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s/slide73.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70.xml" ContentType="application/vnd.openxmlformats-officedocument.presentationml.slide+xml"/>
  <Override PartName="/ppt/slides/slide81.xml" ContentType="application/vnd.openxmlformats-officedocument.presentationml.slide+xml"/>
  <Override PartName="/ppt/slides/slide69.xml" ContentType="application/vnd.openxmlformats-officedocument.presentationml.slide+xml"/>
  <Override PartName="/ppt/slides/slide68.xml" ContentType="application/vnd.openxmlformats-officedocument.presentationml.slide+xml"/>
  <Override PartName="/ppt/slides/slide67.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79.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66.xml" ContentType="application/vnd.openxmlformats-officedocument.presentationml.slide+xml"/>
  <Override PartName="/ppt/slides/slide65.xml" ContentType="application/vnd.openxmlformats-officedocument.presentationml.slide+xml"/>
  <Override PartName="/ppt/slides/slide64.xml" ContentType="application/vnd.openxmlformats-officedocument.presentationml.slide+xml"/>
  <Override PartName="/ppt/slides/slide55.xml" ContentType="application/vnd.openxmlformats-officedocument.presentationml.slide+xml"/>
  <Override PartName="/ppt/slides/slide54.xml" ContentType="application/vnd.openxmlformats-officedocument.presentationml.slide+xml"/>
  <Override PartName="/ppt/slides/slide53.xml" ContentType="application/vnd.openxmlformats-officedocument.presentationml.slide+xml"/>
  <Override PartName="/ppt/slides/slide52.xml" ContentType="application/vnd.openxmlformats-officedocument.presentationml.slide+xml"/>
  <Override PartName="/ppt/slides/slide51.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63.xml" ContentType="application/vnd.openxmlformats-officedocument.presentationml.slide+xml"/>
  <Override PartName="/ppt/slides/slide62.xml" ContentType="application/vnd.openxmlformats-officedocument.presentationml.slide+xml"/>
  <Override PartName="/ppt/slides/slide61.xml" ContentType="application/vnd.openxmlformats-officedocument.presentationml.slide+xml"/>
  <Override PartName="/ppt/slides/slide60.xml" ContentType="application/vnd.openxmlformats-officedocument.presentationml.slide+xml"/>
  <Override PartName="/ppt/slides/slide59.xml" ContentType="application/vnd.openxmlformats-officedocument.presentationml.slide+xml"/>
  <Override PartName="/ppt/slides/slide72.xml" ContentType="application/vnd.openxmlformats-officedocument.presentationml.slide+xml"/>
  <Override PartName="/ppt/slides/slide17.xml" ContentType="application/vnd.openxmlformats-officedocument.presentationml.slide+xml"/>
  <Override PartName="/ppt/slides/slide15.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7.xml" ContentType="application/vnd.openxmlformats-officedocument.presentationml.slide+xml"/>
  <Override PartName="/ppt/slides/slide16.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8.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0.xml" ContentType="application/vnd.openxmlformats-officedocument.presentationml.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26.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notesSlides/notesSlide14.xml" ContentType="application/vnd.openxmlformats-officedocument.presentationml.notesSlide+xml"/>
  <Override PartName="/ppt/notesSlides/notesSlide18.xml" ContentType="application/vnd.openxmlformats-officedocument.presentationml.notesSlide+xml"/>
  <Override PartName="/ppt/notesSlides/notesSlide13.xml" ContentType="application/vnd.openxmlformats-officedocument.presentationml.notesSlide+xml"/>
  <Override PartName="/ppt/notesSlides/notesSlide17.xml" ContentType="application/vnd.openxmlformats-officedocument.presentationml.notesSlide+xml"/>
  <Override PartName="/ppt/notesSlides/notesSlide7.xml" ContentType="application/vnd.openxmlformats-officedocument.presentationml.notesSlide+xml"/>
  <Override PartName="/ppt/notesSlides/notesSlide16.xml" ContentType="application/vnd.openxmlformats-officedocument.presentationml.notesSlide+xml"/>
  <Override PartName="/ppt/notesSlides/notesSlide6.xml" ContentType="application/vnd.openxmlformats-officedocument.presentationml.notesSlide+xml"/>
  <Override PartName="/ppt/notesSlides/notesSlide12.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theme/theme3.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commentAuthors.xml" ContentType="application/vnd.openxmlformats-officedocument.presentationml.commentAuthors+xml"/>
  <Override PartName="/ppt/charts/chart1.xml" ContentType="application/vnd.openxmlformats-officedocument.drawingml.chart+xml"/>
  <Override PartName="/ppt/theme/themeOverride1.xml" ContentType="application/vnd.openxmlformats-officedocument.themeOverrid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88" r:id="rId2"/>
  </p:sldMasterIdLst>
  <p:notesMasterIdLst>
    <p:notesMasterId r:id="rId84"/>
  </p:notesMasterIdLst>
  <p:sldIdLst>
    <p:sldId id="256" r:id="rId3"/>
    <p:sldId id="313" r:id="rId4"/>
    <p:sldId id="314" r:id="rId5"/>
    <p:sldId id="261" r:id="rId6"/>
    <p:sldId id="262" r:id="rId7"/>
    <p:sldId id="306" r:id="rId8"/>
    <p:sldId id="315" r:id="rId9"/>
    <p:sldId id="308" r:id="rId10"/>
    <p:sldId id="310" r:id="rId11"/>
    <p:sldId id="271" r:id="rId12"/>
    <p:sldId id="277" r:id="rId13"/>
    <p:sldId id="278" r:id="rId14"/>
    <p:sldId id="321" r:id="rId15"/>
    <p:sldId id="280" r:id="rId16"/>
    <p:sldId id="377" r:id="rId17"/>
    <p:sldId id="281" r:id="rId18"/>
    <p:sldId id="282" r:id="rId19"/>
    <p:sldId id="283" r:id="rId20"/>
    <p:sldId id="309" r:id="rId21"/>
    <p:sldId id="316" r:id="rId22"/>
    <p:sldId id="317" r:id="rId23"/>
    <p:sldId id="318" r:id="rId24"/>
    <p:sldId id="319" r:id="rId25"/>
    <p:sldId id="264" r:id="rId26"/>
    <p:sldId id="265" r:id="rId27"/>
    <p:sldId id="266" r:id="rId28"/>
    <p:sldId id="267" r:id="rId29"/>
    <p:sldId id="305" r:id="rId30"/>
    <p:sldId id="269" r:id="rId31"/>
    <p:sldId id="270" r:id="rId32"/>
    <p:sldId id="285" r:id="rId33"/>
    <p:sldId id="286" r:id="rId34"/>
    <p:sldId id="287" r:id="rId35"/>
    <p:sldId id="380" r:id="rId36"/>
    <p:sldId id="324" r:id="rId37"/>
    <p:sldId id="289" r:id="rId38"/>
    <p:sldId id="334" r:id="rId39"/>
    <p:sldId id="326" r:id="rId40"/>
    <p:sldId id="290" r:id="rId41"/>
    <p:sldId id="325" r:id="rId42"/>
    <p:sldId id="291" r:id="rId43"/>
    <p:sldId id="292" r:id="rId44"/>
    <p:sldId id="342" r:id="rId45"/>
    <p:sldId id="343" r:id="rId46"/>
    <p:sldId id="293" r:id="rId47"/>
    <p:sldId id="294" r:id="rId48"/>
    <p:sldId id="295" r:id="rId49"/>
    <p:sldId id="327" r:id="rId50"/>
    <p:sldId id="328" r:id="rId51"/>
    <p:sldId id="329" r:id="rId52"/>
    <p:sldId id="330" r:id="rId53"/>
    <p:sldId id="331" r:id="rId54"/>
    <p:sldId id="332" r:id="rId55"/>
    <p:sldId id="333" r:id="rId56"/>
    <p:sldId id="336" r:id="rId57"/>
    <p:sldId id="337" r:id="rId58"/>
    <p:sldId id="338" r:id="rId59"/>
    <p:sldId id="339" r:id="rId60"/>
    <p:sldId id="341" r:id="rId61"/>
    <p:sldId id="376" r:id="rId62"/>
    <p:sldId id="378" r:id="rId63"/>
    <p:sldId id="361" r:id="rId64"/>
    <p:sldId id="362" r:id="rId65"/>
    <p:sldId id="363" r:id="rId66"/>
    <p:sldId id="364" r:id="rId67"/>
    <p:sldId id="365" r:id="rId68"/>
    <p:sldId id="366" r:id="rId69"/>
    <p:sldId id="367" r:id="rId70"/>
    <p:sldId id="368" r:id="rId71"/>
    <p:sldId id="369" r:id="rId72"/>
    <p:sldId id="370" r:id="rId73"/>
    <p:sldId id="371" r:id="rId74"/>
    <p:sldId id="372" r:id="rId75"/>
    <p:sldId id="373" r:id="rId76"/>
    <p:sldId id="374" r:id="rId77"/>
    <p:sldId id="375" r:id="rId78"/>
    <p:sldId id="344" r:id="rId79"/>
    <p:sldId id="303" r:id="rId80"/>
    <p:sldId id="298" r:id="rId81"/>
    <p:sldId id="299" r:id="rId82"/>
    <p:sldId id="300" r:id="rId8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uke.patterson" initials="l"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53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5" autoAdjust="0"/>
    <p:restoredTop sz="94660"/>
  </p:normalViewPr>
  <p:slideViewPr>
    <p:cSldViewPr>
      <p:cViewPr varScale="1">
        <p:scale>
          <a:sx n="110" d="100"/>
          <a:sy n="110" d="100"/>
        </p:scale>
        <p:origin x="1626" y="10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notesMaster" Target="notesMasters/notesMaster1.xml"/><Relationship Id="rId89" Type="http://schemas.openxmlformats.org/officeDocument/2006/relationships/tableStyles" Target="tableStyles.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customXml" Target="../customXml/item1.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commentAuthors" Target="commentAuthor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theme" Target="theme/theme1.xml"/><Relationship Id="rId91"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customXml" Target="../customXml/item3.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viewProps" Target="viewProps.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goniometer!$N$23</c:f>
              <c:strCache>
                <c:ptCount val="1"/>
                <c:pt idx="0">
                  <c:v>Rough </c:v>
                </c:pt>
              </c:strCache>
            </c:strRef>
          </c:tx>
          <c:spPr>
            <a:solidFill>
              <a:srgbClr val="099C02"/>
            </a:solidFill>
          </c:spPr>
          <c:invertIfNegative val="0"/>
          <c:cat>
            <c:strRef>
              <c:f>goniometer!$M$24:$M$27</c:f>
              <c:strCache>
                <c:ptCount val="3"/>
                <c:pt idx="0">
                  <c:v>SN 1000</c:v>
                </c:pt>
                <c:pt idx="1">
                  <c:v>SN 2000</c:v>
                </c:pt>
                <c:pt idx="2">
                  <c:v>Dursan</c:v>
                </c:pt>
              </c:strCache>
            </c:strRef>
          </c:cat>
          <c:val>
            <c:numRef>
              <c:f>goniometer!$N$24:$N$27</c:f>
              <c:numCache>
                <c:formatCode>0.0</c:formatCode>
                <c:ptCount val="4"/>
                <c:pt idx="0">
                  <c:v>53.5</c:v>
                </c:pt>
                <c:pt idx="1">
                  <c:v>99.4</c:v>
                </c:pt>
                <c:pt idx="2">
                  <c:v>119.3</c:v>
                </c:pt>
              </c:numCache>
            </c:numRef>
          </c:val>
        </c:ser>
        <c:ser>
          <c:idx val="1"/>
          <c:order val="1"/>
          <c:tx>
            <c:strRef>
              <c:f>goniometer!$O$23</c:f>
              <c:strCache>
                <c:ptCount val="1"/>
                <c:pt idx="0">
                  <c:v>Smooth</c:v>
                </c:pt>
              </c:strCache>
            </c:strRef>
          </c:tx>
          <c:spPr>
            <a:solidFill>
              <a:srgbClr val="0000CC">
                <a:lumMod val="75000"/>
              </a:srgbClr>
            </a:solidFill>
          </c:spPr>
          <c:invertIfNegative val="0"/>
          <c:cat>
            <c:strRef>
              <c:f>goniometer!$M$24:$M$27</c:f>
              <c:strCache>
                <c:ptCount val="3"/>
                <c:pt idx="0">
                  <c:v>SN 1000</c:v>
                </c:pt>
                <c:pt idx="1">
                  <c:v>SN 2000</c:v>
                </c:pt>
                <c:pt idx="2">
                  <c:v>Dursan</c:v>
                </c:pt>
              </c:strCache>
            </c:strRef>
          </c:cat>
          <c:val>
            <c:numRef>
              <c:f>goniometer!$O$24:$O$27</c:f>
              <c:numCache>
                <c:formatCode>0.0</c:formatCode>
                <c:ptCount val="4"/>
                <c:pt idx="0">
                  <c:v>29.4</c:v>
                </c:pt>
                <c:pt idx="1">
                  <c:v>74.099999999999994</c:v>
                </c:pt>
                <c:pt idx="2">
                  <c:v>86</c:v>
                </c:pt>
              </c:numCache>
            </c:numRef>
          </c:val>
        </c:ser>
        <c:dLbls>
          <c:showLegendKey val="0"/>
          <c:showVal val="0"/>
          <c:showCatName val="0"/>
          <c:showSerName val="0"/>
          <c:showPercent val="0"/>
          <c:showBubbleSize val="0"/>
        </c:dLbls>
        <c:gapWidth val="150"/>
        <c:axId val="304998264"/>
        <c:axId val="305001400"/>
      </c:barChart>
      <c:catAx>
        <c:axId val="304998264"/>
        <c:scaling>
          <c:orientation val="minMax"/>
        </c:scaling>
        <c:delete val="0"/>
        <c:axPos val="b"/>
        <c:numFmt formatCode="General" sourceLinked="0"/>
        <c:majorTickMark val="out"/>
        <c:minorTickMark val="none"/>
        <c:tickLblPos val="nextTo"/>
        <c:txPr>
          <a:bodyPr rot="2100000"/>
          <a:lstStyle/>
          <a:p>
            <a:pPr>
              <a:defRPr/>
            </a:pPr>
            <a:endParaRPr lang="en-US"/>
          </a:p>
        </c:txPr>
        <c:crossAx val="305001400"/>
        <c:crosses val="autoZero"/>
        <c:auto val="1"/>
        <c:lblAlgn val="ctr"/>
        <c:lblOffset val="100"/>
        <c:noMultiLvlLbl val="0"/>
      </c:catAx>
      <c:valAx>
        <c:axId val="305001400"/>
        <c:scaling>
          <c:orientation val="minMax"/>
        </c:scaling>
        <c:delete val="0"/>
        <c:axPos val="l"/>
        <c:majorGridlines/>
        <c:numFmt formatCode="0.0" sourceLinked="1"/>
        <c:majorTickMark val="out"/>
        <c:minorTickMark val="none"/>
        <c:tickLblPos val="nextTo"/>
        <c:crossAx val="304998264"/>
        <c:crosses val="autoZero"/>
        <c:crossBetween val="between"/>
      </c:valAx>
    </c:plotArea>
    <c:legend>
      <c:legendPos val="r"/>
      <c:overlay val="0"/>
    </c:legend>
    <c:plotVisOnly val="1"/>
    <c:dispBlanksAs val="gap"/>
    <c:showDLblsOverMax val="0"/>
  </c:chart>
  <c:txPr>
    <a:bodyPr/>
    <a:lstStyle/>
    <a:p>
      <a:pPr>
        <a:defRPr sz="1400"/>
      </a:pPr>
      <a:endParaRPr lang="en-US"/>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53CD71-3545-43B8-9FCE-FDBCE141D0BA}" type="datetimeFigureOut">
              <a:rPr lang="en-US" smtClean="0"/>
              <a:t>9/19/2016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1E2B4F-21C1-4999-BE5F-B396F0008FBC}" type="slidenum">
              <a:rPr lang="en-US" smtClean="0"/>
              <a:t>‹#›</a:t>
            </a:fld>
            <a:endParaRPr lang="en-US"/>
          </a:p>
        </p:txBody>
      </p:sp>
    </p:spTree>
    <p:extLst>
      <p:ext uri="{BB962C8B-B14F-4D97-AF65-F5344CB8AC3E}">
        <p14:creationId xmlns:p14="http://schemas.microsoft.com/office/powerpoint/2010/main" val="3692336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1E2B4F-21C1-4999-BE5F-B396F0008FBC}" type="slidenum">
              <a:rPr lang="en-US" smtClean="0"/>
              <a:t>1</a:t>
            </a:fld>
            <a:endParaRPr lang="en-US" dirty="0"/>
          </a:p>
        </p:txBody>
      </p:sp>
    </p:spTree>
    <p:extLst>
      <p:ext uri="{BB962C8B-B14F-4D97-AF65-F5344CB8AC3E}">
        <p14:creationId xmlns:p14="http://schemas.microsoft.com/office/powerpoint/2010/main" val="41862555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1E2B4F-21C1-4999-BE5F-B396F0008FBC}" type="slidenum">
              <a:rPr lang="en-US" smtClean="0"/>
              <a:pPr/>
              <a:t>65</a:t>
            </a:fld>
            <a:endParaRPr lang="en-US"/>
          </a:p>
        </p:txBody>
      </p:sp>
    </p:spTree>
    <p:extLst>
      <p:ext uri="{BB962C8B-B14F-4D97-AF65-F5344CB8AC3E}">
        <p14:creationId xmlns:p14="http://schemas.microsoft.com/office/powerpoint/2010/main" val="2903466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1E2B4F-21C1-4999-BE5F-B396F0008FBC}" type="slidenum">
              <a:rPr lang="en-US" smtClean="0"/>
              <a:pPr/>
              <a:t>66</a:t>
            </a:fld>
            <a:endParaRPr lang="en-US"/>
          </a:p>
        </p:txBody>
      </p:sp>
    </p:spTree>
    <p:extLst>
      <p:ext uri="{BB962C8B-B14F-4D97-AF65-F5344CB8AC3E}">
        <p14:creationId xmlns:p14="http://schemas.microsoft.com/office/powerpoint/2010/main" val="24973416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1E2B4F-21C1-4999-BE5F-B396F0008FBC}" type="slidenum">
              <a:rPr lang="en-US" smtClean="0"/>
              <a:pPr/>
              <a:t>67</a:t>
            </a:fld>
            <a:endParaRPr lang="en-US"/>
          </a:p>
        </p:txBody>
      </p:sp>
    </p:spTree>
    <p:extLst>
      <p:ext uri="{BB962C8B-B14F-4D97-AF65-F5344CB8AC3E}">
        <p14:creationId xmlns:p14="http://schemas.microsoft.com/office/powerpoint/2010/main" val="30825717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1E2B4F-21C1-4999-BE5F-B396F0008FBC}" type="slidenum">
              <a:rPr lang="en-US" smtClean="0"/>
              <a:pPr/>
              <a:t>68</a:t>
            </a:fld>
            <a:endParaRPr lang="en-US"/>
          </a:p>
        </p:txBody>
      </p:sp>
    </p:spTree>
    <p:extLst>
      <p:ext uri="{BB962C8B-B14F-4D97-AF65-F5344CB8AC3E}">
        <p14:creationId xmlns:p14="http://schemas.microsoft.com/office/powerpoint/2010/main" val="9249017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1E2B4F-21C1-4999-BE5F-B396F0008FBC}" type="slidenum">
              <a:rPr lang="en-US" smtClean="0"/>
              <a:pPr/>
              <a:t>69</a:t>
            </a:fld>
            <a:endParaRPr lang="en-US"/>
          </a:p>
        </p:txBody>
      </p:sp>
    </p:spTree>
    <p:extLst>
      <p:ext uri="{BB962C8B-B14F-4D97-AF65-F5344CB8AC3E}">
        <p14:creationId xmlns:p14="http://schemas.microsoft.com/office/powerpoint/2010/main" val="8663842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1E2B4F-21C1-4999-BE5F-B396F0008FBC}" type="slidenum">
              <a:rPr lang="en-US" smtClean="0"/>
              <a:pPr/>
              <a:t>70</a:t>
            </a:fld>
            <a:endParaRPr lang="en-US"/>
          </a:p>
        </p:txBody>
      </p:sp>
    </p:spTree>
    <p:extLst>
      <p:ext uri="{BB962C8B-B14F-4D97-AF65-F5344CB8AC3E}">
        <p14:creationId xmlns:p14="http://schemas.microsoft.com/office/powerpoint/2010/main" val="17461271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1E2B4F-21C1-4999-BE5F-B396F0008FBC}" type="slidenum">
              <a:rPr lang="en-US" smtClean="0"/>
              <a:pPr/>
              <a:t>71</a:t>
            </a:fld>
            <a:endParaRPr lang="en-US"/>
          </a:p>
        </p:txBody>
      </p:sp>
    </p:spTree>
    <p:extLst>
      <p:ext uri="{BB962C8B-B14F-4D97-AF65-F5344CB8AC3E}">
        <p14:creationId xmlns:p14="http://schemas.microsoft.com/office/powerpoint/2010/main" val="35347746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1E2B4F-21C1-4999-BE5F-B396F0008FBC}" type="slidenum">
              <a:rPr lang="en-US" smtClean="0"/>
              <a:pPr/>
              <a:t>72</a:t>
            </a:fld>
            <a:endParaRPr lang="en-US"/>
          </a:p>
        </p:txBody>
      </p:sp>
    </p:spTree>
    <p:extLst>
      <p:ext uri="{BB962C8B-B14F-4D97-AF65-F5344CB8AC3E}">
        <p14:creationId xmlns:p14="http://schemas.microsoft.com/office/powerpoint/2010/main" val="7055464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607FC50-390F-411C-9940-F0C4C9C52769}" type="slidenum">
              <a:rPr lang="en-US" smtClean="0"/>
              <a:pPr/>
              <a:t>73</a:t>
            </a:fld>
            <a:endParaRPr lang="en-US"/>
          </a:p>
        </p:txBody>
      </p:sp>
    </p:spTree>
    <p:extLst>
      <p:ext uri="{BB962C8B-B14F-4D97-AF65-F5344CB8AC3E}">
        <p14:creationId xmlns:p14="http://schemas.microsoft.com/office/powerpoint/2010/main" val="33464123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1E2B4F-21C1-4999-BE5F-B396F0008FBC}" type="slidenum">
              <a:rPr lang="en-US" smtClean="0"/>
              <a:pPr/>
              <a:t>74</a:t>
            </a:fld>
            <a:endParaRPr lang="en-US"/>
          </a:p>
        </p:txBody>
      </p:sp>
    </p:spTree>
    <p:extLst>
      <p:ext uri="{BB962C8B-B14F-4D97-AF65-F5344CB8AC3E}">
        <p14:creationId xmlns:p14="http://schemas.microsoft.com/office/powerpoint/2010/main" val="3520060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1E2B4F-21C1-4999-BE5F-B396F0008FBC}" type="slidenum">
              <a:rPr lang="en-US" smtClean="0"/>
              <a:t>5</a:t>
            </a:fld>
            <a:endParaRPr lang="en-US"/>
          </a:p>
        </p:txBody>
      </p:sp>
    </p:spTree>
    <p:extLst>
      <p:ext uri="{BB962C8B-B14F-4D97-AF65-F5344CB8AC3E}">
        <p14:creationId xmlns:p14="http://schemas.microsoft.com/office/powerpoint/2010/main" val="26079331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1E2B4F-21C1-4999-BE5F-B396F0008FBC}" type="slidenum">
              <a:rPr lang="en-US" smtClean="0"/>
              <a:pPr/>
              <a:t>75</a:t>
            </a:fld>
            <a:endParaRPr lang="en-US"/>
          </a:p>
        </p:txBody>
      </p:sp>
    </p:spTree>
    <p:extLst>
      <p:ext uri="{BB962C8B-B14F-4D97-AF65-F5344CB8AC3E}">
        <p14:creationId xmlns:p14="http://schemas.microsoft.com/office/powerpoint/2010/main" val="38918808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1E2B4F-21C1-4999-BE5F-B396F0008FBC}" type="slidenum">
              <a:rPr lang="en-US" smtClean="0"/>
              <a:pPr/>
              <a:t>76</a:t>
            </a:fld>
            <a:endParaRPr lang="en-US"/>
          </a:p>
        </p:txBody>
      </p:sp>
    </p:spTree>
    <p:extLst>
      <p:ext uri="{BB962C8B-B14F-4D97-AF65-F5344CB8AC3E}">
        <p14:creationId xmlns:p14="http://schemas.microsoft.com/office/powerpoint/2010/main" val="29571815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Arial" charset="0"/>
                <a:ea typeface="ＭＳ Ｐゴシック" pitchFamily="1" charset="-128"/>
              </a:defRPr>
            </a:lvl1pPr>
            <a:lvl2pPr marL="742950" indent="-285750" defTabSz="930275">
              <a:defRPr sz="2400">
                <a:solidFill>
                  <a:schemeClr val="tx1"/>
                </a:solidFill>
                <a:latin typeface="Arial" charset="0"/>
                <a:ea typeface="ＭＳ Ｐゴシック" pitchFamily="1" charset="-128"/>
              </a:defRPr>
            </a:lvl2pPr>
            <a:lvl3pPr marL="1143000" indent="-228600" defTabSz="930275">
              <a:defRPr sz="2400">
                <a:solidFill>
                  <a:schemeClr val="tx1"/>
                </a:solidFill>
                <a:latin typeface="Arial" charset="0"/>
                <a:ea typeface="ＭＳ Ｐゴシック" pitchFamily="1" charset="-128"/>
              </a:defRPr>
            </a:lvl3pPr>
            <a:lvl4pPr marL="1600200" indent="-228600" defTabSz="930275">
              <a:defRPr sz="2400">
                <a:solidFill>
                  <a:schemeClr val="tx1"/>
                </a:solidFill>
                <a:latin typeface="Arial" charset="0"/>
                <a:ea typeface="ＭＳ Ｐゴシック" pitchFamily="1" charset="-128"/>
              </a:defRPr>
            </a:lvl4pPr>
            <a:lvl5pPr marL="2057400" indent="-228600" defTabSz="930275">
              <a:defRPr sz="2400">
                <a:solidFill>
                  <a:schemeClr val="tx1"/>
                </a:solidFill>
                <a:latin typeface="Arial" charset="0"/>
                <a:ea typeface="ＭＳ Ｐゴシック" pitchFamily="1" charset="-128"/>
              </a:defRPr>
            </a:lvl5pPr>
            <a:lvl6pPr marL="2514600" indent="-228600" defTabSz="930275"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defTabSz="930275"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defTabSz="930275"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defTabSz="930275" eaLnBrk="0" fontAlgn="base" hangingPunct="0">
              <a:spcBef>
                <a:spcPct val="0"/>
              </a:spcBef>
              <a:spcAft>
                <a:spcPct val="0"/>
              </a:spcAft>
              <a:defRPr sz="2400">
                <a:solidFill>
                  <a:schemeClr val="tx1"/>
                </a:solidFill>
                <a:latin typeface="Arial" charset="0"/>
                <a:ea typeface="ＭＳ Ｐゴシック" pitchFamily="1" charset="-128"/>
              </a:defRPr>
            </a:lvl9pPr>
          </a:lstStyle>
          <a:p>
            <a:fld id="{233CA038-0A7D-4BBC-B543-405C0B1EDB0A}" type="slidenum">
              <a:rPr lang="en-US" altLang="en-US" sz="1300" smtClean="0">
                <a:latin typeface="Times New Roman" pitchFamily="18" charset="0"/>
              </a:rPr>
              <a:pPr/>
              <a:t>35</a:t>
            </a:fld>
            <a:endParaRPr lang="en-US" altLang="en-US" sz="1300" smtClean="0">
              <a:latin typeface="Times New Roman" pitchFamily="18" charset="0"/>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xfrm>
            <a:off x="701675" y="4416425"/>
            <a:ext cx="56070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Another example of the benefits of this coating can be seen in the storage time of sulfur compounds.</a:t>
            </a:r>
          </a:p>
          <a:p>
            <a:endParaRPr lang="en-US" altLang="en-US" smtClean="0"/>
          </a:p>
          <a:p>
            <a:r>
              <a:rPr lang="en-US" altLang="en-US" smtClean="0"/>
              <a:t>Swagelok</a:t>
            </a:r>
            <a:r>
              <a:rPr lang="en-US" altLang="en-US" baseline="30000" smtClean="0"/>
              <a:t>® </a:t>
            </a:r>
            <a:r>
              <a:rPr lang="en-US" altLang="en-US" smtClean="0"/>
              <a:t>sample cylinders are commonly used in refineries to sample streams that contain levels of H2S which must be measured accurately.  </a:t>
            </a:r>
          </a:p>
          <a:p>
            <a:endParaRPr lang="en-US" altLang="en-US" smtClean="0"/>
          </a:p>
          <a:p>
            <a:r>
              <a:rPr lang="en-US" altLang="en-US" smtClean="0"/>
              <a:t>If a non-coated cylinder is used, the refinery must immediately test the sample cylinder or the results will not be accurate.  When a SilcoNert</a:t>
            </a:r>
            <a:r>
              <a:rPr lang="en-US" altLang="en-US" baseline="30000" smtClean="0"/>
              <a:t>® </a:t>
            </a:r>
            <a:r>
              <a:rPr lang="en-US" altLang="en-US" smtClean="0"/>
              <a:t>coated Swagelok</a:t>
            </a:r>
            <a:r>
              <a:rPr lang="en-US" altLang="en-US" baseline="30000" smtClean="0"/>
              <a:t>® </a:t>
            </a:r>
            <a:r>
              <a:rPr lang="en-US" altLang="en-US" smtClean="0"/>
              <a:t>sample cylinder is used by the refinery, the sample can sit days before analysis with no negative effect. Another industry seeing growing demand for sulfur testing is the natural gas market.  Trace levels of mercury in these wells accumulate over time and eventually begin to damage pumping equipment.  </a:t>
            </a:r>
          </a:p>
          <a:p>
            <a:endParaRPr lang="en-US" altLang="en-US" smtClean="0"/>
          </a:p>
          <a:p>
            <a:r>
              <a:rPr lang="en-US" altLang="en-US" smtClean="0"/>
              <a:t>Besides sulfur, SilcoNert</a:t>
            </a:r>
            <a:r>
              <a:rPr lang="en-US" altLang="en-US" baseline="30000" smtClean="0"/>
              <a:t>® </a:t>
            </a:r>
            <a:r>
              <a:rPr lang="en-US" altLang="en-US" smtClean="0"/>
              <a:t>offers benefits in the analysis of other components as well; most notably mercury(Hg) or mercuric oxides.</a:t>
            </a:r>
          </a:p>
          <a:p>
            <a:endParaRPr lang="en-US" altLang="en-US" smtClean="0"/>
          </a:p>
          <a:p>
            <a:r>
              <a:rPr lang="en-US" altLang="en-US" smtClean="0"/>
              <a:t>Just as sulfur does, mercury adsorbs to metal and cannot be measured with accuracy and reliability.</a:t>
            </a:r>
          </a:p>
          <a:p>
            <a:endParaRPr lang="en-US" altLang="en-US" smtClean="0"/>
          </a:p>
          <a:p>
            <a:r>
              <a:rPr lang="en-US" altLang="en-US" smtClean="0"/>
              <a:t>Increasing government regulations on the amount of mercury that is allowed to be emitted from coal fired boilers in the power generation industry make this an ideal market to focus on.  Besides power generators, the stack monitoring contractors, installers and actual manufacturers of the analytical testing equipment see a need for SilcoNert</a:t>
            </a:r>
            <a:r>
              <a:rPr lang="en-US" altLang="en-US" baseline="30000" smtClean="0"/>
              <a:t>®</a:t>
            </a:r>
            <a:r>
              <a:rPr lang="en-US" altLang="en-US" smtClean="0"/>
              <a:t>.</a:t>
            </a:r>
          </a:p>
          <a:p>
            <a:endParaRPr lang="en-US" altLang="en-US" smtClean="0"/>
          </a:p>
          <a:p>
            <a:endParaRPr lang="en-US" altLang="en-US" smtClean="0"/>
          </a:p>
          <a:p>
            <a:r>
              <a:rPr lang="en-US" altLang="en-US" smtClean="0"/>
              <a:t>The chemical stability of SilcoNert</a:t>
            </a:r>
            <a:r>
              <a:rPr lang="en-US" altLang="en-US" baseline="30000" smtClean="0"/>
              <a:t>® </a:t>
            </a:r>
            <a:r>
              <a:rPr lang="en-US" altLang="en-US" smtClean="0"/>
              <a:t>2000 treated Swagelok sample cylinders give the customers flexibility, stability and assurance that they will get the right result every time.</a:t>
            </a:r>
          </a:p>
          <a:p>
            <a:endParaRPr lang="en-US" altLang="en-US" smtClean="0"/>
          </a:p>
          <a:p>
            <a:endParaRPr lang="en-US" altLang="en-US" smtClean="0"/>
          </a:p>
        </p:txBody>
      </p:sp>
    </p:spTree>
    <p:extLst>
      <p:ext uri="{BB962C8B-B14F-4D97-AF65-F5344CB8AC3E}">
        <p14:creationId xmlns:p14="http://schemas.microsoft.com/office/powerpoint/2010/main" val="17083896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53">
              <a:defRPr>
                <a:solidFill>
                  <a:schemeClr val="tx1"/>
                </a:solidFill>
                <a:latin typeface="Arial" charset="0"/>
                <a:ea typeface="ＭＳ Ｐゴシック" pitchFamily="34" charset="-128"/>
              </a:defRPr>
            </a:lvl1pPr>
            <a:lvl2pPr marL="727500" indent="-278849" defTabSz="917553">
              <a:defRPr>
                <a:solidFill>
                  <a:schemeClr val="tx1"/>
                </a:solidFill>
                <a:latin typeface="Arial" charset="0"/>
                <a:ea typeface="ＭＳ Ｐゴシック" pitchFamily="34" charset="-128"/>
              </a:defRPr>
            </a:lvl2pPr>
            <a:lvl3pPr marL="1120069" indent="-222768" defTabSz="917553">
              <a:defRPr>
                <a:solidFill>
                  <a:schemeClr val="tx1"/>
                </a:solidFill>
                <a:latin typeface="Arial" charset="0"/>
                <a:ea typeface="ＭＳ Ｐゴシック" pitchFamily="34" charset="-128"/>
              </a:defRPr>
            </a:lvl3pPr>
            <a:lvl4pPr marL="1568719" indent="-222768" defTabSz="917553">
              <a:defRPr>
                <a:solidFill>
                  <a:schemeClr val="tx1"/>
                </a:solidFill>
                <a:latin typeface="Arial" charset="0"/>
                <a:ea typeface="ＭＳ Ｐゴシック" pitchFamily="34" charset="-128"/>
              </a:defRPr>
            </a:lvl4pPr>
            <a:lvl5pPr marL="2017369" indent="-222768" defTabSz="917553">
              <a:defRPr>
                <a:solidFill>
                  <a:schemeClr val="tx1"/>
                </a:solidFill>
                <a:latin typeface="Arial" charset="0"/>
                <a:ea typeface="ＭＳ Ｐゴシック" pitchFamily="34" charset="-128"/>
              </a:defRPr>
            </a:lvl5pPr>
            <a:lvl6pPr marL="2466020" indent="-222768" defTabSz="917553" eaLnBrk="0" fontAlgn="base" hangingPunct="0">
              <a:spcBef>
                <a:spcPct val="0"/>
              </a:spcBef>
              <a:spcAft>
                <a:spcPct val="0"/>
              </a:spcAft>
              <a:defRPr>
                <a:solidFill>
                  <a:schemeClr val="tx1"/>
                </a:solidFill>
                <a:latin typeface="Arial" charset="0"/>
                <a:ea typeface="ＭＳ Ｐゴシック" pitchFamily="34" charset="-128"/>
              </a:defRPr>
            </a:lvl6pPr>
            <a:lvl7pPr marL="2914670" indent="-222768" defTabSz="917553" eaLnBrk="0" fontAlgn="base" hangingPunct="0">
              <a:spcBef>
                <a:spcPct val="0"/>
              </a:spcBef>
              <a:spcAft>
                <a:spcPct val="0"/>
              </a:spcAft>
              <a:defRPr>
                <a:solidFill>
                  <a:schemeClr val="tx1"/>
                </a:solidFill>
                <a:latin typeface="Arial" charset="0"/>
                <a:ea typeface="ＭＳ Ｐゴシック" pitchFamily="34" charset="-128"/>
              </a:defRPr>
            </a:lvl7pPr>
            <a:lvl8pPr marL="3363320" indent="-222768" defTabSz="917553" eaLnBrk="0" fontAlgn="base" hangingPunct="0">
              <a:spcBef>
                <a:spcPct val="0"/>
              </a:spcBef>
              <a:spcAft>
                <a:spcPct val="0"/>
              </a:spcAft>
              <a:defRPr>
                <a:solidFill>
                  <a:schemeClr val="tx1"/>
                </a:solidFill>
                <a:latin typeface="Arial" charset="0"/>
                <a:ea typeface="ＭＳ Ｐゴシック" pitchFamily="34" charset="-128"/>
              </a:defRPr>
            </a:lvl8pPr>
            <a:lvl9pPr marL="3811971" indent="-222768" defTabSz="917553" eaLnBrk="0" fontAlgn="base" hangingPunct="0">
              <a:spcBef>
                <a:spcPct val="0"/>
              </a:spcBef>
              <a:spcAft>
                <a:spcPct val="0"/>
              </a:spcAft>
              <a:defRPr>
                <a:solidFill>
                  <a:schemeClr val="tx1"/>
                </a:solidFill>
                <a:latin typeface="Arial" charset="0"/>
                <a:ea typeface="ＭＳ Ｐゴシック" pitchFamily="34" charset="-128"/>
              </a:defRPr>
            </a:lvl9pPr>
          </a:lstStyle>
          <a:p>
            <a:fld id="{697EE219-302A-478B-BE5D-1F5A64CE3F33}" type="slidenum">
              <a:rPr lang="en-US" altLang="en-US"/>
              <a:pPr/>
              <a:t>37</a:t>
            </a:fld>
            <a:endParaRPr lang="en-US" altLang="en-US"/>
          </a:p>
        </p:txBody>
      </p:sp>
    </p:spTree>
    <p:extLst>
      <p:ext uri="{BB962C8B-B14F-4D97-AF65-F5344CB8AC3E}">
        <p14:creationId xmlns:p14="http://schemas.microsoft.com/office/powerpoint/2010/main" val="34427392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573">
              <a:defRPr sz="2400">
                <a:solidFill>
                  <a:schemeClr val="tx1"/>
                </a:solidFill>
                <a:latin typeface="Arial" charset="0"/>
                <a:ea typeface="ＭＳ Ｐゴシック" pitchFamily="1" charset="-128"/>
              </a:defRPr>
            </a:lvl1pPr>
            <a:lvl2pPr marL="742909" indent="-285734" defTabSz="936573">
              <a:defRPr sz="2400">
                <a:solidFill>
                  <a:schemeClr val="tx1"/>
                </a:solidFill>
                <a:latin typeface="Arial" charset="0"/>
                <a:ea typeface="ＭＳ Ｐゴシック" pitchFamily="1" charset="-128"/>
              </a:defRPr>
            </a:lvl2pPr>
            <a:lvl3pPr marL="1142937" indent="-228587" defTabSz="936573">
              <a:defRPr sz="2400">
                <a:solidFill>
                  <a:schemeClr val="tx1"/>
                </a:solidFill>
                <a:latin typeface="Arial" charset="0"/>
                <a:ea typeface="ＭＳ Ｐゴシック" pitchFamily="1" charset="-128"/>
              </a:defRPr>
            </a:lvl3pPr>
            <a:lvl4pPr marL="1600111" indent="-228587" defTabSz="936573">
              <a:defRPr sz="2400">
                <a:solidFill>
                  <a:schemeClr val="tx1"/>
                </a:solidFill>
                <a:latin typeface="Arial" charset="0"/>
                <a:ea typeface="ＭＳ Ｐゴシック" pitchFamily="1" charset="-128"/>
              </a:defRPr>
            </a:lvl4pPr>
            <a:lvl5pPr marL="2057287" indent="-228587" defTabSz="936573">
              <a:defRPr sz="2400">
                <a:solidFill>
                  <a:schemeClr val="tx1"/>
                </a:solidFill>
                <a:latin typeface="Arial" charset="0"/>
                <a:ea typeface="ＭＳ Ｐゴシック" pitchFamily="1" charset="-128"/>
              </a:defRPr>
            </a:lvl5pPr>
            <a:lvl6pPr marL="2514461" indent="-228587" defTabSz="936573" eaLnBrk="0" fontAlgn="base" hangingPunct="0">
              <a:spcBef>
                <a:spcPct val="0"/>
              </a:spcBef>
              <a:spcAft>
                <a:spcPct val="0"/>
              </a:spcAft>
              <a:defRPr sz="2400">
                <a:solidFill>
                  <a:schemeClr val="tx1"/>
                </a:solidFill>
                <a:latin typeface="Arial" charset="0"/>
                <a:ea typeface="ＭＳ Ｐゴシック" pitchFamily="1" charset="-128"/>
              </a:defRPr>
            </a:lvl6pPr>
            <a:lvl7pPr marL="2971635" indent="-228587" defTabSz="936573" eaLnBrk="0" fontAlgn="base" hangingPunct="0">
              <a:spcBef>
                <a:spcPct val="0"/>
              </a:spcBef>
              <a:spcAft>
                <a:spcPct val="0"/>
              </a:spcAft>
              <a:defRPr sz="2400">
                <a:solidFill>
                  <a:schemeClr val="tx1"/>
                </a:solidFill>
                <a:latin typeface="Arial" charset="0"/>
                <a:ea typeface="ＭＳ Ｐゴシック" pitchFamily="1" charset="-128"/>
              </a:defRPr>
            </a:lvl7pPr>
            <a:lvl8pPr marL="3428811" indent="-228587" defTabSz="936573" eaLnBrk="0" fontAlgn="base" hangingPunct="0">
              <a:spcBef>
                <a:spcPct val="0"/>
              </a:spcBef>
              <a:spcAft>
                <a:spcPct val="0"/>
              </a:spcAft>
              <a:defRPr sz="2400">
                <a:solidFill>
                  <a:schemeClr val="tx1"/>
                </a:solidFill>
                <a:latin typeface="Arial" charset="0"/>
                <a:ea typeface="ＭＳ Ｐゴシック" pitchFamily="1" charset="-128"/>
              </a:defRPr>
            </a:lvl8pPr>
            <a:lvl9pPr marL="3885985" indent="-228587" defTabSz="936573" eaLnBrk="0" fontAlgn="base" hangingPunct="0">
              <a:spcBef>
                <a:spcPct val="0"/>
              </a:spcBef>
              <a:spcAft>
                <a:spcPct val="0"/>
              </a:spcAft>
              <a:defRPr sz="2400">
                <a:solidFill>
                  <a:schemeClr val="tx1"/>
                </a:solidFill>
                <a:latin typeface="Arial" charset="0"/>
                <a:ea typeface="ＭＳ Ｐゴシック" pitchFamily="1" charset="-128"/>
              </a:defRPr>
            </a:lvl9pPr>
          </a:lstStyle>
          <a:p>
            <a:fld id="{7C2FC88F-A64E-4E3A-A403-57419212E640}" type="slidenum">
              <a:rPr lang="en-US" altLang="en-US" sz="1200"/>
              <a:pPr/>
              <a:t>40</a:t>
            </a:fld>
            <a:endParaRPr lang="en-US" altLang="en-US" sz="120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xfrm>
            <a:off x="935039"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4150530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1E2B4F-21C1-4999-BE5F-B396F0008FBC}" type="slidenum">
              <a:rPr lang="en-US" smtClean="0"/>
              <a:pPr/>
              <a:t>61</a:t>
            </a:fld>
            <a:endParaRPr lang="en-US"/>
          </a:p>
        </p:txBody>
      </p:sp>
    </p:spTree>
    <p:extLst>
      <p:ext uri="{BB962C8B-B14F-4D97-AF65-F5344CB8AC3E}">
        <p14:creationId xmlns:p14="http://schemas.microsoft.com/office/powerpoint/2010/main" val="29053207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1E2B4F-21C1-4999-BE5F-B396F0008FBC}" type="slidenum">
              <a:rPr lang="en-US" smtClean="0"/>
              <a:pPr/>
              <a:t>62</a:t>
            </a:fld>
            <a:endParaRPr lang="en-US"/>
          </a:p>
        </p:txBody>
      </p:sp>
    </p:spTree>
    <p:extLst>
      <p:ext uri="{BB962C8B-B14F-4D97-AF65-F5344CB8AC3E}">
        <p14:creationId xmlns:p14="http://schemas.microsoft.com/office/powerpoint/2010/main" val="6957633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1E2B4F-21C1-4999-BE5F-B396F0008FBC}" type="slidenum">
              <a:rPr lang="en-US" smtClean="0"/>
              <a:pPr/>
              <a:t>63</a:t>
            </a:fld>
            <a:endParaRPr lang="en-US"/>
          </a:p>
        </p:txBody>
      </p:sp>
    </p:spTree>
    <p:extLst>
      <p:ext uri="{BB962C8B-B14F-4D97-AF65-F5344CB8AC3E}">
        <p14:creationId xmlns:p14="http://schemas.microsoft.com/office/powerpoint/2010/main" val="3156212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1E2B4F-21C1-4999-BE5F-B396F0008FBC}" type="slidenum">
              <a:rPr lang="en-US" smtClean="0"/>
              <a:pPr/>
              <a:t>64</a:t>
            </a:fld>
            <a:endParaRPr lang="en-US"/>
          </a:p>
        </p:txBody>
      </p:sp>
    </p:spTree>
    <p:extLst>
      <p:ext uri="{BB962C8B-B14F-4D97-AF65-F5344CB8AC3E}">
        <p14:creationId xmlns:p14="http://schemas.microsoft.com/office/powerpoint/2010/main" val="13616469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4" name="Rectangle 5"/>
          <p:cNvSpPr>
            <a:spLocks noGrp="1" noChangeArrowheads="1"/>
          </p:cNvSpPr>
          <p:nvPr>
            <p:ph type="ftr" sz="quarter" idx="10"/>
          </p:nvPr>
        </p:nvSpPr>
        <p:spPr>
          <a:xfrm>
            <a:off x="2209800" y="6172200"/>
            <a:ext cx="6248400" cy="304800"/>
          </a:xfrm>
        </p:spPr>
        <p:txBody>
          <a:bodyPr/>
          <a:lstStyle>
            <a:lvl1pPr>
              <a:defRPr/>
            </a:lvl1pPr>
          </a:lstStyle>
          <a:p>
            <a:r>
              <a:rPr lang="en-US" smtClean="0"/>
              <a:t>© SilcoTek® Corporation 2016 - All rights reserved.  Hard copies are uncontrolled.</a:t>
            </a:r>
            <a:endParaRPr lang="en-US"/>
          </a:p>
        </p:txBody>
      </p:sp>
    </p:spTree>
    <p:extLst>
      <p:ext uri="{BB962C8B-B14F-4D97-AF65-F5344CB8AC3E}">
        <p14:creationId xmlns:p14="http://schemas.microsoft.com/office/powerpoint/2010/main" val="646607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r>
              <a:rPr lang="en-US" smtClean="0"/>
              <a:t>© SilcoTek® Corporation 2016 - All rights reserved.  Hard copies are uncontrolled.</a:t>
            </a:r>
            <a:endParaRPr lang="en-US"/>
          </a:p>
        </p:txBody>
      </p:sp>
    </p:spTree>
    <p:extLst>
      <p:ext uri="{BB962C8B-B14F-4D97-AF65-F5344CB8AC3E}">
        <p14:creationId xmlns:p14="http://schemas.microsoft.com/office/powerpoint/2010/main" val="520414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029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r>
              <a:rPr lang="en-US" smtClean="0"/>
              <a:t>© SilcoTek® Corporation 2016 - All rights reserved.  Hard copies are uncontrolled.</a:t>
            </a:r>
            <a:endParaRPr lang="en-US"/>
          </a:p>
        </p:txBody>
      </p:sp>
    </p:spTree>
    <p:extLst>
      <p:ext uri="{BB962C8B-B14F-4D97-AF65-F5344CB8AC3E}">
        <p14:creationId xmlns:p14="http://schemas.microsoft.com/office/powerpoint/2010/main" val="26782466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3657600"/>
          </a:xfrm>
        </p:spPr>
        <p:txBody>
          <a:bodyPr/>
          <a:lstStyle/>
          <a:p>
            <a:pPr lvl="0"/>
            <a:r>
              <a:rPr lang="en-US" noProof="0" smtClean="0"/>
              <a:t>Click icon to add chart</a:t>
            </a:r>
            <a:endParaRPr lang="en-US" noProof="0" dirty="0" smtClean="0"/>
          </a:p>
        </p:txBody>
      </p:sp>
      <p:sp>
        <p:nvSpPr>
          <p:cNvPr id="4" name="Rectangle 5"/>
          <p:cNvSpPr>
            <a:spLocks noGrp="1" noChangeArrowheads="1"/>
          </p:cNvSpPr>
          <p:nvPr>
            <p:ph type="ftr" sz="quarter" idx="10"/>
          </p:nvPr>
        </p:nvSpPr>
        <p:spPr>
          <a:ln/>
        </p:spPr>
        <p:txBody>
          <a:bodyPr/>
          <a:lstStyle>
            <a:lvl1pPr>
              <a:defRPr/>
            </a:lvl1pPr>
          </a:lstStyle>
          <a:p>
            <a:r>
              <a:rPr lang="en-US" smtClean="0"/>
              <a:t>© SilcoTek® Corporation 2016 - All rights reserved.  Hard copies are uncontrolled.</a:t>
            </a:r>
            <a:endParaRPr lang="en-US"/>
          </a:p>
        </p:txBody>
      </p:sp>
    </p:spTree>
    <p:extLst>
      <p:ext uri="{BB962C8B-B14F-4D97-AF65-F5344CB8AC3E}">
        <p14:creationId xmlns:p14="http://schemas.microsoft.com/office/powerpoint/2010/main" val="1139188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981200"/>
            <a:ext cx="3810000" cy="3657600"/>
          </a:xfrm>
        </p:spPr>
        <p:txBody>
          <a:bodyPr/>
          <a:lstStyle/>
          <a:p>
            <a:pPr lvl="0"/>
            <a:r>
              <a:rPr lang="en-US" noProof="0" smtClean="0"/>
              <a:t>Click icon to add chart</a:t>
            </a:r>
            <a:endParaRPr lang="en-US" noProof="0" dirty="0" smtClean="0"/>
          </a:p>
        </p:txBody>
      </p:sp>
      <p:sp>
        <p:nvSpPr>
          <p:cNvPr id="5" name="Rectangle 5"/>
          <p:cNvSpPr>
            <a:spLocks noGrp="1" noChangeArrowheads="1"/>
          </p:cNvSpPr>
          <p:nvPr>
            <p:ph type="ftr" sz="quarter" idx="10"/>
          </p:nvPr>
        </p:nvSpPr>
        <p:spPr>
          <a:ln/>
        </p:spPr>
        <p:txBody>
          <a:bodyPr/>
          <a:lstStyle>
            <a:lvl1pPr>
              <a:defRPr/>
            </a:lvl1pPr>
          </a:lstStyle>
          <a:p>
            <a:r>
              <a:rPr lang="en-US" smtClean="0"/>
              <a:t>© SilcoTek® Corporation 2016 - All rights reserved.  Hard copies are uncontrolled.</a:t>
            </a:r>
            <a:endParaRPr lang="en-US"/>
          </a:p>
        </p:txBody>
      </p:sp>
    </p:spTree>
    <p:extLst>
      <p:ext uri="{BB962C8B-B14F-4D97-AF65-F5344CB8AC3E}">
        <p14:creationId xmlns:p14="http://schemas.microsoft.com/office/powerpoint/2010/main" val="37805377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3657600"/>
          </a:xfrm>
        </p:spPr>
        <p:txBody>
          <a:bodyPr/>
          <a:lstStyle/>
          <a:p>
            <a:pPr lvl="0"/>
            <a:r>
              <a:rPr lang="en-US" noProof="0" smtClean="0"/>
              <a:t>Click icon to add table</a:t>
            </a:r>
            <a:endParaRPr lang="en-US" noProof="0" dirty="0" smtClean="0"/>
          </a:p>
        </p:txBody>
      </p:sp>
      <p:sp>
        <p:nvSpPr>
          <p:cNvPr id="4" name="Rectangle 5"/>
          <p:cNvSpPr>
            <a:spLocks noGrp="1" noChangeArrowheads="1"/>
          </p:cNvSpPr>
          <p:nvPr>
            <p:ph type="ftr" sz="quarter" idx="10"/>
          </p:nvPr>
        </p:nvSpPr>
        <p:spPr>
          <a:ln/>
        </p:spPr>
        <p:txBody>
          <a:bodyPr/>
          <a:lstStyle>
            <a:lvl1pPr>
              <a:defRPr/>
            </a:lvl1pPr>
          </a:lstStyle>
          <a:p>
            <a:r>
              <a:rPr lang="en-US" smtClean="0"/>
              <a:t>© SilcoTek® Corporation 2016 - All rights reserved.  Hard copies are uncontrolled.</a:t>
            </a:r>
            <a:endParaRPr lang="en-US"/>
          </a:p>
        </p:txBody>
      </p:sp>
    </p:spTree>
    <p:extLst>
      <p:ext uri="{BB962C8B-B14F-4D97-AF65-F5344CB8AC3E}">
        <p14:creationId xmlns:p14="http://schemas.microsoft.com/office/powerpoint/2010/main" val="30790640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3657600"/>
          </a:xfrm>
        </p:spPr>
        <p:txBody>
          <a:bodyPr/>
          <a:lstStyle/>
          <a:p>
            <a:pPr lvl="0"/>
            <a:r>
              <a:rPr lang="en-US" noProof="0" smtClean="0"/>
              <a:t>Click icon to add clip art</a:t>
            </a:r>
            <a:endParaRPr lang="en-US" noProof="0" dirty="0" smtClean="0"/>
          </a:p>
        </p:txBody>
      </p:sp>
      <p:sp>
        <p:nvSpPr>
          <p:cNvPr id="4" name="Text Placeholder 3"/>
          <p:cNvSpPr>
            <a:spLocks noGrp="1"/>
          </p:cNvSpPr>
          <p:nvPr>
            <p:ph type="body" sz="half" idx="2"/>
          </p:nvPr>
        </p:nvSpPr>
        <p:spPr>
          <a:xfrm>
            <a:off x="4648200" y="1981200"/>
            <a:ext cx="3810000"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r>
              <a:rPr lang="en-US" smtClean="0"/>
              <a:t>© SilcoTek® Corporation 2016 - All rights reserved.  Hard copies are uncontrolled.</a:t>
            </a:r>
            <a:endParaRPr lang="en-US"/>
          </a:p>
        </p:txBody>
      </p:sp>
    </p:spTree>
    <p:extLst>
      <p:ext uri="{BB962C8B-B14F-4D97-AF65-F5344CB8AC3E}">
        <p14:creationId xmlns:p14="http://schemas.microsoft.com/office/powerpoint/2010/main" val="3268189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9227119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312025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5232496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0586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r>
              <a:rPr lang="en-US" smtClean="0"/>
              <a:t>© SilcoTek® Corporation 2016 - All rights reserved.  Hard copies are uncontrolled.</a:t>
            </a:r>
            <a:endParaRPr lang="en-US"/>
          </a:p>
        </p:txBody>
      </p:sp>
    </p:spTree>
    <p:extLst>
      <p:ext uri="{BB962C8B-B14F-4D97-AF65-F5344CB8AC3E}">
        <p14:creationId xmlns:p14="http://schemas.microsoft.com/office/powerpoint/2010/main" val="40160460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55567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5575954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7166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096447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817175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656743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75641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r>
              <a:rPr lang="en-US" smtClean="0"/>
              <a:t>© SilcoTek® Corporation 2016 - All rights reserved.  Hard copies are uncontrolled.</a:t>
            </a:r>
            <a:endParaRPr lang="en-US"/>
          </a:p>
        </p:txBody>
      </p:sp>
    </p:spTree>
    <p:extLst>
      <p:ext uri="{BB962C8B-B14F-4D97-AF65-F5344CB8AC3E}">
        <p14:creationId xmlns:p14="http://schemas.microsoft.com/office/powerpoint/2010/main" val="1323694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981200"/>
            <a:ext cx="38100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5"/>
          <p:cNvSpPr>
            <a:spLocks noGrp="1" noChangeArrowheads="1"/>
          </p:cNvSpPr>
          <p:nvPr>
            <p:ph type="ftr" sz="quarter" idx="10"/>
          </p:nvPr>
        </p:nvSpPr>
        <p:spPr>
          <a:ln/>
        </p:spPr>
        <p:txBody>
          <a:bodyPr/>
          <a:lstStyle>
            <a:lvl1pPr>
              <a:defRPr/>
            </a:lvl1pPr>
          </a:lstStyle>
          <a:p>
            <a:r>
              <a:rPr lang="en-US" smtClean="0"/>
              <a:t>© SilcoTek® Corporation 2016 - All rights reserved.  Hard copies are uncontrolled.</a:t>
            </a:r>
            <a:endParaRPr lang="en-US"/>
          </a:p>
        </p:txBody>
      </p:sp>
    </p:spTree>
    <p:extLst>
      <p:ext uri="{BB962C8B-B14F-4D97-AF65-F5344CB8AC3E}">
        <p14:creationId xmlns:p14="http://schemas.microsoft.com/office/powerpoint/2010/main" val="563017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r>
              <a:rPr lang="en-US" smtClean="0"/>
              <a:t>© SilcoTek® Corporation 2016 - All rights reserved.  Hard copies are uncontrolled.</a:t>
            </a:r>
            <a:endParaRPr lang="en-US"/>
          </a:p>
        </p:txBody>
      </p:sp>
    </p:spTree>
    <p:extLst>
      <p:ext uri="{BB962C8B-B14F-4D97-AF65-F5344CB8AC3E}">
        <p14:creationId xmlns:p14="http://schemas.microsoft.com/office/powerpoint/2010/main" val="1627981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r>
              <a:rPr lang="en-US" smtClean="0"/>
              <a:t>© SilcoTek® Corporation 2016 - All rights reserved.  Hard copies are uncontrolled.</a:t>
            </a:r>
            <a:endParaRPr lang="en-US"/>
          </a:p>
        </p:txBody>
      </p:sp>
    </p:spTree>
    <p:extLst>
      <p:ext uri="{BB962C8B-B14F-4D97-AF65-F5344CB8AC3E}">
        <p14:creationId xmlns:p14="http://schemas.microsoft.com/office/powerpoint/2010/main" val="2828260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r>
              <a:rPr lang="en-US" smtClean="0"/>
              <a:t>© SilcoTek® Corporation 2016 - All rights reserved.  Hard copies are uncontrolled.</a:t>
            </a:r>
            <a:endParaRPr lang="en-US"/>
          </a:p>
        </p:txBody>
      </p:sp>
    </p:spTree>
    <p:extLst>
      <p:ext uri="{BB962C8B-B14F-4D97-AF65-F5344CB8AC3E}">
        <p14:creationId xmlns:p14="http://schemas.microsoft.com/office/powerpoint/2010/main" val="3197726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r>
              <a:rPr lang="en-US" smtClean="0"/>
              <a:t>© SilcoTek® Corporation 2016 - All rights reserved.  Hard copies are uncontrolled.</a:t>
            </a:r>
            <a:endParaRPr lang="en-US"/>
          </a:p>
        </p:txBody>
      </p:sp>
    </p:spTree>
    <p:extLst>
      <p:ext uri="{BB962C8B-B14F-4D97-AF65-F5344CB8AC3E}">
        <p14:creationId xmlns:p14="http://schemas.microsoft.com/office/powerpoint/2010/main" val="4168327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r>
              <a:rPr lang="en-US" smtClean="0"/>
              <a:t>© SilcoTek® Corporation 2016 - All rights reserved.  Hard copies are uncontrolled.</a:t>
            </a:r>
            <a:endParaRPr lang="en-US"/>
          </a:p>
        </p:txBody>
      </p:sp>
    </p:spTree>
    <p:extLst>
      <p:ext uri="{BB962C8B-B14F-4D97-AF65-F5344CB8AC3E}">
        <p14:creationId xmlns:p14="http://schemas.microsoft.com/office/powerpoint/2010/main" val="25535170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2.pn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5123" name="Rectangle 3"/>
          <p:cNvSpPr>
            <a:spLocks noGrp="1" noChangeArrowheads="1"/>
          </p:cNvSpPr>
          <p:nvPr>
            <p:ph type="body" idx="1"/>
          </p:nvPr>
        </p:nvSpPr>
        <p:spPr bwMode="auto">
          <a:xfrm>
            <a:off x="685800" y="1981200"/>
            <a:ext cx="77724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29" name="Rectangle 5"/>
          <p:cNvSpPr>
            <a:spLocks noGrp="1" noChangeArrowheads="1"/>
          </p:cNvSpPr>
          <p:nvPr>
            <p:ph type="ftr" sz="quarter" idx="3"/>
          </p:nvPr>
        </p:nvSpPr>
        <p:spPr bwMode="auto">
          <a:xfrm>
            <a:off x="2819400" y="6277709"/>
            <a:ext cx="35052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300" b="0" i="0" baseline="0">
                <a:solidFill>
                  <a:schemeClr val="bg2"/>
                </a:solidFill>
              </a:defRPr>
            </a:lvl1pPr>
          </a:lstStyle>
          <a:p>
            <a:r>
              <a:rPr lang="en-US" smtClean="0"/>
              <a:t>© SilcoTek® Corporation 2016 - All rights reserved.  Hard copies are uncontrolled.</a:t>
            </a:r>
            <a:endParaRPr lang="en-US" dirty="0"/>
          </a:p>
        </p:txBody>
      </p:sp>
      <p:sp>
        <p:nvSpPr>
          <p:cNvPr id="1032" name="Line 8"/>
          <p:cNvSpPr>
            <a:spLocks noChangeShapeType="1"/>
          </p:cNvSpPr>
          <p:nvPr/>
        </p:nvSpPr>
        <p:spPr bwMode="auto">
          <a:xfrm>
            <a:off x="685800" y="5943600"/>
            <a:ext cx="7772400" cy="0"/>
          </a:xfrm>
          <a:prstGeom prst="line">
            <a:avLst/>
          </a:prstGeom>
          <a:noFill/>
          <a:ln w="9525">
            <a:solidFill>
              <a:schemeClr val="bg2"/>
            </a:solidFill>
            <a:round/>
            <a:headEnd/>
            <a:tailEnd/>
          </a:ln>
          <a:effectLst/>
        </p:spPr>
        <p:txBody>
          <a:bodyPr wrap="none" anchor="ctr"/>
          <a:lstStyle/>
          <a:p>
            <a:pPr>
              <a:defRPr/>
            </a:pPr>
            <a:endParaRPr lang="en-US" dirty="0"/>
          </a:p>
        </p:txBody>
      </p:sp>
      <p:pic>
        <p:nvPicPr>
          <p:cNvPr id="2" name="Picture 1"/>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609600" y="6019800"/>
            <a:ext cx="1174809" cy="726488"/>
          </a:xfrm>
          <a:prstGeom prst="rect">
            <a:avLst/>
          </a:prstGeom>
        </p:spPr>
      </p:pic>
      <p:pic>
        <p:nvPicPr>
          <p:cNvPr id="8" name="Picture 7"/>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723" y="346809"/>
            <a:ext cx="9144000" cy="6235700"/>
          </a:xfrm>
          <a:prstGeom prst="rect">
            <a:avLst/>
          </a:prstGeom>
        </p:spPr>
      </p:pic>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sldNum="0" hdr="0" dt="0"/>
  <p:txStyles>
    <p:titleStyle>
      <a:lvl1pPr algn="ctr" rtl="0" eaLnBrk="1" fontAlgn="base" hangingPunct="1">
        <a:spcBef>
          <a:spcPct val="0"/>
        </a:spcBef>
        <a:spcAft>
          <a:spcPct val="0"/>
        </a:spcAft>
        <a:defRPr sz="4400" b="1">
          <a:solidFill>
            <a:schemeClr val="bg2"/>
          </a:solidFill>
          <a:latin typeface="+mj-lt"/>
          <a:ea typeface="+mj-ea"/>
          <a:cs typeface="+mj-cs"/>
        </a:defRPr>
      </a:lvl1pPr>
      <a:lvl2pPr algn="ctr" rtl="0" eaLnBrk="1" fontAlgn="base" hangingPunct="1">
        <a:spcBef>
          <a:spcPct val="0"/>
        </a:spcBef>
        <a:spcAft>
          <a:spcPct val="0"/>
        </a:spcAft>
        <a:defRPr sz="4400" b="1">
          <a:solidFill>
            <a:schemeClr val="bg2"/>
          </a:solidFill>
          <a:latin typeface="Arial" charset="0"/>
        </a:defRPr>
      </a:lvl2pPr>
      <a:lvl3pPr algn="ctr" rtl="0" eaLnBrk="1" fontAlgn="base" hangingPunct="1">
        <a:spcBef>
          <a:spcPct val="0"/>
        </a:spcBef>
        <a:spcAft>
          <a:spcPct val="0"/>
        </a:spcAft>
        <a:defRPr sz="4400" b="1">
          <a:solidFill>
            <a:schemeClr val="bg2"/>
          </a:solidFill>
          <a:latin typeface="Arial" charset="0"/>
        </a:defRPr>
      </a:lvl3pPr>
      <a:lvl4pPr algn="ctr" rtl="0" eaLnBrk="1" fontAlgn="base" hangingPunct="1">
        <a:spcBef>
          <a:spcPct val="0"/>
        </a:spcBef>
        <a:spcAft>
          <a:spcPct val="0"/>
        </a:spcAft>
        <a:defRPr sz="4400" b="1">
          <a:solidFill>
            <a:schemeClr val="bg2"/>
          </a:solidFill>
          <a:latin typeface="Arial" charset="0"/>
        </a:defRPr>
      </a:lvl4pPr>
      <a:lvl5pPr algn="ctr" rtl="0" eaLnBrk="1" fontAlgn="base" hangingPunct="1">
        <a:spcBef>
          <a:spcPct val="0"/>
        </a:spcBef>
        <a:spcAft>
          <a:spcPct val="0"/>
        </a:spcAft>
        <a:defRPr sz="4400" b="1">
          <a:solidFill>
            <a:schemeClr val="bg2"/>
          </a:solidFill>
          <a:latin typeface="Arial" charset="0"/>
        </a:defRPr>
      </a:lvl5pPr>
      <a:lvl6pPr marL="457200" algn="ctr" rtl="0" eaLnBrk="1" fontAlgn="base" hangingPunct="1">
        <a:spcBef>
          <a:spcPct val="0"/>
        </a:spcBef>
        <a:spcAft>
          <a:spcPct val="0"/>
        </a:spcAft>
        <a:defRPr sz="4400" b="1">
          <a:solidFill>
            <a:schemeClr val="bg2"/>
          </a:solidFill>
          <a:latin typeface="Arial" charset="0"/>
        </a:defRPr>
      </a:lvl6pPr>
      <a:lvl7pPr marL="914400" algn="ctr" rtl="0" eaLnBrk="1" fontAlgn="base" hangingPunct="1">
        <a:spcBef>
          <a:spcPct val="0"/>
        </a:spcBef>
        <a:spcAft>
          <a:spcPct val="0"/>
        </a:spcAft>
        <a:defRPr sz="4400" b="1">
          <a:solidFill>
            <a:schemeClr val="bg2"/>
          </a:solidFill>
          <a:latin typeface="Arial" charset="0"/>
        </a:defRPr>
      </a:lvl7pPr>
      <a:lvl8pPr marL="1371600" algn="ctr" rtl="0" eaLnBrk="1" fontAlgn="base" hangingPunct="1">
        <a:spcBef>
          <a:spcPct val="0"/>
        </a:spcBef>
        <a:spcAft>
          <a:spcPct val="0"/>
        </a:spcAft>
        <a:defRPr sz="4400" b="1">
          <a:solidFill>
            <a:schemeClr val="bg2"/>
          </a:solidFill>
          <a:latin typeface="Arial" charset="0"/>
        </a:defRPr>
      </a:lvl8pPr>
      <a:lvl9pPr marL="1828800" algn="ctr" rtl="0" eaLnBrk="1" fontAlgn="base" hangingPunct="1">
        <a:spcBef>
          <a:spcPct val="0"/>
        </a:spcBef>
        <a:spcAft>
          <a:spcPct val="0"/>
        </a:spcAft>
        <a:defRPr sz="4400" b="1">
          <a:solidFill>
            <a:schemeClr val="bg2"/>
          </a:solidFill>
          <a:latin typeface="Arial" charset="0"/>
        </a:defRPr>
      </a:lvl9pPr>
    </p:titleStyle>
    <p:bodyStyle>
      <a:lvl1pPr marL="342900" indent="-342900" algn="l" rtl="0" eaLnBrk="1" fontAlgn="base" hangingPunct="1">
        <a:spcBef>
          <a:spcPct val="20000"/>
        </a:spcBef>
        <a:spcAft>
          <a:spcPct val="0"/>
        </a:spcAft>
        <a:buChar char="•"/>
        <a:defRPr sz="3200" b="0">
          <a:solidFill>
            <a:schemeClr val="bg2"/>
          </a:solidFill>
          <a:latin typeface="+mn-lt"/>
          <a:ea typeface="+mn-ea"/>
          <a:cs typeface="+mn-cs"/>
        </a:defRPr>
      </a:lvl1pPr>
      <a:lvl2pPr marL="742950" indent="-285750" algn="l" rtl="0" eaLnBrk="1" fontAlgn="base" hangingPunct="1">
        <a:spcBef>
          <a:spcPct val="20000"/>
        </a:spcBef>
        <a:spcAft>
          <a:spcPct val="0"/>
        </a:spcAft>
        <a:buChar char="–"/>
        <a:defRPr sz="2800" b="0">
          <a:solidFill>
            <a:schemeClr val="bg2"/>
          </a:solidFill>
          <a:latin typeface="+mn-lt"/>
        </a:defRPr>
      </a:lvl2pPr>
      <a:lvl3pPr marL="1143000" indent="-228600" algn="l" rtl="0" eaLnBrk="1" fontAlgn="base" hangingPunct="1">
        <a:spcBef>
          <a:spcPct val="20000"/>
        </a:spcBef>
        <a:spcAft>
          <a:spcPct val="0"/>
        </a:spcAft>
        <a:buChar char="•"/>
        <a:defRPr sz="2400" b="0">
          <a:solidFill>
            <a:schemeClr val="bg2"/>
          </a:solidFill>
          <a:latin typeface="+mn-lt"/>
        </a:defRPr>
      </a:lvl3pPr>
      <a:lvl4pPr marL="1600200" indent="-228600" algn="l" rtl="0" eaLnBrk="1" fontAlgn="base" hangingPunct="1">
        <a:spcBef>
          <a:spcPct val="20000"/>
        </a:spcBef>
        <a:spcAft>
          <a:spcPct val="0"/>
        </a:spcAft>
        <a:buChar char="–"/>
        <a:defRPr sz="2000" b="0">
          <a:solidFill>
            <a:schemeClr val="bg2"/>
          </a:solidFill>
          <a:latin typeface="+mn-lt"/>
        </a:defRPr>
      </a:lvl4pPr>
      <a:lvl5pPr marL="2057400" indent="-228600" algn="l" rtl="0" eaLnBrk="1" fontAlgn="base" hangingPunct="1">
        <a:spcBef>
          <a:spcPct val="20000"/>
        </a:spcBef>
        <a:spcAft>
          <a:spcPct val="0"/>
        </a:spcAft>
        <a:buChar char="»"/>
        <a:defRPr sz="2000" b="0">
          <a:solidFill>
            <a:schemeClr val="bg2"/>
          </a:solidFill>
          <a:latin typeface="+mn-lt"/>
        </a:defRPr>
      </a:lvl5pPr>
      <a:lvl6pPr marL="2514600" indent="-228600" algn="l" rtl="0" eaLnBrk="1" fontAlgn="base" hangingPunct="1">
        <a:spcBef>
          <a:spcPct val="20000"/>
        </a:spcBef>
        <a:spcAft>
          <a:spcPct val="0"/>
        </a:spcAft>
        <a:buChar char="»"/>
        <a:defRPr sz="2000" b="1">
          <a:solidFill>
            <a:schemeClr val="bg2"/>
          </a:solidFill>
          <a:latin typeface="+mn-lt"/>
        </a:defRPr>
      </a:lvl6pPr>
      <a:lvl7pPr marL="2971800" indent="-228600" algn="l" rtl="0" eaLnBrk="1" fontAlgn="base" hangingPunct="1">
        <a:spcBef>
          <a:spcPct val="20000"/>
        </a:spcBef>
        <a:spcAft>
          <a:spcPct val="0"/>
        </a:spcAft>
        <a:buChar char="»"/>
        <a:defRPr sz="2000" b="1">
          <a:solidFill>
            <a:schemeClr val="bg2"/>
          </a:solidFill>
          <a:latin typeface="+mn-lt"/>
        </a:defRPr>
      </a:lvl7pPr>
      <a:lvl8pPr marL="3429000" indent="-228600" algn="l" rtl="0" eaLnBrk="1" fontAlgn="base" hangingPunct="1">
        <a:spcBef>
          <a:spcPct val="20000"/>
        </a:spcBef>
        <a:spcAft>
          <a:spcPct val="0"/>
        </a:spcAft>
        <a:buChar char="»"/>
        <a:defRPr sz="2000" b="1">
          <a:solidFill>
            <a:schemeClr val="bg2"/>
          </a:solidFill>
          <a:latin typeface="+mn-lt"/>
        </a:defRPr>
      </a:lvl8pPr>
      <a:lvl9pPr marL="3886200" indent="-228600" algn="l" rtl="0" eaLnBrk="1" fontAlgn="base" hangingPunct="1">
        <a:spcBef>
          <a:spcPct val="20000"/>
        </a:spcBef>
        <a:spcAft>
          <a:spcPct val="0"/>
        </a:spcAft>
        <a:buChar char="»"/>
        <a:defRPr sz="2000" b="1">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311150"/>
            <a:ext cx="9144000" cy="6235700"/>
          </a:xfrm>
          <a:prstGeom prst="rect">
            <a:avLst/>
          </a:prstGeom>
        </p:spPr>
      </p:pic>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hf sldNum="0" hd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 Id="rId9" Type="http://schemas.openxmlformats.org/officeDocument/2006/relationships/image" Target="../media/image44.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 Id="rId5" Type="http://schemas.openxmlformats.org/officeDocument/2006/relationships/image" Target="../media/image49.jpeg"/><Relationship Id="rId4" Type="http://schemas.openxmlformats.org/officeDocument/2006/relationships/image" Target="../media/image48.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3.png"/><Relationship Id="rId1" Type="http://schemas.openxmlformats.org/officeDocument/2006/relationships/slideLayout" Target="../slideLayouts/slideLayout7.xml"/><Relationship Id="rId5" Type="http://schemas.openxmlformats.org/officeDocument/2006/relationships/chart" Target="../charts/chart1.xml"/><Relationship Id="rId4" Type="http://schemas.openxmlformats.org/officeDocument/2006/relationships/image" Target="../media/image41.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hyperlink" Target="http://www.silcotek.com/faq" TargetMode="External"/><Relationship Id="rId7" Type="http://schemas.openxmlformats.org/officeDocument/2006/relationships/hyperlink" Target="http://www.silcotek.com/" TargetMode="External"/><Relationship Id="rId2" Type="http://schemas.openxmlformats.org/officeDocument/2006/relationships/hyperlink" Target="http://cdn2.hubspot.net/hubfs/22765/docs/SilcoTek-Coating-Overview-Brochure-web.pdf" TargetMode="External"/><Relationship Id="rId1" Type="http://schemas.openxmlformats.org/officeDocument/2006/relationships/slideLayout" Target="../slideLayouts/slideLayout2.xml"/><Relationship Id="rId6" Type="http://schemas.openxmlformats.org/officeDocument/2006/relationships/hyperlink" Target="http://www.silcotek.com/silcotek-coating-process" TargetMode="External"/><Relationship Id="rId5" Type="http://schemas.openxmlformats.org/officeDocument/2006/relationships/hyperlink" Target="http://www.silcotek.com/resources/coating-cleaning-handling-care" TargetMode="External"/><Relationship Id="rId4" Type="http://schemas.openxmlformats.org/officeDocument/2006/relationships/hyperlink" Target="http://cdn2.hubspot.net/hub/22765/file-281278321-pdf/docs/Material_CompatibilityREV_6_7_13.pdf?t=1455055166193"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886200"/>
            <a:ext cx="7924800" cy="1470025"/>
          </a:xfrm>
        </p:spPr>
        <p:txBody>
          <a:bodyPr/>
          <a:lstStyle/>
          <a:p>
            <a:r>
              <a:rPr lang="en-US" dirty="0" smtClean="0"/>
              <a:t>SilcoTek® Coatings</a:t>
            </a:r>
            <a:endParaRPr lang="en-US" dirty="0"/>
          </a:p>
        </p:txBody>
      </p:sp>
      <p:sp>
        <p:nvSpPr>
          <p:cNvPr id="5" name="TextBox 4"/>
          <p:cNvSpPr txBox="1"/>
          <p:nvPr/>
        </p:nvSpPr>
        <p:spPr>
          <a:xfrm>
            <a:off x="7543800" y="6464471"/>
            <a:ext cx="1143000" cy="230832"/>
          </a:xfrm>
          <a:prstGeom prst="rect">
            <a:avLst/>
          </a:prstGeom>
          <a:noFill/>
        </p:spPr>
        <p:txBody>
          <a:bodyPr wrap="square" rtlCol="0">
            <a:spAutoFit/>
          </a:bodyPr>
          <a:lstStyle/>
          <a:p>
            <a:r>
              <a:rPr lang="en-US" sz="900" dirty="0" smtClean="0">
                <a:solidFill>
                  <a:schemeClr val="bg2"/>
                </a:solidFill>
              </a:rPr>
              <a:t>F-TM-001 rev A</a:t>
            </a:r>
            <a:endParaRPr lang="en-US" sz="900" dirty="0">
              <a:solidFill>
                <a:schemeClr val="bg2"/>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77435" y="762000"/>
            <a:ext cx="4389129" cy="2993142"/>
          </a:xfrm>
          <a:prstGeom prst="rect">
            <a:avLst/>
          </a:prstGeom>
        </p:spPr>
      </p:pic>
    </p:spTree>
    <p:extLst>
      <p:ext uri="{BB962C8B-B14F-4D97-AF65-F5344CB8AC3E}">
        <p14:creationId xmlns:p14="http://schemas.microsoft.com/office/powerpoint/2010/main" val="6888160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00"/>
            <a:ext cx="7772400" cy="1470025"/>
          </a:xfrm>
        </p:spPr>
        <p:txBody>
          <a:bodyPr/>
          <a:lstStyle/>
          <a:p>
            <a:r>
              <a:rPr lang="en-US" dirty="0" smtClean="0"/>
              <a:t>SilcoTek’s Coating Process</a:t>
            </a:r>
            <a:endParaRPr lang="en-US" dirty="0"/>
          </a:p>
        </p:txBody>
      </p:sp>
    </p:spTree>
    <p:extLst>
      <p:ext uri="{BB962C8B-B14F-4D97-AF65-F5344CB8AC3E}">
        <p14:creationId xmlns:p14="http://schemas.microsoft.com/office/powerpoint/2010/main" val="23554056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smtClean="0"/>
              <a:t>© SilcoTek® Corporation 2016 - All rights reserved.  Hard copies are uncontrolled.</a:t>
            </a:r>
            <a:endParaRPr lang="en-US"/>
          </a:p>
        </p:txBody>
      </p:sp>
      <p:pic>
        <p:nvPicPr>
          <p:cNvPr id="1026" name="Picture 2" descr="http://greenvalleyhomeinspections.net/yahoo_site_admin/assets/images/Inspection.334203518_st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1600" y="1676400"/>
            <a:ext cx="3073515" cy="411082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clipartion.com/wp-content/uploads/2015/11/camera-clipart-png-fre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2438400"/>
            <a:ext cx="2641485" cy="2641485"/>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a:xfrm>
            <a:off x="685800" y="609600"/>
            <a:ext cx="7772400" cy="1143000"/>
          </a:xfrm>
          <a:prstGeom prst="rect">
            <a:avLst/>
          </a:prstGeom>
        </p:spPr>
        <p:txBody>
          <a:bodyPr/>
          <a:lstStyle>
            <a:lvl1pPr algn="ctr" rtl="0" eaLnBrk="1" fontAlgn="base" hangingPunct="1">
              <a:spcBef>
                <a:spcPct val="0"/>
              </a:spcBef>
              <a:spcAft>
                <a:spcPct val="0"/>
              </a:spcAft>
              <a:defRPr sz="4400" b="1">
                <a:solidFill>
                  <a:schemeClr val="bg2"/>
                </a:solidFill>
                <a:latin typeface="+mj-lt"/>
                <a:ea typeface="+mj-ea"/>
                <a:cs typeface="+mj-cs"/>
              </a:defRPr>
            </a:lvl1pPr>
            <a:lvl2pPr algn="ctr" rtl="0" eaLnBrk="1" fontAlgn="base" hangingPunct="1">
              <a:spcBef>
                <a:spcPct val="0"/>
              </a:spcBef>
              <a:spcAft>
                <a:spcPct val="0"/>
              </a:spcAft>
              <a:defRPr sz="4400" b="1">
                <a:solidFill>
                  <a:schemeClr val="bg2"/>
                </a:solidFill>
                <a:latin typeface="Arial" charset="0"/>
              </a:defRPr>
            </a:lvl2pPr>
            <a:lvl3pPr algn="ctr" rtl="0" eaLnBrk="1" fontAlgn="base" hangingPunct="1">
              <a:spcBef>
                <a:spcPct val="0"/>
              </a:spcBef>
              <a:spcAft>
                <a:spcPct val="0"/>
              </a:spcAft>
              <a:defRPr sz="4400" b="1">
                <a:solidFill>
                  <a:schemeClr val="bg2"/>
                </a:solidFill>
                <a:latin typeface="Arial" charset="0"/>
              </a:defRPr>
            </a:lvl3pPr>
            <a:lvl4pPr algn="ctr" rtl="0" eaLnBrk="1" fontAlgn="base" hangingPunct="1">
              <a:spcBef>
                <a:spcPct val="0"/>
              </a:spcBef>
              <a:spcAft>
                <a:spcPct val="0"/>
              </a:spcAft>
              <a:defRPr sz="4400" b="1">
                <a:solidFill>
                  <a:schemeClr val="bg2"/>
                </a:solidFill>
                <a:latin typeface="Arial" charset="0"/>
              </a:defRPr>
            </a:lvl4pPr>
            <a:lvl5pPr algn="ctr" rtl="0" eaLnBrk="1" fontAlgn="base" hangingPunct="1">
              <a:spcBef>
                <a:spcPct val="0"/>
              </a:spcBef>
              <a:spcAft>
                <a:spcPct val="0"/>
              </a:spcAft>
              <a:defRPr sz="4400" b="1">
                <a:solidFill>
                  <a:schemeClr val="bg2"/>
                </a:solidFill>
                <a:latin typeface="Arial" charset="0"/>
              </a:defRPr>
            </a:lvl5pPr>
            <a:lvl6pPr marL="457200" algn="ctr" rtl="0" eaLnBrk="1" fontAlgn="base" hangingPunct="1">
              <a:spcBef>
                <a:spcPct val="0"/>
              </a:spcBef>
              <a:spcAft>
                <a:spcPct val="0"/>
              </a:spcAft>
              <a:defRPr sz="4400" b="1">
                <a:solidFill>
                  <a:schemeClr val="bg2"/>
                </a:solidFill>
                <a:latin typeface="Arial" charset="0"/>
              </a:defRPr>
            </a:lvl6pPr>
            <a:lvl7pPr marL="914400" algn="ctr" rtl="0" eaLnBrk="1" fontAlgn="base" hangingPunct="1">
              <a:spcBef>
                <a:spcPct val="0"/>
              </a:spcBef>
              <a:spcAft>
                <a:spcPct val="0"/>
              </a:spcAft>
              <a:defRPr sz="4400" b="1">
                <a:solidFill>
                  <a:schemeClr val="bg2"/>
                </a:solidFill>
                <a:latin typeface="Arial" charset="0"/>
              </a:defRPr>
            </a:lvl7pPr>
            <a:lvl8pPr marL="1371600" algn="ctr" rtl="0" eaLnBrk="1" fontAlgn="base" hangingPunct="1">
              <a:spcBef>
                <a:spcPct val="0"/>
              </a:spcBef>
              <a:spcAft>
                <a:spcPct val="0"/>
              </a:spcAft>
              <a:defRPr sz="4400" b="1">
                <a:solidFill>
                  <a:schemeClr val="bg2"/>
                </a:solidFill>
                <a:latin typeface="Arial" charset="0"/>
              </a:defRPr>
            </a:lvl8pPr>
            <a:lvl9pPr marL="1828800" algn="ctr" rtl="0" eaLnBrk="1" fontAlgn="base" hangingPunct="1">
              <a:spcBef>
                <a:spcPct val="0"/>
              </a:spcBef>
              <a:spcAft>
                <a:spcPct val="0"/>
              </a:spcAft>
              <a:defRPr sz="4400" b="1">
                <a:solidFill>
                  <a:schemeClr val="bg2"/>
                </a:solidFill>
                <a:latin typeface="Arial" charset="0"/>
              </a:defRPr>
            </a:lvl9pPr>
          </a:lstStyle>
          <a:p>
            <a:r>
              <a:rPr lang="en-US" kern="0" dirty="0" smtClean="0"/>
              <a:t>1. Receipt and Inspection</a:t>
            </a:r>
            <a:endParaRPr lang="en-US" kern="0" dirty="0"/>
          </a:p>
        </p:txBody>
      </p:sp>
    </p:spTree>
    <p:extLst>
      <p:ext uri="{BB962C8B-B14F-4D97-AF65-F5344CB8AC3E}">
        <p14:creationId xmlns:p14="http://schemas.microsoft.com/office/powerpoint/2010/main" val="16561504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smtClean="0"/>
              <a:t>© SilcoTek® Corporation 2016 - All rights reserved.  Hard copies are uncontrolled.</a:t>
            </a:r>
            <a:endParaRPr lang="en-US"/>
          </a:p>
        </p:txBody>
      </p:sp>
      <p:sp>
        <p:nvSpPr>
          <p:cNvPr id="8" name="Title 1"/>
          <p:cNvSpPr txBox="1">
            <a:spLocks/>
          </p:cNvSpPr>
          <p:nvPr/>
        </p:nvSpPr>
        <p:spPr>
          <a:xfrm>
            <a:off x="685800" y="609600"/>
            <a:ext cx="7772400" cy="1143000"/>
          </a:xfrm>
          <a:prstGeom prst="rect">
            <a:avLst/>
          </a:prstGeom>
        </p:spPr>
        <p:txBody>
          <a:bodyPr/>
          <a:lstStyle>
            <a:lvl1pPr algn="ctr" rtl="0" eaLnBrk="1" fontAlgn="base" hangingPunct="1">
              <a:spcBef>
                <a:spcPct val="0"/>
              </a:spcBef>
              <a:spcAft>
                <a:spcPct val="0"/>
              </a:spcAft>
              <a:defRPr sz="4400" b="1">
                <a:solidFill>
                  <a:schemeClr val="bg2"/>
                </a:solidFill>
                <a:latin typeface="+mj-lt"/>
                <a:ea typeface="+mj-ea"/>
                <a:cs typeface="+mj-cs"/>
              </a:defRPr>
            </a:lvl1pPr>
            <a:lvl2pPr algn="ctr" rtl="0" eaLnBrk="1" fontAlgn="base" hangingPunct="1">
              <a:spcBef>
                <a:spcPct val="0"/>
              </a:spcBef>
              <a:spcAft>
                <a:spcPct val="0"/>
              </a:spcAft>
              <a:defRPr sz="4400" b="1">
                <a:solidFill>
                  <a:schemeClr val="bg2"/>
                </a:solidFill>
                <a:latin typeface="Arial" charset="0"/>
              </a:defRPr>
            </a:lvl2pPr>
            <a:lvl3pPr algn="ctr" rtl="0" eaLnBrk="1" fontAlgn="base" hangingPunct="1">
              <a:spcBef>
                <a:spcPct val="0"/>
              </a:spcBef>
              <a:spcAft>
                <a:spcPct val="0"/>
              </a:spcAft>
              <a:defRPr sz="4400" b="1">
                <a:solidFill>
                  <a:schemeClr val="bg2"/>
                </a:solidFill>
                <a:latin typeface="Arial" charset="0"/>
              </a:defRPr>
            </a:lvl3pPr>
            <a:lvl4pPr algn="ctr" rtl="0" eaLnBrk="1" fontAlgn="base" hangingPunct="1">
              <a:spcBef>
                <a:spcPct val="0"/>
              </a:spcBef>
              <a:spcAft>
                <a:spcPct val="0"/>
              </a:spcAft>
              <a:defRPr sz="4400" b="1">
                <a:solidFill>
                  <a:schemeClr val="bg2"/>
                </a:solidFill>
                <a:latin typeface="Arial" charset="0"/>
              </a:defRPr>
            </a:lvl4pPr>
            <a:lvl5pPr algn="ctr" rtl="0" eaLnBrk="1" fontAlgn="base" hangingPunct="1">
              <a:spcBef>
                <a:spcPct val="0"/>
              </a:spcBef>
              <a:spcAft>
                <a:spcPct val="0"/>
              </a:spcAft>
              <a:defRPr sz="4400" b="1">
                <a:solidFill>
                  <a:schemeClr val="bg2"/>
                </a:solidFill>
                <a:latin typeface="Arial" charset="0"/>
              </a:defRPr>
            </a:lvl5pPr>
            <a:lvl6pPr marL="457200" algn="ctr" rtl="0" eaLnBrk="1" fontAlgn="base" hangingPunct="1">
              <a:spcBef>
                <a:spcPct val="0"/>
              </a:spcBef>
              <a:spcAft>
                <a:spcPct val="0"/>
              </a:spcAft>
              <a:defRPr sz="4400" b="1">
                <a:solidFill>
                  <a:schemeClr val="bg2"/>
                </a:solidFill>
                <a:latin typeface="Arial" charset="0"/>
              </a:defRPr>
            </a:lvl6pPr>
            <a:lvl7pPr marL="914400" algn="ctr" rtl="0" eaLnBrk="1" fontAlgn="base" hangingPunct="1">
              <a:spcBef>
                <a:spcPct val="0"/>
              </a:spcBef>
              <a:spcAft>
                <a:spcPct val="0"/>
              </a:spcAft>
              <a:defRPr sz="4400" b="1">
                <a:solidFill>
                  <a:schemeClr val="bg2"/>
                </a:solidFill>
                <a:latin typeface="Arial" charset="0"/>
              </a:defRPr>
            </a:lvl7pPr>
            <a:lvl8pPr marL="1371600" algn="ctr" rtl="0" eaLnBrk="1" fontAlgn="base" hangingPunct="1">
              <a:spcBef>
                <a:spcPct val="0"/>
              </a:spcBef>
              <a:spcAft>
                <a:spcPct val="0"/>
              </a:spcAft>
              <a:defRPr sz="4400" b="1">
                <a:solidFill>
                  <a:schemeClr val="bg2"/>
                </a:solidFill>
                <a:latin typeface="Arial" charset="0"/>
              </a:defRPr>
            </a:lvl8pPr>
            <a:lvl9pPr marL="1828800" algn="ctr" rtl="0" eaLnBrk="1" fontAlgn="base" hangingPunct="1">
              <a:spcBef>
                <a:spcPct val="0"/>
              </a:spcBef>
              <a:spcAft>
                <a:spcPct val="0"/>
              </a:spcAft>
              <a:defRPr sz="4400" b="1">
                <a:solidFill>
                  <a:schemeClr val="bg2"/>
                </a:solidFill>
                <a:latin typeface="Arial" charset="0"/>
              </a:defRPr>
            </a:lvl9pPr>
          </a:lstStyle>
          <a:p>
            <a:r>
              <a:rPr lang="en-US" kern="0" dirty="0" smtClean="0"/>
              <a:t>2. Surface Preparation</a:t>
            </a:r>
            <a:endParaRPr lang="en-US" kern="0" dirty="0"/>
          </a:p>
        </p:txBody>
      </p:sp>
      <p:pic>
        <p:nvPicPr>
          <p:cNvPr id="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752600"/>
            <a:ext cx="4129250" cy="3749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http://greenvalleyhomeinspections.net/yahoo_site_admin/assets/images/Inspection.334203518_st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1200" y="1876709"/>
            <a:ext cx="2617739" cy="3501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78042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353"/>
            <a:ext cx="8229600" cy="1143000"/>
          </a:xfrm>
        </p:spPr>
        <p:txBody>
          <a:bodyPr/>
          <a:lstStyle/>
          <a:p>
            <a:r>
              <a:rPr lang="en-US" altLang="en-US" dirty="0" smtClean="0"/>
              <a:t>3. Vessel Loading</a:t>
            </a:r>
            <a:endParaRPr lang="en-US" dirty="0"/>
          </a:p>
        </p:txBody>
      </p:sp>
      <p:pic>
        <p:nvPicPr>
          <p:cNvPr id="5122" name="Picture 2"/>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l="28432" r="7773" b="3508"/>
          <a:stretch/>
        </p:blipFill>
        <p:spPr bwMode="auto">
          <a:xfrm rot="5400000">
            <a:off x="505205" y="1094995"/>
            <a:ext cx="4116572" cy="4669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217" t="1960" r="4322" b="3922"/>
          <a:stretch/>
        </p:blipFill>
        <p:spPr bwMode="auto">
          <a:xfrm rot="5400000">
            <a:off x="5143500" y="1601086"/>
            <a:ext cx="37338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0"/>
          </p:nvPr>
        </p:nvSpPr>
        <p:spPr>
          <a:xfrm>
            <a:off x="2819400" y="6172200"/>
            <a:ext cx="3505200" cy="410309"/>
          </a:xfrm>
        </p:spPr>
        <p:txBody>
          <a:bodyPr/>
          <a:lstStyle/>
          <a:p>
            <a:r>
              <a:rPr lang="en-US" smtClean="0"/>
              <a:t>Confidential and Proprietary © SilcoTek® Corporation 2016 - All rights reserved Hard copies are uncontrolled</a:t>
            </a:r>
            <a:endParaRPr lang="en-US" dirty="0"/>
          </a:p>
        </p:txBody>
      </p:sp>
      <p:sp>
        <p:nvSpPr>
          <p:cNvPr id="5" name="TextBox 4"/>
          <p:cNvSpPr txBox="1"/>
          <p:nvPr/>
        </p:nvSpPr>
        <p:spPr>
          <a:xfrm>
            <a:off x="4962403" y="5573486"/>
            <a:ext cx="4095993" cy="369332"/>
          </a:xfrm>
          <a:prstGeom prst="rect">
            <a:avLst/>
          </a:prstGeom>
          <a:noFill/>
        </p:spPr>
        <p:txBody>
          <a:bodyPr wrap="none" rtlCol="0">
            <a:spAutoFit/>
          </a:bodyPr>
          <a:lstStyle/>
          <a:p>
            <a:r>
              <a:rPr lang="en-US" dirty="0" smtClean="0">
                <a:solidFill>
                  <a:schemeClr val="bg2"/>
                </a:solidFill>
              </a:rPr>
              <a:t>Largest current size:  1.63m x .76m ID</a:t>
            </a:r>
            <a:endParaRPr lang="en-US" dirty="0">
              <a:solidFill>
                <a:schemeClr val="bg2"/>
              </a:solidFill>
            </a:endParaRPr>
          </a:p>
        </p:txBody>
      </p:sp>
    </p:spTree>
    <p:extLst>
      <p:ext uri="{BB962C8B-B14F-4D97-AF65-F5344CB8AC3E}">
        <p14:creationId xmlns:p14="http://schemas.microsoft.com/office/powerpoint/2010/main" val="29734127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smtClean="0"/>
              <a:t>© SilcoTek® Corporation 2016 - All rights reserved.  Hard copies are uncontrolled.</a:t>
            </a:r>
            <a:endParaRPr lang="en-US"/>
          </a:p>
        </p:txBody>
      </p:sp>
      <p:sp>
        <p:nvSpPr>
          <p:cNvPr id="8" name="Title 1"/>
          <p:cNvSpPr txBox="1">
            <a:spLocks/>
          </p:cNvSpPr>
          <p:nvPr/>
        </p:nvSpPr>
        <p:spPr>
          <a:xfrm>
            <a:off x="609600" y="298269"/>
            <a:ext cx="7924800" cy="1143000"/>
          </a:xfrm>
          <a:prstGeom prst="rect">
            <a:avLst/>
          </a:prstGeom>
        </p:spPr>
        <p:txBody>
          <a:bodyPr/>
          <a:lstStyle>
            <a:lvl1pPr algn="ctr" rtl="0" eaLnBrk="1" fontAlgn="base" hangingPunct="1">
              <a:spcBef>
                <a:spcPct val="0"/>
              </a:spcBef>
              <a:spcAft>
                <a:spcPct val="0"/>
              </a:spcAft>
              <a:defRPr sz="4400" b="1">
                <a:solidFill>
                  <a:schemeClr val="bg2"/>
                </a:solidFill>
                <a:latin typeface="+mj-lt"/>
                <a:ea typeface="+mj-ea"/>
                <a:cs typeface="+mj-cs"/>
              </a:defRPr>
            </a:lvl1pPr>
            <a:lvl2pPr algn="ctr" rtl="0" eaLnBrk="1" fontAlgn="base" hangingPunct="1">
              <a:spcBef>
                <a:spcPct val="0"/>
              </a:spcBef>
              <a:spcAft>
                <a:spcPct val="0"/>
              </a:spcAft>
              <a:defRPr sz="4400" b="1">
                <a:solidFill>
                  <a:schemeClr val="bg2"/>
                </a:solidFill>
                <a:latin typeface="Arial" charset="0"/>
              </a:defRPr>
            </a:lvl2pPr>
            <a:lvl3pPr algn="ctr" rtl="0" eaLnBrk="1" fontAlgn="base" hangingPunct="1">
              <a:spcBef>
                <a:spcPct val="0"/>
              </a:spcBef>
              <a:spcAft>
                <a:spcPct val="0"/>
              </a:spcAft>
              <a:defRPr sz="4400" b="1">
                <a:solidFill>
                  <a:schemeClr val="bg2"/>
                </a:solidFill>
                <a:latin typeface="Arial" charset="0"/>
              </a:defRPr>
            </a:lvl3pPr>
            <a:lvl4pPr algn="ctr" rtl="0" eaLnBrk="1" fontAlgn="base" hangingPunct="1">
              <a:spcBef>
                <a:spcPct val="0"/>
              </a:spcBef>
              <a:spcAft>
                <a:spcPct val="0"/>
              </a:spcAft>
              <a:defRPr sz="4400" b="1">
                <a:solidFill>
                  <a:schemeClr val="bg2"/>
                </a:solidFill>
                <a:latin typeface="Arial" charset="0"/>
              </a:defRPr>
            </a:lvl4pPr>
            <a:lvl5pPr algn="ctr" rtl="0" eaLnBrk="1" fontAlgn="base" hangingPunct="1">
              <a:spcBef>
                <a:spcPct val="0"/>
              </a:spcBef>
              <a:spcAft>
                <a:spcPct val="0"/>
              </a:spcAft>
              <a:defRPr sz="4400" b="1">
                <a:solidFill>
                  <a:schemeClr val="bg2"/>
                </a:solidFill>
                <a:latin typeface="Arial" charset="0"/>
              </a:defRPr>
            </a:lvl5pPr>
            <a:lvl6pPr marL="457200" algn="ctr" rtl="0" eaLnBrk="1" fontAlgn="base" hangingPunct="1">
              <a:spcBef>
                <a:spcPct val="0"/>
              </a:spcBef>
              <a:spcAft>
                <a:spcPct val="0"/>
              </a:spcAft>
              <a:defRPr sz="4400" b="1">
                <a:solidFill>
                  <a:schemeClr val="bg2"/>
                </a:solidFill>
                <a:latin typeface="Arial" charset="0"/>
              </a:defRPr>
            </a:lvl6pPr>
            <a:lvl7pPr marL="914400" algn="ctr" rtl="0" eaLnBrk="1" fontAlgn="base" hangingPunct="1">
              <a:spcBef>
                <a:spcPct val="0"/>
              </a:spcBef>
              <a:spcAft>
                <a:spcPct val="0"/>
              </a:spcAft>
              <a:defRPr sz="4400" b="1">
                <a:solidFill>
                  <a:schemeClr val="bg2"/>
                </a:solidFill>
                <a:latin typeface="Arial" charset="0"/>
              </a:defRPr>
            </a:lvl7pPr>
            <a:lvl8pPr marL="1371600" algn="ctr" rtl="0" eaLnBrk="1" fontAlgn="base" hangingPunct="1">
              <a:spcBef>
                <a:spcPct val="0"/>
              </a:spcBef>
              <a:spcAft>
                <a:spcPct val="0"/>
              </a:spcAft>
              <a:defRPr sz="4400" b="1">
                <a:solidFill>
                  <a:schemeClr val="bg2"/>
                </a:solidFill>
                <a:latin typeface="Arial" charset="0"/>
              </a:defRPr>
            </a:lvl8pPr>
            <a:lvl9pPr marL="1828800" algn="ctr" rtl="0" eaLnBrk="1" fontAlgn="base" hangingPunct="1">
              <a:spcBef>
                <a:spcPct val="0"/>
              </a:spcBef>
              <a:spcAft>
                <a:spcPct val="0"/>
              </a:spcAft>
              <a:defRPr sz="4400" b="1">
                <a:solidFill>
                  <a:schemeClr val="bg2"/>
                </a:solidFill>
                <a:latin typeface="Arial" charset="0"/>
              </a:defRPr>
            </a:lvl9pPr>
          </a:lstStyle>
          <a:p>
            <a:r>
              <a:rPr lang="en-US" kern="0" dirty="0" smtClean="0"/>
              <a:t>4. Oven Loading and Coating</a:t>
            </a:r>
            <a:endParaRPr lang="en-US" kern="0" dirty="0"/>
          </a:p>
        </p:txBody>
      </p:sp>
      <p:pic>
        <p:nvPicPr>
          <p:cNvPr id="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12869" y="1143000"/>
            <a:ext cx="3505200" cy="4729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87753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Can 136"/>
          <p:cNvSpPr/>
          <p:nvPr/>
        </p:nvSpPr>
        <p:spPr bwMode="auto">
          <a:xfrm>
            <a:off x="2084099" y="1409230"/>
            <a:ext cx="1828800" cy="2558090"/>
          </a:xfrm>
          <a:prstGeom prst="can">
            <a:avLst/>
          </a:prstGeom>
          <a:ln>
            <a:solidFill>
              <a:srgbClr val="7030A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Tx/>
              <a:buSzTx/>
              <a:buFontTx/>
              <a:buChar char="•"/>
              <a:tabLst/>
            </a:pPr>
            <a:endParaRPr kumimoji="0" lang="en-US" sz="2800" b="1" i="0" u="none" strike="noStrike" cap="none" normalizeH="0" baseline="-25000" smtClean="0">
              <a:ln>
                <a:noFill/>
              </a:ln>
              <a:solidFill>
                <a:schemeClr val="tx1"/>
              </a:solidFill>
              <a:effectLst/>
              <a:latin typeface="Arial" charset="0"/>
            </a:endParaRPr>
          </a:p>
        </p:txBody>
      </p:sp>
      <p:sp>
        <p:nvSpPr>
          <p:cNvPr id="2" name="Title 1"/>
          <p:cNvSpPr>
            <a:spLocks noGrp="1"/>
          </p:cNvSpPr>
          <p:nvPr>
            <p:ph type="title"/>
          </p:nvPr>
        </p:nvSpPr>
        <p:spPr>
          <a:xfrm>
            <a:off x="381000" y="178011"/>
            <a:ext cx="3576993" cy="1143000"/>
          </a:xfrm>
        </p:spPr>
        <p:txBody>
          <a:bodyPr/>
          <a:lstStyle/>
          <a:p>
            <a:r>
              <a:rPr lang="en-US" dirty="0" smtClean="0"/>
              <a:t>The Coating</a:t>
            </a:r>
            <a:br>
              <a:rPr lang="en-US" dirty="0" smtClean="0"/>
            </a:br>
            <a:r>
              <a:rPr lang="en-US" dirty="0" smtClean="0"/>
              <a:t>Process</a:t>
            </a:r>
            <a:endParaRPr lang="en-US" dirty="0"/>
          </a:p>
        </p:txBody>
      </p:sp>
      <p:sp>
        <p:nvSpPr>
          <p:cNvPr id="4" name="Footer Placeholder 3"/>
          <p:cNvSpPr>
            <a:spLocks noGrp="1"/>
          </p:cNvSpPr>
          <p:nvPr>
            <p:ph type="ftr" sz="quarter" idx="10"/>
          </p:nvPr>
        </p:nvSpPr>
        <p:spPr/>
        <p:txBody>
          <a:bodyPr/>
          <a:lstStyle/>
          <a:p>
            <a:r>
              <a:rPr lang="en-US" smtClean="0"/>
              <a:t>© SilcoTek® Corporation 2016 - All rights reserved.  Hard copies are uncontrolled.</a:t>
            </a:r>
            <a:endParaRPr lang="en-US"/>
          </a:p>
        </p:txBody>
      </p:sp>
      <p:grpSp>
        <p:nvGrpSpPr>
          <p:cNvPr id="6" name="Group 5"/>
          <p:cNvGrpSpPr/>
          <p:nvPr/>
        </p:nvGrpSpPr>
        <p:grpSpPr>
          <a:xfrm rot="5400000">
            <a:off x="6155830" y="3450252"/>
            <a:ext cx="1167773" cy="3645894"/>
            <a:chOff x="1447800" y="3886200"/>
            <a:chExt cx="990600" cy="1981200"/>
          </a:xfrm>
        </p:grpSpPr>
        <p:sp>
          <p:nvSpPr>
            <p:cNvPr id="7" name="Rectangle 6"/>
            <p:cNvSpPr/>
            <p:nvPr/>
          </p:nvSpPr>
          <p:spPr bwMode="auto">
            <a:xfrm>
              <a:off x="1447800" y="3886200"/>
              <a:ext cx="990600" cy="1981200"/>
            </a:xfrm>
            <a:prstGeom prst="rect">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Tx/>
                <a:buSzTx/>
                <a:buFontTx/>
                <a:buChar char="•"/>
                <a:tabLst/>
              </a:pPr>
              <a:endParaRPr kumimoji="0" lang="en-US" sz="2800" b="1" i="0" u="none" strike="noStrike" cap="none" normalizeH="0" baseline="-25000" smtClean="0">
                <a:ln>
                  <a:noFill/>
                </a:ln>
                <a:solidFill>
                  <a:schemeClr val="tx1"/>
                </a:solidFill>
                <a:effectLst/>
                <a:latin typeface="Arial" charset="0"/>
              </a:endParaRPr>
            </a:p>
          </p:txBody>
        </p:sp>
        <p:cxnSp>
          <p:nvCxnSpPr>
            <p:cNvPr id="8" name="Straight Connector 7"/>
            <p:cNvCxnSpPr/>
            <p:nvPr/>
          </p:nvCxnSpPr>
          <p:spPr bwMode="auto">
            <a:xfrm flipV="1">
              <a:off x="1562100" y="4024745"/>
              <a:ext cx="228600" cy="228600"/>
            </a:xfrm>
            <a:prstGeom prst="line">
              <a:avLst/>
            </a:prstGeom>
            <a:ln>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9" name="Straight Connector 8"/>
            <p:cNvCxnSpPr/>
            <p:nvPr/>
          </p:nvCxnSpPr>
          <p:spPr bwMode="auto">
            <a:xfrm flipV="1">
              <a:off x="1565564" y="4377343"/>
              <a:ext cx="228600" cy="228600"/>
            </a:xfrm>
            <a:prstGeom prst="line">
              <a:avLst/>
            </a:prstGeom>
            <a:ln>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10" name="Straight Connector 9"/>
            <p:cNvCxnSpPr/>
            <p:nvPr/>
          </p:nvCxnSpPr>
          <p:spPr bwMode="auto">
            <a:xfrm flipV="1">
              <a:off x="1562099" y="5015345"/>
              <a:ext cx="228600" cy="228600"/>
            </a:xfrm>
            <a:prstGeom prst="line">
              <a:avLst/>
            </a:prstGeom>
            <a:ln>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11" name="Straight Connector 10"/>
            <p:cNvCxnSpPr/>
            <p:nvPr/>
          </p:nvCxnSpPr>
          <p:spPr bwMode="auto">
            <a:xfrm flipV="1">
              <a:off x="1562100" y="4681450"/>
              <a:ext cx="228600" cy="228600"/>
            </a:xfrm>
            <a:prstGeom prst="line">
              <a:avLst/>
            </a:prstGeom>
            <a:ln>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12" name="Straight Connector 11"/>
            <p:cNvCxnSpPr/>
            <p:nvPr/>
          </p:nvCxnSpPr>
          <p:spPr bwMode="auto">
            <a:xfrm flipV="1">
              <a:off x="2095499" y="4021281"/>
              <a:ext cx="228600" cy="228600"/>
            </a:xfrm>
            <a:prstGeom prst="line">
              <a:avLst/>
            </a:prstGeom>
            <a:ln>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13" name="Straight Connector 12"/>
            <p:cNvCxnSpPr/>
            <p:nvPr/>
          </p:nvCxnSpPr>
          <p:spPr bwMode="auto">
            <a:xfrm flipV="1">
              <a:off x="2094314" y="4377343"/>
              <a:ext cx="228600" cy="228600"/>
            </a:xfrm>
            <a:prstGeom prst="line">
              <a:avLst/>
            </a:prstGeom>
            <a:ln>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14" name="Straight Connector 13"/>
            <p:cNvCxnSpPr/>
            <p:nvPr/>
          </p:nvCxnSpPr>
          <p:spPr bwMode="auto">
            <a:xfrm flipV="1">
              <a:off x="2094314" y="4675908"/>
              <a:ext cx="228600" cy="228600"/>
            </a:xfrm>
            <a:prstGeom prst="line">
              <a:avLst/>
            </a:prstGeom>
            <a:ln>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15" name="Straight Connector 14"/>
            <p:cNvCxnSpPr/>
            <p:nvPr/>
          </p:nvCxnSpPr>
          <p:spPr bwMode="auto">
            <a:xfrm flipV="1">
              <a:off x="2081353" y="5015345"/>
              <a:ext cx="228600" cy="228600"/>
            </a:xfrm>
            <a:prstGeom prst="line">
              <a:avLst/>
            </a:prstGeom>
            <a:ln>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16" name="Straight Connector 15"/>
            <p:cNvCxnSpPr/>
            <p:nvPr/>
          </p:nvCxnSpPr>
          <p:spPr bwMode="auto">
            <a:xfrm flipV="1">
              <a:off x="2081353" y="5361708"/>
              <a:ext cx="228600" cy="228600"/>
            </a:xfrm>
            <a:prstGeom prst="line">
              <a:avLst/>
            </a:prstGeom>
            <a:ln>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17" name="Straight Connector 16"/>
            <p:cNvCxnSpPr/>
            <p:nvPr/>
          </p:nvCxnSpPr>
          <p:spPr bwMode="auto">
            <a:xfrm flipV="1">
              <a:off x="1562099" y="5361708"/>
              <a:ext cx="228600" cy="228600"/>
            </a:xfrm>
            <a:prstGeom prst="line">
              <a:avLst/>
            </a:prstGeom>
            <a:ln>
              <a:headEnd type="none" w="med" len="med"/>
              <a:tailEnd type="none" w="med" len="med"/>
            </a:ln>
          </p:spPr>
          <p:style>
            <a:lnRef idx="1">
              <a:schemeClr val="accent4"/>
            </a:lnRef>
            <a:fillRef idx="0">
              <a:schemeClr val="accent4"/>
            </a:fillRef>
            <a:effectRef idx="0">
              <a:schemeClr val="accent4"/>
            </a:effectRef>
            <a:fontRef idx="minor">
              <a:schemeClr val="tx1"/>
            </a:fontRef>
          </p:style>
        </p:cxnSp>
      </p:grpSp>
      <p:sp>
        <p:nvSpPr>
          <p:cNvPr id="18" name="TextBox 17"/>
          <p:cNvSpPr txBox="1"/>
          <p:nvPr/>
        </p:nvSpPr>
        <p:spPr>
          <a:xfrm>
            <a:off x="5772995" y="5083277"/>
            <a:ext cx="2209800" cy="369332"/>
          </a:xfrm>
          <a:prstGeom prst="rect">
            <a:avLst/>
          </a:prstGeom>
          <a:noFill/>
        </p:spPr>
        <p:txBody>
          <a:bodyPr wrap="square" rtlCol="0">
            <a:spAutoFit/>
          </a:bodyPr>
          <a:lstStyle/>
          <a:p>
            <a:r>
              <a:rPr lang="en-US" dirty="0" smtClean="0">
                <a:solidFill>
                  <a:schemeClr val="bg2"/>
                </a:solidFill>
              </a:rPr>
              <a:t>Part to be coated</a:t>
            </a:r>
            <a:endParaRPr lang="en-US" dirty="0">
              <a:solidFill>
                <a:schemeClr val="bg2"/>
              </a:solidFill>
            </a:endParaRPr>
          </a:p>
        </p:txBody>
      </p:sp>
      <p:grpSp>
        <p:nvGrpSpPr>
          <p:cNvPr id="19" name="Group 18"/>
          <p:cNvGrpSpPr/>
          <p:nvPr/>
        </p:nvGrpSpPr>
        <p:grpSpPr>
          <a:xfrm>
            <a:off x="5163969" y="2615495"/>
            <a:ext cx="685800" cy="912347"/>
            <a:chOff x="2863332" y="4125883"/>
            <a:chExt cx="685800" cy="912347"/>
          </a:xfrm>
        </p:grpSpPr>
        <p:sp>
          <p:nvSpPr>
            <p:cNvPr id="20" name="TextBox 19"/>
            <p:cNvSpPr txBox="1"/>
            <p:nvPr/>
          </p:nvSpPr>
          <p:spPr>
            <a:xfrm>
              <a:off x="2863332" y="4125883"/>
              <a:ext cx="685800" cy="646331"/>
            </a:xfrm>
            <a:prstGeom prst="rect">
              <a:avLst/>
            </a:prstGeom>
            <a:noFill/>
          </p:spPr>
          <p:txBody>
            <a:bodyPr wrap="square" rtlCol="0">
              <a:spAutoFit/>
            </a:bodyPr>
            <a:lstStyle/>
            <a:p>
              <a:r>
                <a:rPr lang="en-US" dirty="0" smtClean="0">
                  <a:solidFill>
                    <a:schemeClr val="bg1">
                      <a:lumMod val="60000"/>
                      <a:lumOff val="40000"/>
                    </a:schemeClr>
                  </a:solidFill>
                </a:rPr>
                <a:t>   </a:t>
              </a:r>
            </a:p>
            <a:p>
              <a:r>
                <a:rPr lang="en-US" dirty="0" smtClean="0">
                  <a:solidFill>
                    <a:schemeClr val="bg1">
                      <a:lumMod val="60000"/>
                      <a:lumOff val="40000"/>
                    </a:schemeClr>
                  </a:solidFill>
                </a:rPr>
                <a:t>- Si -</a:t>
              </a:r>
              <a:endParaRPr lang="en-US" dirty="0">
                <a:solidFill>
                  <a:schemeClr val="bg1">
                    <a:lumMod val="60000"/>
                    <a:lumOff val="40000"/>
                  </a:schemeClr>
                </a:solidFill>
              </a:endParaRPr>
            </a:p>
          </p:txBody>
        </p:sp>
        <p:sp>
          <p:nvSpPr>
            <p:cNvPr id="21" name="TextBox 20"/>
            <p:cNvSpPr txBox="1"/>
            <p:nvPr/>
          </p:nvSpPr>
          <p:spPr>
            <a:xfrm rot="5400000">
              <a:off x="3061325" y="4219839"/>
              <a:ext cx="328644" cy="369332"/>
            </a:xfrm>
            <a:prstGeom prst="rect">
              <a:avLst/>
            </a:prstGeom>
            <a:noFill/>
          </p:spPr>
          <p:txBody>
            <a:bodyPr wrap="square" rtlCol="0">
              <a:spAutoFit/>
            </a:bodyPr>
            <a:lstStyle/>
            <a:p>
              <a:r>
                <a:rPr lang="en-US" dirty="0" smtClean="0">
                  <a:solidFill>
                    <a:schemeClr val="bg1">
                      <a:lumMod val="60000"/>
                      <a:lumOff val="40000"/>
                    </a:schemeClr>
                  </a:solidFill>
                </a:rPr>
                <a:t>-</a:t>
              </a:r>
              <a:endParaRPr lang="en-US" dirty="0">
                <a:solidFill>
                  <a:schemeClr val="bg1">
                    <a:lumMod val="60000"/>
                    <a:lumOff val="40000"/>
                  </a:schemeClr>
                </a:solidFill>
              </a:endParaRPr>
            </a:p>
          </p:txBody>
        </p:sp>
        <p:sp>
          <p:nvSpPr>
            <p:cNvPr id="22" name="TextBox 21"/>
            <p:cNvSpPr txBox="1"/>
            <p:nvPr/>
          </p:nvSpPr>
          <p:spPr>
            <a:xfrm rot="5400000">
              <a:off x="3061325" y="4689242"/>
              <a:ext cx="328644" cy="369332"/>
            </a:xfrm>
            <a:prstGeom prst="rect">
              <a:avLst/>
            </a:prstGeom>
            <a:noFill/>
          </p:spPr>
          <p:txBody>
            <a:bodyPr wrap="square" rtlCol="0">
              <a:spAutoFit/>
            </a:bodyPr>
            <a:lstStyle/>
            <a:p>
              <a:r>
                <a:rPr lang="en-US" dirty="0" smtClean="0">
                  <a:solidFill>
                    <a:schemeClr val="bg1">
                      <a:lumMod val="60000"/>
                      <a:lumOff val="40000"/>
                    </a:schemeClr>
                  </a:solidFill>
                </a:rPr>
                <a:t>-</a:t>
              </a:r>
              <a:endParaRPr lang="en-US" dirty="0">
                <a:solidFill>
                  <a:schemeClr val="bg1">
                    <a:lumMod val="60000"/>
                    <a:lumOff val="40000"/>
                  </a:schemeClr>
                </a:solidFill>
              </a:endParaRPr>
            </a:p>
          </p:txBody>
        </p:sp>
      </p:grpSp>
      <p:grpSp>
        <p:nvGrpSpPr>
          <p:cNvPr id="23" name="Group 22"/>
          <p:cNvGrpSpPr/>
          <p:nvPr/>
        </p:nvGrpSpPr>
        <p:grpSpPr>
          <a:xfrm>
            <a:off x="6799460" y="2303151"/>
            <a:ext cx="685800" cy="912347"/>
            <a:chOff x="2863332" y="4125883"/>
            <a:chExt cx="685800" cy="912347"/>
          </a:xfrm>
        </p:grpSpPr>
        <p:sp>
          <p:nvSpPr>
            <p:cNvPr id="24" name="TextBox 23"/>
            <p:cNvSpPr txBox="1"/>
            <p:nvPr/>
          </p:nvSpPr>
          <p:spPr>
            <a:xfrm>
              <a:off x="2863332" y="4125883"/>
              <a:ext cx="685800" cy="646331"/>
            </a:xfrm>
            <a:prstGeom prst="rect">
              <a:avLst/>
            </a:prstGeom>
            <a:noFill/>
          </p:spPr>
          <p:txBody>
            <a:bodyPr wrap="square" rtlCol="0">
              <a:spAutoFit/>
            </a:bodyPr>
            <a:lstStyle/>
            <a:p>
              <a:r>
                <a:rPr lang="en-US" dirty="0" smtClean="0">
                  <a:solidFill>
                    <a:schemeClr val="bg1">
                      <a:lumMod val="60000"/>
                      <a:lumOff val="40000"/>
                    </a:schemeClr>
                  </a:solidFill>
                </a:rPr>
                <a:t>   </a:t>
              </a:r>
            </a:p>
            <a:p>
              <a:r>
                <a:rPr lang="en-US" dirty="0" smtClean="0">
                  <a:solidFill>
                    <a:schemeClr val="bg1">
                      <a:lumMod val="60000"/>
                      <a:lumOff val="40000"/>
                    </a:schemeClr>
                  </a:solidFill>
                </a:rPr>
                <a:t>- Si -</a:t>
              </a:r>
              <a:endParaRPr lang="en-US" dirty="0">
                <a:solidFill>
                  <a:schemeClr val="bg1">
                    <a:lumMod val="60000"/>
                    <a:lumOff val="40000"/>
                  </a:schemeClr>
                </a:solidFill>
              </a:endParaRPr>
            </a:p>
          </p:txBody>
        </p:sp>
        <p:sp>
          <p:nvSpPr>
            <p:cNvPr id="25" name="TextBox 24"/>
            <p:cNvSpPr txBox="1"/>
            <p:nvPr/>
          </p:nvSpPr>
          <p:spPr>
            <a:xfrm rot="5400000">
              <a:off x="3061325" y="4219839"/>
              <a:ext cx="328644" cy="369332"/>
            </a:xfrm>
            <a:prstGeom prst="rect">
              <a:avLst/>
            </a:prstGeom>
            <a:noFill/>
          </p:spPr>
          <p:txBody>
            <a:bodyPr wrap="square" rtlCol="0">
              <a:spAutoFit/>
            </a:bodyPr>
            <a:lstStyle/>
            <a:p>
              <a:r>
                <a:rPr lang="en-US" dirty="0" smtClean="0">
                  <a:solidFill>
                    <a:schemeClr val="bg1">
                      <a:lumMod val="60000"/>
                      <a:lumOff val="40000"/>
                    </a:schemeClr>
                  </a:solidFill>
                </a:rPr>
                <a:t>-</a:t>
              </a:r>
              <a:endParaRPr lang="en-US" dirty="0">
                <a:solidFill>
                  <a:schemeClr val="bg1">
                    <a:lumMod val="60000"/>
                    <a:lumOff val="40000"/>
                  </a:schemeClr>
                </a:solidFill>
              </a:endParaRPr>
            </a:p>
          </p:txBody>
        </p:sp>
        <p:sp>
          <p:nvSpPr>
            <p:cNvPr id="26" name="TextBox 25"/>
            <p:cNvSpPr txBox="1"/>
            <p:nvPr/>
          </p:nvSpPr>
          <p:spPr>
            <a:xfrm rot="5400000">
              <a:off x="3061325" y="4689242"/>
              <a:ext cx="328644" cy="369332"/>
            </a:xfrm>
            <a:prstGeom prst="rect">
              <a:avLst/>
            </a:prstGeom>
            <a:noFill/>
          </p:spPr>
          <p:txBody>
            <a:bodyPr wrap="square" rtlCol="0">
              <a:spAutoFit/>
            </a:bodyPr>
            <a:lstStyle/>
            <a:p>
              <a:r>
                <a:rPr lang="en-US" dirty="0" smtClean="0">
                  <a:solidFill>
                    <a:schemeClr val="bg1">
                      <a:lumMod val="60000"/>
                      <a:lumOff val="40000"/>
                    </a:schemeClr>
                  </a:solidFill>
                </a:rPr>
                <a:t>-</a:t>
              </a:r>
              <a:endParaRPr lang="en-US" dirty="0">
                <a:solidFill>
                  <a:schemeClr val="bg1">
                    <a:lumMod val="60000"/>
                    <a:lumOff val="40000"/>
                  </a:schemeClr>
                </a:solidFill>
              </a:endParaRPr>
            </a:p>
          </p:txBody>
        </p:sp>
      </p:grpSp>
      <p:grpSp>
        <p:nvGrpSpPr>
          <p:cNvPr id="27" name="Group 26"/>
          <p:cNvGrpSpPr/>
          <p:nvPr/>
        </p:nvGrpSpPr>
        <p:grpSpPr>
          <a:xfrm>
            <a:off x="7605495" y="1882282"/>
            <a:ext cx="685800" cy="912347"/>
            <a:chOff x="2863332" y="4125883"/>
            <a:chExt cx="685800" cy="912347"/>
          </a:xfrm>
        </p:grpSpPr>
        <p:sp>
          <p:nvSpPr>
            <p:cNvPr id="28" name="TextBox 27"/>
            <p:cNvSpPr txBox="1"/>
            <p:nvPr/>
          </p:nvSpPr>
          <p:spPr>
            <a:xfrm>
              <a:off x="2863332" y="4125883"/>
              <a:ext cx="685800" cy="646331"/>
            </a:xfrm>
            <a:prstGeom prst="rect">
              <a:avLst/>
            </a:prstGeom>
            <a:noFill/>
          </p:spPr>
          <p:txBody>
            <a:bodyPr wrap="square" rtlCol="0">
              <a:spAutoFit/>
            </a:bodyPr>
            <a:lstStyle/>
            <a:p>
              <a:r>
                <a:rPr lang="en-US" dirty="0" smtClean="0">
                  <a:solidFill>
                    <a:schemeClr val="bg1">
                      <a:lumMod val="60000"/>
                      <a:lumOff val="40000"/>
                    </a:schemeClr>
                  </a:solidFill>
                </a:rPr>
                <a:t>   </a:t>
              </a:r>
            </a:p>
            <a:p>
              <a:r>
                <a:rPr lang="en-US" dirty="0" smtClean="0">
                  <a:solidFill>
                    <a:schemeClr val="bg1">
                      <a:lumMod val="60000"/>
                      <a:lumOff val="40000"/>
                    </a:schemeClr>
                  </a:solidFill>
                </a:rPr>
                <a:t>- Si -</a:t>
              </a:r>
              <a:endParaRPr lang="en-US" dirty="0">
                <a:solidFill>
                  <a:schemeClr val="bg1">
                    <a:lumMod val="60000"/>
                    <a:lumOff val="40000"/>
                  </a:schemeClr>
                </a:solidFill>
              </a:endParaRPr>
            </a:p>
          </p:txBody>
        </p:sp>
        <p:sp>
          <p:nvSpPr>
            <p:cNvPr id="29" name="TextBox 28"/>
            <p:cNvSpPr txBox="1"/>
            <p:nvPr/>
          </p:nvSpPr>
          <p:spPr>
            <a:xfrm rot="5400000">
              <a:off x="3061325" y="4219839"/>
              <a:ext cx="328644" cy="369332"/>
            </a:xfrm>
            <a:prstGeom prst="rect">
              <a:avLst/>
            </a:prstGeom>
            <a:noFill/>
          </p:spPr>
          <p:txBody>
            <a:bodyPr wrap="square" rtlCol="0">
              <a:spAutoFit/>
            </a:bodyPr>
            <a:lstStyle/>
            <a:p>
              <a:r>
                <a:rPr lang="en-US" dirty="0" smtClean="0">
                  <a:solidFill>
                    <a:schemeClr val="bg1">
                      <a:lumMod val="60000"/>
                      <a:lumOff val="40000"/>
                    </a:schemeClr>
                  </a:solidFill>
                </a:rPr>
                <a:t>-</a:t>
              </a:r>
              <a:endParaRPr lang="en-US" dirty="0">
                <a:solidFill>
                  <a:schemeClr val="bg1">
                    <a:lumMod val="60000"/>
                    <a:lumOff val="40000"/>
                  </a:schemeClr>
                </a:solidFill>
              </a:endParaRPr>
            </a:p>
          </p:txBody>
        </p:sp>
        <p:sp>
          <p:nvSpPr>
            <p:cNvPr id="30" name="TextBox 29"/>
            <p:cNvSpPr txBox="1"/>
            <p:nvPr/>
          </p:nvSpPr>
          <p:spPr>
            <a:xfrm rot="5400000">
              <a:off x="3061325" y="4689242"/>
              <a:ext cx="328644" cy="369332"/>
            </a:xfrm>
            <a:prstGeom prst="rect">
              <a:avLst/>
            </a:prstGeom>
            <a:noFill/>
          </p:spPr>
          <p:txBody>
            <a:bodyPr wrap="square" rtlCol="0">
              <a:spAutoFit/>
            </a:bodyPr>
            <a:lstStyle/>
            <a:p>
              <a:r>
                <a:rPr lang="en-US" dirty="0" smtClean="0">
                  <a:solidFill>
                    <a:schemeClr val="bg1">
                      <a:lumMod val="60000"/>
                      <a:lumOff val="40000"/>
                    </a:schemeClr>
                  </a:solidFill>
                </a:rPr>
                <a:t>-</a:t>
              </a:r>
              <a:endParaRPr lang="en-US" dirty="0">
                <a:solidFill>
                  <a:schemeClr val="bg1">
                    <a:lumMod val="60000"/>
                    <a:lumOff val="40000"/>
                  </a:schemeClr>
                </a:solidFill>
              </a:endParaRPr>
            </a:p>
          </p:txBody>
        </p:sp>
      </p:grpSp>
      <p:grpSp>
        <p:nvGrpSpPr>
          <p:cNvPr id="31" name="Group 30"/>
          <p:cNvGrpSpPr/>
          <p:nvPr/>
        </p:nvGrpSpPr>
        <p:grpSpPr>
          <a:xfrm>
            <a:off x="6919695" y="1204612"/>
            <a:ext cx="685800" cy="912347"/>
            <a:chOff x="2863332" y="4125883"/>
            <a:chExt cx="685800" cy="912347"/>
          </a:xfrm>
        </p:grpSpPr>
        <p:sp>
          <p:nvSpPr>
            <p:cNvPr id="32" name="TextBox 31"/>
            <p:cNvSpPr txBox="1"/>
            <p:nvPr/>
          </p:nvSpPr>
          <p:spPr>
            <a:xfrm>
              <a:off x="2863332" y="4125883"/>
              <a:ext cx="685800" cy="646331"/>
            </a:xfrm>
            <a:prstGeom prst="rect">
              <a:avLst/>
            </a:prstGeom>
            <a:noFill/>
          </p:spPr>
          <p:txBody>
            <a:bodyPr wrap="square" rtlCol="0">
              <a:spAutoFit/>
            </a:bodyPr>
            <a:lstStyle/>
            <a:p>
              <a:r>
                <a:rPr lang="en-US" dirty="0" smtClean="0">
                  <a:solidFill>
                    <a:schemeClr val="bg1">
                      <a:lumMod val="60000"/>
                      <a:lumOff val="40000"/>
                    </a:schemeClr>
                  </a:solidFill>
                </a:rPr>
                <a:t>   </a:t>
              </a:r>
            </a:p>
            <a:p>
              <a:r>
                <a:rPr lang="en-US" dirty="0" smtClean="0">
                  <a:solidFill>
                    <a:schemeClr val="bg1">
                      <a:lumMod val="60000"/>
                      <a:lumOff val="40000"/>
                    </a:schemeClr>
                  </a:solidFill>
                </a:rPr>
                <a:t>- Si -</a:t>
              </a:r>
              <a:endParaRPr lang="en-US" dirty="0">
                <a:solidFill>
                  <a:schemeClr val="bg1">
                    <a:lumMod val="60000"/>
                    <a:lumOff val="40000"/>
                  </a:schemeClr>
                </a:solidFill>
              </a:endParaRPr>
            </a:p>
          </p:txBody>
        </p:sp>
        <p:sp>
          <p:nvSpPr>
            <p:cNvPr id="33" name="TextBox 32"/>
            <p:cNvSpPr txBox="1"/>
            <p:nvPr/>
          </p:nvSpPr>
          <p:spPr>
            <a:xfrm rot="5400000">
              <a:off x="3061325" y="4219839"/>
              <a:ext cx="328644" cy="369332"/>
            </a:xfrm>
            <a:prstGeom prst="rect">
              <a:avLst/>
            </a:prstGeom>
            <a:noFill/>
          </p:spPr>
          <p:txBody>
            <a:bodyPr wrap="square" rtlCol="0">
              <a:spAutoFit/>
            </a:bodyPr>
            <a:lstStyle/>
            <a:p>
              <a:r>
                <a:rPr lang="en-US" dirty="0" smtClean="0">
                  <a:solidFill>
                    <a:schemeClr val="bg1">
                      <a:lumMod val="60000"/>
                      <a:lumOff val="40000"/>
                    </a:schemeClr>
                  </a:solidFill>
                </a:rPr>
                <a:t>-</a:t>
              </a:r>
              <a:endParaRPr lang="en-US" dirty="0">
                <a:solidFill>
                  <a:schemeClr val="bg1">
                    <a:lumMod val="60000"/>
                    <a:lumOff val="40000"/>
                  </a:schemeClr>
                </a:solidFill>
              </a:endParaRPr>
            </a:p>
          </p:txBody>
        </p:sp>
        <p:sp>
          <p:nvSpPr>
            <p:cNvPr id="34" name="TextBox 33"/>
            <p:cNvSpPr txBox="1"/>
            <p:nvPr/>
          </p:nvSpPr>
          <p:spPr>
            <a:xfrm rot="5400000">
              <a:off x="3061325" y="4689242"/>
              <a:ext cx="328644" cy="369332"/>
            </a:xfrm>
            <a:prstGeom prst="rect">
              <a:avLst/>
            </a:prstGeom>
            <a:noFill/>
          </p:spPr>
          <p:txBody>
            <a:bodyPr wrap="square" rtlCol="0">
              <a:spAutoFit/>
            </a:bodyPr>
            <a:lstStyle/>
            <a:p>
              <a:r>
                <a:rPr lang="en-US" dirty="0" smtClean="0">
                  <a:solidFill>
                    <a:schemeClr val="bg1">
                      <a:lumMod val="60000"/>
                      <a:lumOff val="40000"/>
                    </a:schemeClr>
                  </a:solidFill>
                </a:rPr>
                <a:t>-</a:t>
              </a:r>
              <a:endParaRPr lang="en-US" dirty="0">
                <a:solidFill>
                  <a:schemeClr val="bg1">
                    <a:lumMod val="60000"/>
                    <a:lumOff val="40000"/>
                  </a:schemeClr>
                </a:solidFill>
              </a:endParaRPr>
            </a:p>
          </p:txBody>
        </p:sp>
      </p:grpSp>
      <p:grpSp>
        <p:nvGrpSpPr>
          <p:cNvPr id="35" name="Group 34"/>
          <p:cNvGrpSpPr/>
          <p:nvPr/>
        </p:nvGrpSpPr>
        <p:grpSpPr>
          <a:xfrm>
            <a:off x="7129588" y="3119592"/>
            <a:ext cx="685800" cy="912347"/>
            <a:chOff x="2863332" y="4125883"/>
            <a:chExt cx="685800" cy="912347"/>
          </a:xfrm>
        </p:grpSpPr>
        <p:sp>
          <p:nvSpPr>
            <p:cNvPr id="36" name="TextBox 35"/>
            <p:cNvSpPr txBox="1"/>
            <p:nvPr/>
          </p:nvSpPr>
          <p:spPr>
            <a:xfrm>
              <a:off x="2863332" y="4125883"/>
              <a:ext cx="685800" cy="646331"/>
            </a:xfrm>
            <a:prstGeom prst="rect">
              <a:avLst/>
            </a:prstGeom>
            <a:noFill/>
          </p:spPr>
          <p:txBody>
            <a:bodyPr wrap="square" rtlCol="0">
              <a:spAutoFit/>
            </a:bodyPr>
            <a:lstStyle/>
            <a:p>
              <a:r>
                <a:rPr lang="en-US" dirty="0" smtClean="0">
                  <a:solidFill>
                    <a:schemeClr val="bg1">
                      <a:lumMod val="60000"/>
                      <a:lumOff val="40000"/>
                    </a:schemeClr>
                  </a:solidFill>
                </a:rPr>
                <a:t>   </a:t>
              </a:r>
            </a:p>
            <a:p>
              <a:r>
                <a:rPr lang="en-US" dirty="0" smtClean="0">
                  <a:solidFill>
                    <a:schemeClr val="bg1">
                      <a:lumMod val="60000"/>
                      <a:lumOff val="40000"/>
                    </a:schemeClr>
                  </a:solidFill>
                </a:rPr>
                <a:t>- Si -</a:t>
              </a:r>
              <a:endParaRPr lang="en-US" dirty="0">
                <a:solidFill>
                  <a:schemeClr val="bg1">
                    <a:lumMod val="60000"/>
                    <a:lumOff val="40000"/>
                  </a:schemeClr>
                </a:solidFill>
              </a:endParaRPr>
            </a:p>
          </p:txBody>
        </p:sp>
        <p:sp>
          <p:nvSpPr>
            <p:cNvPr id="37" name="TextBox 36"/>
            <p:cNvSpPr txBox="1"/>
            <p:nvPr/>
          </p:nvSpPr>
          <p:spPr>
            <a:xfrm rot="5400000">
              <a:off x="3061325" y="4219839"/>
              <a:ext cx="328644" cy="369332"/>
            </a:xfrm>
            <a:prstGeom prst="rect">
              <a:avLst/>
            </a:prstGeom>
            <a:noFill/>
          </p:spPr>
          <p:txBody>
            <a:bodyPr wrap="square" rtlCol="0">
              <a:spAutoFit/>
            </a:bodyPr>
            <a:lstStyle/>
            <a:p>
              <a:r>
                <a:rPr lang="en-US" dirty="0" smtClean="0">
                  <a:solidFill>
                    <a:schemeClr val="bg1">
                      <a:lumMod val="60000"/>
                      <a:lumOff val="40000"/>
                    </a:schemeClr>
                  </a:solidFill>
                </a:rPr>
                <a:t>-</a:t>
              </a:r>
              <a:endParaRPr lang="en-US" dirty="0">
                <a:solidFill>
                  <a:schemeClr val="bg1">
                    <a:lumMod val="60000"/>
                    <a:lumOff val="40000"/>
                  </a:schemeClr>
                </a:solidFill>
              </a:endParaRPr>
            </a:p>
          </p:txBody>
        </p:sp>
        <p:sp>
          <p:nvSpPr>
            <p:cNvPr id="38" name="TextBox 37"/>
            <p:cNvSpPr txBox="1"/>
            <p:nvPr/>
          </p:nvSpPr>
          <p:spPr>
            <a:xfrm rot="5400000">
              <a:off x="3061325" y="4689242"/>
              <a:ext cx="328644" cy="369332"/>
            </a:xfrm>
            <a:prstGeom prst="rect">
              <a:avLst/>
            </a:prstGeom>
            <a:noFill/>
          </p:spPr>
          <p:txBody>
            <a:bodyPr wrap="square" rtlCol="0">
              <a:spAutoFit/>
            </a:bodyPr>
            <a:lstStyle/>
            <a:p>
              <a:r>
                <a:rPr lang="en-US" dirty="0" smtClean="0">
                  <a:solidFill>
                    <a:schemeClr val="bg1">
                      <a:lumMod val="60000"/>
                      <a:lumOff val="40000"/>
                    </a:schemeClr>
                  </a:solidFill>
                </a:rPr>
                <a:t>-</a:t>
              </a:r>
              <a:endParaRPr lang="en-US" dirty="0">
                <a:solidFill>
                  <a:schemeClr val="bg1">
                    <a:lumMod val="60000"/>
                    <a:lumOff val="40000"/>
                  </a:schemeClr>
                </a:solidFill>
              </a:endParaRPr>
            </a:p>
          </p:txBody>
        </p:sp>
      </p:grpSp>
      <p:grpSp>
        <p:nvGrpSpPr>
          <p:cNvPr id="39" name="Group 38"/>
          <p:cNvGrpSpPr/>
          <p:nvPr/>
        </p:nvGrpSpPr>
        <p:grpSpPr>
          <a:xfrm>
            <a:off x="5253577" y="3749287"/>
            <a:ext cx="685800" cy="912347"/>
            <a:chOff x="2863332" y="4125883"/>
            <a:chExt cx="685800" cy="912347"/>
          </a:xfrm>
        </p:grpSpPr>
        <p:sp>
          <p:nvSpPr>
            <p:cNvPr id="40" name="TextBox 39"/>
            <p:cNvSpPr txBox="1"/>
            <p:nvPr/>
          </p:nvSpPr>
          <p:spPr>
            <a:xfrm>
              <a:off x="2863332" y="4125883"/>
              <a:ext cx="685800" cy="646331"/>
            </a:xfrm>
            <a:prstGeom prst="rect">
              <a:avLst/>
            </a:prstGeom>
            <a:noFill/>
          </p:spPr>
          <p:txBody>
            <a:bodyPr wrap="square" rtlCol="0">
              <a:spAutoFit/>
            </a:bodyPr>
            <a:lstStyle/>
            <a:p>
              <a:r>
                <a:rPr lang="en-US" dirty="0" smtClean="0">
                  <a:solidFill>
                    <a:schemeClr val="bg1">
                      <a:lumMod val="60000"/>
                      <a:lumOff val="40000"/>
                    </a:schemeClr>
                  </a:solidFill>
                </a:rPr>
                <a:t>   </a:t>
              </a:r>
            </a:p>
            <a:p>
              <a:r>
                <a:rPr lang="en-US" dirty="0" smtClean="0">
                  <a:solidFill>
                    <a:schemeClr val="bg1">
                      <a:lumMod val="60000"/>
                      <a:lumOff val="40000"/>
                    </a:schemeClr>
                  </a:solidFill>
                </a:rPr>
                <a:t>- Si -</a:t>
              </a:r>
              <a:endParaRPr lang="en-US" dirty="0">
                <a:solidFill>
                  <a:schemeClr val="bg1">
                    <a:lumMod val="60000"/>
                    <a:lumOff val="40000"/>
                  </a:schemeClr>
                </a:solidFill>
              </a:endParaRPr>
            </a:p>
          </p:txBody>
        </p:sp>
        <p:sp>
          <p:nvSpPr>
            <p:cNvPr id="41" name="TextBox 40"/>
            <p:cNvSpPr txBox="1"/>
            <p:nvPr/>
          </p:nvSpPr>
          <p:spPr>
            <a:xfrm rot="5400000">
              <a:off x="3061325" y="4219839"/>
              <a:ext cx="328644" cy="369332"/>
            </a:xfrm>
            <a:prstGeom prst="rect">
              <a:avLst/>
            </a:prstGeom>
            <a:noFill/>
          </p:spPr>
          <p:txBody>
            <a:bodyPr wrap="square" rtlCol="0">
              <a:spAutoFit/>
            </a:bodyPr>
            <a:lstStyle/>
            <a:p>
              <a:r>
                <a:rPr lang="en-US" dirty="0" smtClean="0">
                  <a:solidFill>
                    <a:schemeClr val="bg1">
                      <a:lumMod val="60000"/>
                      <a:lumOff val="40000"/>
                    </a:schemeClr>
                  </a:solidFill>
                </a:rPr>
                <a:t>-</a:t>
              </a:r>
              <a:endParaRPr lang="en-US" dirty="0">
                <a:solidFill>
                  <a:schemeClr val="bg1">
                    <a:lumMod val="60000"/>
                    <a:lumOff val="40000"/>
                  </a:schemeClr>
                </a:solidFill>
              </a:endParaRPr>
            </a:p>
          </p:txBody>
        </p:sp>
        <p:sp>
          <p:nvSpPr>
            <p:cNvPr id="42" name="TextBox 41"/>
            <p:cNvSpPr txBox="1"/>
            <p:nvPr/>
          </p:nvSpPr>
          <p:spPr>
            <a:xfrm rot="5400000">
              <a:off x="3061325" y="4689242"/>
              <a:ext cx="328644" cy="369332"/>
            </a:xfrm>
            <a:prstGeom prst="rect">
              <a:avLst/>
            </a:prstGeom>
            <a:noFill/>
          </p:spPr>
          <p:txBody>
            <a:bodyPr wrap="square" rtlCol="0">
              <a:spAutoFit/>
            </a:bodyPr>
            <a:lstStyle/>
            <a:p>
              <a:r>
                <a:rPr lang="en-US" dirty="0" smtClean="0">
                  <a:solidFill>
                    <a:schemeClr val="bg1">
                      <a:lumMod val="60000"/>
                      <a:lumOff val="40000"/>
                    </a:schemeClr>
                  </a:solidFill>
                </a:rPr>
                <a:t>-</a:t>
              </a:r>
              <a:endParaRPr lang="en-US" dirty="0">
                <a:solidFill>
                  <a:schemeClr val="bg1">
                    <a:lumMod val="60000"/>
                    <a:lumOff val="40000"/>
                  </a:schemeClr>
                </a:solidFill>
              </a:endParaRPr>
            </a:p>
          </p:txBody>
        </p:sp>
      </p:grpSp>
      <p:grpSp>
        <p:nvGrpSpPr>
          <p:cNvPr id="43" name="Group 42"/>
          <p:cNvGrpSpPr/>
          <p:nvPr/>
        </p:nvGrpSpPr>
        <p:grpSpPr>
          <a:xfrm>
            <a:off x="6000635" y="1701847"/>
            <a:ext cx="685800" cy="912347"/>
            <a:chOff x="2863332" y="4125883"/>
            <a:chExt cx="685800" cy="912347"/>
          </a:xfrm>
        </p:grpSpPr>
        <p:sp>
          <p:nvSpPr>
            <p:cNvPr id="44" name="TextBox 43"/>
            <p:cNvSpPr txBox="1"/>
            <p:nvPr/>
          </p:nvSpPr>
          <p:spPr>
            <a:xfrm>
              <a:off x="2863332" y="4125883"/>
              <a:ext cx="685800" cy="646331"/>
            </a:xfrm>
            <a:prstGeom prst="rect">
              <a:avLst/>
            </a:prstGeom>
            <a:noFill/>
          </p:spPr>
          <p:txBody>
            <a:bodyPr wrap="square" rtlCol="0">
              <a:spAutoFit/>
            </a:bodyPr>
            <a:lstStyle/>
            <a:p>
              <a:r>
                <a:rPr lang="en-US" dirty="0" smtClean="0">
                  <a:solidFill>
                    <a:schemeClr val="bg1">
                      <a:lumMod val="60000"/>
                      <a:lumOff val="40000"/>
                    </a:schemeClr>
                  </a:solidFill>
                </a:rPr>
                <a:t>   </a:t>
              </a:r>
            </a:p>
            <a:p>
              <a:r>
                <a:rPr lang="en-US" dirty="0" smtClean="0">
                  <a:solidFill>
                    <a:schemeClr val="bg1">
                      <a:lumMod val="60000"/>
                      <a:lumOff val="40000"/>
                    </a:schemeClr>
                  </a:solidFill>
                </a:rPr>
                <a:t>- Si -</a:t>
              </a:r>
              <a:endParaRPr lang="en-US" dirty="0">
                <a:solidFill>
                  <a:schemeClr val="bg1">
                    <a:lumMod val="60000"/>
                    <a:lumOff val="40000"/>
                  </a:schemeClr>
                </a:solidFill>
              </a:endParaRPr>
            </a:p>
          </p:txBody>
        </p:sp>
        <p:sp>
          <p:nvSpPr>
            <p:cNvPr id="45" name="TextBox 44"/>
            <p:cNvSpPr txBox="1"/>
            <p:nvPr/>
          </p:nvSpPr>
          <p:spPr>
            <a:xfrm rot="5400000">
              <a:off x="3061325" y="4219839"/>
              <a:ext cx="328644" cy="369332"/>
            </a:xfrm>
            <a:prstGeom prst="rect">
              <a:avLst/>
            </a:prstGeom>
            <a:noFill/>
          </p:spPr>
          <p:txBody>
            <a:bodyPr wrap="square" rtlCol="0">
              <a:spAutoFit/>
            </a:bodyPr>
            <a:lstStyle/>
            <a:p>
              <a:r>
                <a:rPr lang="en-US" dirty="0" smtClean="0">
                  <a:solidFill>
                    <a:schemeClr val="bg1">
                      <a:lumMod val="60000"/>
                      <a:lumOff val="40000"/>
                    </a:schemeClr>
                  </a:solidFill>
                </a:rPr>
                <a:t>-</a:t>
              </a:r>
              <a:endParaRPr lang="en-US" dirty="0">
                <a:solidFill>
                  <a:schemeClr val="bg1">
                    <a:lumMod val="60000"/>
                    <a:lumOff val="40000"/>
                  </a:schemeClr>
                </a:solidFill>
              </a:endParaRPr>
            </a:p>
          </p:txBody>
        </p:sp>
        <p:sp>
          <p:nvSpPr>
            <p:cNvPr id="46" name="TextBox 45"/>
            <p:cNvSpPr txBox="1"/>
            <p:nvPr/>
          </p:nvSpPr>
          <p:spPr>
            <a:xfrm rot="5400000">
              <a:off x="3061325" y="4689242"/>
              <a:ext cx="328644" cy="369332"/>
            </a:xfrm>
            <a:prstGeom prst="rect">
              <a:avLst/>
            </a:prstGeom>
            <a:noFill/>
          </p:spPr>
          <p:txBody>
            <a:bodyPr wrap="square" rtlCol="0">
              <a:spAutoFit/>
            </a:bodyPr>
            <a:lstStyle/>
            <a:p>
              <a:r>
                <a:rPr lang="en-US" dirty="0" smtClean="0">
                  <a:solidFill>
                    <a:schemeClr val="bg1">
                      <a:lumMod val="60000"/>
                      <a:lumOff val="40000"/>
                    </a:schemeClr>
                  </a:solidFill>
                </a:rPr>
                <a:t>-</a:t>
              </a:r>
              <a:endParaRPr lang="en-US" dirty="0">
                <a:solidFill>
                  <a:schemeClr val="bg1">
                    <a:lumMod val="60000"/>
                    <a:lumOff val="40000"/>
                  </a:schemeClr>
                </a:solidFill>
              </a:endParaRPr>
            </a:p>
          </p:txBody>
        </p:sp>
      </p:grpSp>
      <p:grpSp>
        <p:nvGrpSpPr>
          <p:cNvPr id="47" name="Group 46"/>
          <p:cNvGrpSpPr/>
          <p:nvPr/>
        </p:nvGrpSpPr>
        <p:grpSpPr>
          <a:xfrm>
            <a:off x="6676748" y="3856669"/>
            <a:ext cx="685800" cy="912347"/>
            <a:chOff x="2863332" y="4125883"/>
            <a:chExt cx="685800" cy="912347"/>
          </a:xfrm>
        </p:grpSpPr>
        <p:sp>
          <p:nvSpPr>
            <p:cNvPr id="48" name="TextBox 47"/>
            <p:cNvSpPr txBox="1"/>
            <p:nvPr/>
          </p:nvSpPr>
          <p:spPr>
            <a:xfrm>
              <a:off x="2863332" y="4125883"/>
              <a:ext cx="685800" cy="646331"/>
            </a:xfrm>
            <a:prstGeom prst="rect">
              <a:avLst/>
            </a:prstGeom>
            <a:noFill/>
          </p:spPr>
          <p:txBody>
            <a:bodyPr wrap="square" rtlCol="0">
              <a:spAutoFit/>
            </a:bodyPr>
            <a:lstStyle/>
            <a:p>
              <a:r>
                <a:rPr lang="en-US" dirty="0" smtClean="0">
                  <a:solidFill>
                    <a:schemeClr val="bg1">
                      <a:lumMod val="60000"/>
                      <a:lumOff val="40000"/>
                    </a:schemeClr>
                  </a:solidFill>
                </a:rPr>
                <a:t>   </a:t>
              </a:r>
            </a:p>
            <a:p>
              <a:r>
                <a:rPr lang="en-US" dirty="0" smtClean="0">
                  <a:solidFill>
                    <a:schemeClr val="bg1">
                      <a:lumMod val="60000"/>
                      <a:lumOff val="40000"/>
                    </a:schemeClr>
                  </a:solidFill>
                </a:rPr>
                <a:t>- Si -</a:t>
              </a:r>
              <a:endParaRPr lang="en-US" dirty="0">
                <a:solidFill>
                  <a:schemeClr val="bg1">
                    <a:lumMod val="60000"/>
                    <a:lumOff val="40000"/>
                  </a:schemeClr>
                </a:solidFill>
              </a:endParaRPr>
            </a:p>
          </p:txBody>
        </p:sp>
        <p:sp>
          <p:nvSpPr>
            <p:cNvPr id="49" name="TextBox 48"/>
            <p:cNvSpPr txBox="1"/>
            <p:nvPr/>
          </p:nvSpPr>
          <p:spPr>
            <a:xfrm rot="5400000">
              <a:off x="3061325" y="4219839"/>
              <a:ext cx="328644" cy="369332"/>
            </a:xfrm>
            <a:prstGeom prst="rect">
              <a:avLst/>
            </a:prstGeom>
            <a:noFill/>
          </p:spPr>
          <p:txBody>
            <a:bodyPr wrap="square" rtlCol="0">
              <a:spAutoFit/>
            </a:bodyPr>
            <a:lstStyle/>
            <a:p>
              <a:r>
                <a:rPr lang="en-US" dirty="0" smtClean="0">
                  <a:solidFill>
                    <a:schemeClr val="bg1">
                      <a:lumMod val="60000"/>
                      <a:lumOff val="40000"/>
                    </a:schemeClr>
                  </a:solidFill>
                </a:rPr>
                <a:t>-</a:t>
              </a:r>
              <a:endParaRPr lang="en-US" dirty="0">
                <a:solidFill>
                  <a:schemeClr val="bg1">
                    <a:lumMod val="60000"/>
                    <a:lumOff val="40000"/>
                  </a:schemeClr>
                </a:solidFill>
              </a:endParaRPr>
            </a:p>
          </p:txBody>
        </p:sp>
        <p:sp>
          <p:nvSpPr>
            <p:cNvPr id="50" name="TextBox 49"/>
            <p:cNvSpPr txBox="1"/>
            <p:nvPr/>
          </p:nvSpPr>
          <p:spPr>
            <a:xfrm rot="5400000">
              <a:off x="3061325" y="4689242"/>
              <a:ext cx="328644" cy="369332"/>
            </a:xfrm>
            <a:prstGeom prst="rect">
              <a:avLst/>
            </a:prstGeom>
            <a:noFill/>
          </p:spPr>
          <p:txBody>
            <a:bodyPr wrap="square" rtlCol="0">
              <a:spAutoFit/>
            </a:bodyPr>
            <a:lstStyle/>
            <a:p>
              <a:r>
                <a:rPr lang="en-US" dirty="0" smtClean="0">
                  <a:solidFill>
                    <a:schemeClr val="bg1">
                      <a:lumMod val="60000"/>
                      <a:lumOff val="40000"/>
                    </a:schemeClr>
                  </a:solidFill>
                </a:rPr>
                <a:t>-</a:t>
              </a:r>
              <a:endParaRPr lang="en-US" dirty="0">
                <a:solidFill>
                  <a:schemeClr val="bg1">
                    <a:lumMod val="60000"/>
                    <a:lumOff val="40000"/>
                  </a:schemeClr>
                </a:solidFill>
              </a:endParaRPr>
            </a:p>
          </p:txBody>
        </p:sp>
      </p:grpSp>
      <p:grpSp>
        <p:nvGrpSpPr>
          <p:cNvPr id="51" name="Group 50"/>
          <p:cNvGrpSpPr/>
          <p:nvPr/>
        </p:nvGrpSpPr>
        <p:grpSpPr>
          <a:xfrm>
            <a:off x="6054398" y="3096038"/>
            <a:ext cx="685800" cy="912347"/>
            <a:chOff x="2863332" y="4125883"/>
            <a:chExt cx="685800" cy="912347"/>
          </a:xfrm>
        </p:grpSpPr>
        <p:sp>
          <p:nvSpPr>
            <p:cNvPr id="52" name="TextBox 51"/>
            <p:cNvSpPr txBox="1"/>
            <p:nvPr/>
          </p:nvSpPr>
          <p:spPr>
            <a:xfrm>
              <a:off x="2863332" y="4125883"/>
              <a:ext cx="685800" cy="646331"/>
            </a:xfrm>
            <a:prstGeom prst="rect">
              <a:avLst/>
            </a:prstGeom>
            <a:noFill/>
          </p:spPr>
          <p:txBody>
            <a:bodyPr wrap="square" rtlCol="0">
              <a:spAutoFit/>
            </a:bodyPr>
            <a:lstStyle/>
            <a:p>
              <a:r>
                <a:rPr lang="en-US" dirty="0" smtClean="0">
                  <a:solidFill>
                    <a:schemeClr val="bg1">
                      <a:lumMod val="60000"/>
                      <a:lumOff val="40000"/>
                    </a:schemeClr>
                  </a:solidFill>
                </a:rPr>
                <a:t>   </a:t>
              </a:r>
            </a:p>
            <a:p>
              <a:r>
                <a:rPr lang="en-US" dirty="0" smtClean="0">
                  <a:solidFill>
                    <a:schemeClr val="bg1">
                      <a:lumMod val="60000"/>
                      <a:lumOff val="40000"/>
                    </a:schemeClr>
                  </a:solidFill>
                </a:rPr>
                <a:t>- Si -</a:t>
              </a:r>
              <a:endParaRPr lang="en-US" dirty="0">
                <a:solidFill>
                  <a:schemeClr val="bg1">
                    <a:lumMod val="60000"/>
                    <a:lumOff val="40000"/>
                  </a:schemeClr>
                </a:solidFill>
              </a:endParaRPr>
            </a:p>
          </p:txBody>
        </p:sp>
        <p:sp>
          <p:nvSpPr>
            <p:cNvPr id="53" name="TextBox 52"/>
            <p:cNvSpPr txBox="1"/>
            <p:nvPr/>
          </p:nvSpPr>
          <p:spPr>
            <a:xfrm rot="5400000">
              <a:off x="3061325" y="4219839"/>
              <a:ext cx="328644" cy="369332"/>
            </a:xfrm>
            <a:prstGeom prst="rect">
              <a:avLst/>
            </a:prstGeom>
            <a:noFill/>
          </p:spPr>
          <p:txBody>
            <a:bodyPr wrap="square" rtlCol="0">
              <a:spAutoFit/>
            </a:bodyPr>
            <a:lstStyle/>
            <a:p>
              <a:r>
                <a:rPr lang="en-US" dirty="0" smtClean="0">
                  <a:solidFill>
                    <a:schemeClr val="bg1">
                      <a:lumMod val="60000"/>
                      <a:lumOff val="40000"/>
                    </a:schemeClr>
                  </a:solidFill>
                </a:rPr>
                <a:t>-</a:t>
              </a:r>
              <a:endParaRPr lang="en-US" dirty="0">
                <a:solidFill>
                  <a:schemeClr val="bg1">
                    <a:lumMod val="60000"/>
                    <a:lumOff val="40000"/>
                  </a:schemeClr>
                </a:solidFill>
              </a:endParaRPr>
            </a:p>
          </p:txBody>
        </p:sp>
        <p:sp>
          <p:nvSpPr>
            <p:cNvPr id="54" name="TextBox 53"/>
            <p:cNvSpPr txBox="1"/>
            <p:nvPr/>
          </p:nvSpPr>
          <p:spPr>
            <a:xfrm rot="5400000">
              <a:off x="3061325" y="4689242"/>
              <a:ext cx="328644" cy="369332"/>
            </a:xfrm>
            <a:prstGeom prst="rect">
              <a:avLst/>
            </a:prstGeom>
            <a:noFill/>
          </p:spPr>
          <p:txBody>
            <a:bodyPr wrap="square" rtlCol="0">
              <a:spAutoFit/>
            </a:bodyPr>
            <a:lstStyle/>
            <a:p>
              <a:r>
                <a:rPr lang="en-US" dirty="0" smtClean="0">
                  <a:solidFill>
                    <a:schemeClr val="bg1">
                      <a:lumMod val="60000"/>
                      <a:lumOff val="40000"/>
                    </a:schemeClr>
                  </a:solidFill>
                </a:rPr>
                <a:t>-</a:t>
              </a:r>
              <a:endParaRPr lang="en-US" dirty="0">
                <a:solidFill>
                  <a:schemeClr val="bg1">
                    <a:lumMod val="60000"/>
                    <a:lumOff val="40000"/>
                  </a:schemeClr>
                </a:solidFill>
              </a:endParaRPr>
            </a:p>
          </p:txBody>
        </p:sp>
      </p:grpSp>
      <p:grpSp>
        <p:nvGrpSpPr>
          <p:cNvPr id="55" name="Group 54"/>
          <p:cNvGrpSpPr/>
          <p:nvPr/>
        </p:nvGrpSpPr>
        <p:grpSpPr>
          <a:xfrm>
            <a:off x="7738186" y="3546092"/>
            <a:ext cx="685800" cy="912347"/>
            <a:chOff x="2863332" y="4125883"/>
            <a:chExt cx="685800" cy="912347"/>
          </a:xfrm>
        </p:grpSpPr>
        <p:sp>
          <p:nvSpPr>
            <p:cNvPr id="56" name="TextBox 55"/>
            <p:cNvSpPr txBox="1"/>
            <p:nvPr/>
          </p:nvSpPr>
          <p:spPr>
            <a:xfrm>
              <a:off x="2863332" y="4125883"/>
              <a:ext cx="685800" cy="646331"/>
            </a:xfrm>
            <a:prstGeom prst="rect">
              <a:avLst/>
            </a:prstGeom>
            <a:noFill/>
          </p:spPr>
          <p:txBody>
            <a:bodyPr wrap="square" rtlCol="0">
              <a:spAutoFit/>
            </a:bodyPr>
            <a:lstStyle/>
            <a:p>
              <a:r>
                <a:rPr lang="en-US" dirty="0" smtClean="0">
                  <a:solidFill>
                    <a:schemeClr val="bg1">
                      <a:lumMod val="60000"/>
                      <a:lumOff val="40000"/>
                    </a:schemeClr>
                  </a:solidFill>
                </a:rPr>
                <a:t>   </a:t>
              </a:r>
            </a:p>
            <a:p>
              <a:r>
                <a:rPr lang="en-US" dirty="0" smtClean="0">
                  <a:solidFill>
                    <a:schemeClr val="bg1">
                      <a:lumMod val="60000"/>
                      <a:lumOff val="40000"/>
                    </a:schemeClr>
                  </a:solidFill>
                </a:rPr>
                <a:t>- Si -</a:t>
              </a:r>
              <a:endParaRPr lang="en-US" dirty="0">
                <a:solidFill>
                  <a:schemeClr val="bg1">
                    <a:lumMod val="60000"/>
                    <a:lumOff val="40000"/>
                  </a:schemeClr>
                </a:solidFill>
              </a:endParaRPr>
            </a:p>
          </p:txBody>
        </p:sp>
        <p:sp>
          <p:nvSpPr>
            <p:cNvPr id="57" name="TextBox 56"/>
            <p:cNvSpPr txBox="1"/>
            <p:nvPr/>
          </p:nvSpPr>
          <p:spPr>
            <a:xfrm rot="5400000">
              <a:off x="3061325" y="4219839"/>
              <a:ext cx="328644" cy="369332"/>
            </a:xfrm>
            <a:prstGeom prst="rect">
              <a:avLst/>
            </a:prstGeom>
            <a:noFill/>
          </p:spPr>
          <p:txBody>
            <a:bodyPr wrap="square" rtlCol="0">
              <a:spAutoFit/>
            </a:bodyPr>
            <a:lstStyle/>
            <a:p>
              <a:r>
                <a:rPr lang="en-US" dirty="0" smtClean="0">
                  <a:solidFill>
                    <a:schemeClr val="bg1">
                      <a:lumMod val="60000"/>
                      <a:lumOff val="40000"/>
                    </a:schemeClr>
                  </a:solidFill>
                </a:rPr>
                <a:t>-</a:t>
              </a:r>
              <a:endParaRPr lang="en-US" dirty="0">
                <a:solidFill>
                  <a:schemeClr val="bg1">
                    <a:lumMod val="60000"/>
                    <a:lumOff val="40000"/>
                  </a:schemeClr>
                </a:solidFill>
              </a:endParaRPr>
            </a:p>
          </p:txBody>
        </p:sp>
        <p:sp>
          <p:nvSpPr>
            <p:cNvPr id="58" name="TextBox 57"/>
            <p:cNvSpPr txBox="1"/>
            <p:nvPr/>
          </p:nvSpPr>
          <p:spPr>
            <a:xfrm rot="5400000">
              <a:off x="3061325" y="4689242"/>
              <a:ext cx="328644" cy="369332"/>
            </a:xfrm>
            <a:prstGeom prst="rect">
              <a:avLst/>
            </a:prstGeom>
            <a:noFill/>
          </p:spPr>
          <p:txBody>
            <a:bodyPr wrap="square" rtlCol="0">
              <a:spAutoFit/>
            </a:bodyPr>
            <a:lstStyle/>
            <a:p>
              <a:r>
                <a:rPr lang="en-US" dirty="0" smtClean="0">
                  <a:solidFill>
                    <a:schemeClr val="bg1">
                      <a:lumMod val="60000"/>
                      <a:lumOff val="40000"/>
                    </a:schemeClr>
                  </a:solidFill>
                </a:rPr>
                <a:t>-</a:t>
              </a:r>
              <a:endParaRPr lang="en-US" dirty="0">
                <a:solidFill>
                  <a:schemeClr val="bg1">
                    <a:lumMod val="60000"/>
                    <a:lumOff val="40000"/>
                  </a:schemeClr>
                </a:solidFill>
              </a:endParaRPr>
            </a:p>
          </p:txBody>
        </p:sp>
      </p:grpSp>
      <p:grpSp>
        <p:nvGrpSpPr>
          <p:cNvPr id="59" name="Group 58"/>
          <p:cNvGrpSpPr/>
          <p:nvPr/>
        </p:nvGrpSpPr>
        <p:grpSpPr>
          <a:xfrm>
            <a:off x="4821028" y="1677034"/>
            <a:ext cx="685800" cy="912347"/>
            <a:chOff x="2863332" y="4125883"/>
            <a:chExt cx="685800" cy="912347"/>
          </a:xfrm>
        </p:grpSpPr>
        <p:sp>
          <p:nvSpPr>
            <p:cNvPr id="60" name="TextBox 59"/>
            <p:cNvSpPr txBox="1"/>
            <p:nvPr/>
          </p:nvSpPr>
          <p:spPr>
            <a:xfrm>
              <a:off x="2863332" y="4125883"/>
              <a:ext cx="685800" cy="646331"/>
            </a:xfrm>
            <a:prstGeom prst="rect">
              <a:avLst/>
            </a:prstGeom>
            <a:noFill/>
          </p:spPr>
          <p:txBody>
            <a:bodyPr wrap="square" rtlCol="0">
              <a:spAutoFit/>
            </a:bodyPr>
            <a:lstStyle/>
            <a:p>
              <a:r>
                <a:rPr lang="en-US" dirty="0" smtClean="0">
                  <a:solidFill>
                    <a:schemeClr val="bg1">
                      <a:lumMod val="60000"/>
                      <a:lumOff val="40000"/>
                    </a:schemeClr>
                  </a:solidFill>
                </a:rPr>
                <a:t>   </a:t>
              </a:r>
            </a:p>
            <a:p>
              <a:r>
                <a:rPr lang="en-US" dirty="0" smtClean="0">
                  <a:solidFill>
                    <a:schemeClr val="bg1">
                      <a:lumMod val="60000"/>
                      <a:lumOff val="40000"/>
                    </a:schemeClr>
                  </a:solidFill>
                </a:rPr>
                <a:t>- Si -</a:t>
              </a:r>
              <a:endParaRPr lang="en-US" dirty="0">
                <a:solidFill>
                  <a:schemeClr val="bg1">
                    <a:lumMod val="60000"/>
                    <a:lumOff val="40000"/>
                  </a:schemeClr>
                </a:solidFill>
              </a:endParaRPr>
            </a:p>
          </p:txBody>
        </p:sp>
        <p:sp>
          <p:nvSpPr>
            <p:cNvPr id="61" name="TextBox 60"/>
            <p:cNvSpPr txBox="1"/>
            <p:nvPr/>
          </p:nvSpPr>
          <p:spPr>
            <a:xfrm rot="5400000">
              <a:off x="3061325" y="4219839"/>
              <a:ext cx="328644" cy="369332"/>
            </a:xfrm>
            <a:prstGeom prst="rect">
              <a:avLst/>
            </a:prstGeom>
            <a:noFill/>
          </p:spPr>
          <p:txBody>
            <a:bodyPr wrap="square" rtlCol="0">
              <a:spAutoFit/>
            </a:bodyPr>
            <a:lstStyle/>
            <a:p>
              <a:r>
                <a:rPr lang="en-US" dirty="0" smtClean="0">
                  <a:solidFill>
                    <a:schemeClr val="bg1">
                      <a:lumMod val="60000"/>
                      <a:lumOff val="40000"/>
                    </a:schemeClr>
                  </a:solidFill>
                </a:rPr>
                <a:t>-</a:t>
              </a:r>
              <a:endParaRPr lang="en-US" dirty="0">
                <a:solidFill>
                  <a:schemeClr val="bg1">
                    <a:lumMod val="60000"/>
                    <a:lumOff val="40000"/>
                  </a:schemeClr>
                </a:solidFill>
              </a:endParaRPr>
            </a:p>
          </p:txBody>
        </p:sp>
        <p:sp>
          <p:nvSpPr>
            <p:cNvPr id="62" name="TextBox 61"/>
            <p:cNvSpPr txBox="1"/>
            <p:nvPr/>
          </p:nvSpPr>
          <p:spPr>
            <a:xfrm rot="5400000">
              <a:off x="3061325" y="4689242"/>
              <a:ext cx="328644" cy="369332"/>
            </a:xfrm>
            <a:prstGeom prst="rect">
              <a:avLst/>
            </a:prstGeom>
            <a:noFill/>
          </p:spPr>
          <p:txBody>
            <a:bodyPr wrap="square" rtlCol="0">
              <a:spAutoFit/>
            </a:bodyPr>
            <a:lstStyle/>
            <a:p>
              <a:r>
                <a:rPr lang="en-US" dirty="0" smtClean="0">
                  <a:solidFill>
                    <a:schemeClr val="bg1">
                      <a:lumMod val="60000"/>
                      <a:lumOff val="40000"/>
                    </a:schemeClr>
                  </a:solidFill>
                </a:rPr>
                <a:t>-</a:t>
              </a:r>
              <a:endParaRPr lang="en-US" dirty="0">
                <a:solidFill>
                  <a:schemeClr val="bg1">
                    <a:lumMod val="60000"/>
                    <a:lumOff val="40000"/>
                  </a:schemeClr>
                </a:solidFill>
              </a:endParaRPr>
            </a:p>
          </p:txBody>
        </p:sp>
      </p:grpSp>
      <p:grpSp>
        <p:nvGrpSpPr>
          <p:cNvPr id="63" name="Group 62"/>
          <p:cNvGrpSpPr/>
          <p:nvPr/>
        </p:nvGrpSpPr>
        <p:grpSpPr>
          <a:xfrm>
            <a:off x="7158936" y="431440"/>
            <a:ext cx="685800" cy="912347"/>
            <a:chOff x="2863332" y="4125883"/>
            <a:chExt cx="685800" cy="912347"/>
          </a:xfrm>
        </p:grpSpPr>
        <p:sp>
          <p:nvSpPr>
            <p:cNvPr id="64" name="TextBox 63"/>
            <p:cNvSpPr txBox="1"/>
            <p:nvPr/>
          </p:nvSpPr>
          <p:spPr>
            <a:xfrm>
              <a:off x="2863332" y="4125883"/>
              <a:ext cx="685800" cy="646331"/>
            </a:xfrm>
            <a:prstGeom prst="rect">
              <a:avLst/>
            </a:prstGeom>
            <a:noFill/>
          </p:spPr>
          <p:txBody>
            <a:bodyPr wrap="square" rtlCol="0">
              <a:spAutoFit/>
            </a:bodyPr>
            <a:lstStyle/>
            <a:p>
              <a:r>
                <a:rPr lang="en-US" dirty="0" smtClean="0">
                  <a:solidFill>
                    <a:schemeClr val="bg1">
                      <a:lumMod val="60000"/>
                      <a:lumOff val="40000"/>
                    </a:schemeClr>
                  </a:solidFill>
                </a:rPr>
                <a:t>   </a:t>
              </a:r>
            </a:p>
            <a:p>
              <a:r>
                <a:rPr lang="en-US" dirty="0" smtClean="0">
                  <a:solidFill>
                    <a:schemeClr val="bg1">
                      <a:lumMod val="60000"/>
                      <a:lumOff val="40000"/>
                    </a:schemeClr>
                  </a:solidFill>
                </a:rPr>
                <a:t>- Si -</a:t>
              </a:r>
              <a:endParaRPr lang="en-US" dirty="0">
                <a:solidFill>
                  <a:schemeClr val="bg1">
                    <a:lumMod val="60000"/>
                    <a:lumOff val="40000"/>
                  </a:schemeClr>
                </a:solidFill>
              </a:endParaRPr>
            </a:p>
          </p:txBody>
        </p:sp>
        <p:sp>
          <p:nvSpPr>
            <p:cNvPr id="65" name="TextBox 64"/>
            <p:cNvSpPr txBox="1"/>
            <p:nvPr/>
          </p:nvSpPr>
          <p:spPr>
            <a:xfrm rot="5400000">
              <a:off x="3061325" y="4219839"/>
              <a:ext cx="328644" cy="369332"/>
            </a:xfrm>
            <a:prstGeom prst="rect">
              <a:avLst/>
            </a:prstGeom>
            <a:noFill/>
          </p:spPr>
          <p:txBody>
            <a:bodyPr wrap="square" rtlCol="0">
              <a:spAutoFit/>
            </a:bodyPr>
            <a:lstStyle/>
            <a:p>
              <a:r>
                <a:rPr lang="en-US" dirty="0" smtClean="0">
                  <a:solidFill>
                    <a:schemeClr val="bg1">
                      <a:lumMod val="60000"/>
                      <a:lumOff val="40000"/>
                    </a:schemeClr>
                  </a:solidFill>
                </a:rPr>
                <a:t>-</a:t>
              </a:r>
              <a:endParaRPr lang="en-US" dirty="0">
                <a:solidFill>
                  <a:schemeClr val="bg1">
                    <a:lumMod val="60000"/>
                    <a:lumOff val="40000"/>
                  </a:schemeClr>
                </a:solidFill>
              </a:endParaRPr>
            </a:p>
          </p:txBody>
        </p:sp>
        <p:sp>
          <p:nvSpPr>
            <p:cNvPr id="66" name="TextBox 65"/>
            <p:cNvSpPr txBox="1"/>
            <p:nvPr/>
          </p:nvSpPr>
          <p:spPr>
            <a:xfrm rot="5400000">
              <a:off x="3061325" y="4689242"/>
              <a:ext cx="328644" cy="369332"/>
            </a:xfrm>
            <a:prstGeom prst="rect">
              <a:avLst/>
            </a:prstGeom>
            <a:noFill/>
          </p:spPr>
          <p:txBody>
            <a:bodyPr wrap="square" rtlCol="0">
              <a:spAutoFit/>
            </a:bodyPr>
            <a:lstStyle/>
            <a:p>
              <a:r>
                <a:rPr lang="en-US" dirty="0" smtClean="0">
                  <a:solidFill>
                    <a:schemeClr val="bg1">
                      <a:lumMod val="60000"/>
                      <a:lumOff val="40000"/>
                    </a:schemeClr>
                  </a:solidFill>
                </a:rPr>
                <a:t>-</a:t>
              </a:r>
              <a:endParaRPr lang="en-US" dirty="0">
                <a:solidFill>
                  <a:schemeClr val="bg1">
                    <a:lumMod val="60000"/>
                    <a:lumOff val="40000"/>
                  </a:schemeClr>
                </a:solidFill>
              </a:endParaRPr>
            </a:p>
          </p:txBody>
        </p:sp>
      </p:grpSp>
      <p:grpSp>
        <p:nvGrpSpPr>
          <p:cNvPr id="67" name="Group 66"/>
          <p:cNvGrpSpPr/>
          <p:nvPr/>
        </p:nvGrpSpPr>
        <p:grpSpPr>
          <a:xfrm>
            <a:off x="7860053" y="982948"/>
            <a:ext cx="685800" cy="912347"/>
            <a:chOff x="2863332" y="4125883"/>
            <a:chExt cx="685800" cy="912347"/>
          </a:xfrm>
        </p:grpSpPr>
        <p:sp>
          <p:nvSpPr>
            <p:cNvPr id="68" name="TextBox 67"/>
            <p:cNvSpPr txBox="1"/>
            <p:nvPr/>
          </p:nvSpPr>
          <p:spPr>
            <a:xfrm>
              <a:off x="2863332" y="4125883"/>
              <a:ext cx="685800" cy="646331"/>
            </a:xfrm>
            <a:prstGeom prst="rect">
              <a:avLst/>
            </a:prstGeom>
            <a:noFill/>
          </p:spPr>
          <p:txBody>
            <a:bodyPr wrap="square" rtlCol="0">
              <a:spAutoFit/>
            </a:bodyPr>
            <a:lstStyle/>
            <a:p>
              <a:r>
                <a:rPr lang="en-US" dirty="0" smtClean="0">
                  <a:solidFill>
                    <a:schemeClr val="bg1">
                      <a:lumMod val="60000"/>
                      <a:lumOff val="40000"/>
                    </a:schemeClr>
                  </a:solidFill>
                </a:rPr>
                <a:t>   </a:t>
              </a:r>
            </a:p>
            <a:p>
              <a:r>
                <a:rPr lang="en-US" dirty="0" smtClean="0">
                  <a:solidFill>
                    <a:schemeClr val="bg1">
                      <a:lumMod val="60000"/>
                      <a:lumOff val="40000"/>
                    </a:schemeClr>
                  </a:solidFill>
                </a:rPr>
                <a:t>- Si -</a:t>
              </a:r>
              <a:endParaRPr lang="en-US" dirty="0">
                <a:solidFill>
                  <a:schemeClr val="bg1">
                    <a:lumMod val="60000"/>
                    <a:lumOff val="40000"/>
                  </a:schemeClr>
                </a:solidFill>
              </a:endParaRPr>
            </a:p>
          </p:txBody>
        </p:sp>
        <p:sp>
          <p:nvSpPr>
            <p:cNvPr id="69" name="TextBox 68"/>
            <p:cNvSpPr txBox="1"/>
            <p:nvPr/>
          </p:nvSpPr>
          <p:spPr>
            <a:xfrm rot="5400000">
              <a:off x="3061325" y="4219839"/>
              <a:ext cx="328644" cy="369332"/>
            </a:xfrm>
            <a:prstGeom prst="rect">
              <a:avLst/>
            </a:prstGeom>
            <a:noFill/>
          </p:spPr>
          <p:txBody>
            <a:bodyPr wrap="square" rtlCol="0">
              <a:spAutoFit/>
            </a:bodyPr>
            <a:lstStyle/>
            <a:p>
              <a:r>
                <a:rPr lang="en-US" dirty="0" smtClean="0">
                  <a:solidFill>
                    <a:schemeClr val="bg1">
                      <a:lumMod val="60000"/>
                      <a:lumOff val="40000"/>
                    </a:schemeClr>
                  </a:solidFill>
                </a:rPr>
                <a:t>-</a:t>
              </a:r>
              <a:endParaRPr lang="en-US" dirty="0">
                <a:solidFill>
                  <a:schemeClr val="bg1">
                    <a:lumMod val="60000"/>
                    <a:lumOff val="40000"/>
                  </a:schemeClr>
                </a:solidFill>
              </a:endParaRPr>
            </a:p>
          </p:txBody>
        </p:sp>
        <p:sp>
          <p:nvSpPr>
            <p:cNvPr id="70" name="TextBox 69"/>
            <p:cNvSpPr txBox="1"/>
            <p:nvPr/>
          </p:nvSpPr>
          <p:spPr>
            <a:xfrm rot="5400000">
              <a:off x="3061325" y="4689242"/>
              <a:ext cx="328644" cy="369332"/>
            </a:xfrm>
            <a:prstGeom prst="rect">
              <a:avLst/>
            </a:prstGeom>
            <a:noFill/>
          </p:spPr>
          <p:txBody>
            <a:bodyPr wrap="square" rtlCol="0">
              <a:spAutoFit/>
            </a:bodyPr>
            <a:lstStyle/>
            <a:p>
              <a:r>
                <a:rPr lang="en-US" dirty="0" smtClean="0">
                  <a:solidFill>
                    <a:schemeClr val="bg1">
                      <a:lumMod val="60000"/>
                      <a:lumOff val="40000"/>
                    </a:schemeClr>
                  </a:solidFill>
                </a:rPr>
                <a:t>-</a:t>
              </a:r>
              <a:endParaRPr lang="en-US" dirty="0">
                <a:solidFill>
                  <a:schemeClr val="bg1">
                    <a:lumMod val="60000"/>
                    <a:lumOff val="40000"/>
                  </a:schemeClr>
                </a:solidFill>
              </a:endParaRPr>
            </a:p>
          </p:txBody>
        </p:sp>
      </p:grpSp>
      <p:grpSp>
        <p:nvGrpSpPr>
          <p:cNvPr id="71" name="Group 70"/>
          <p:cNvGrpSpPr/>
          <p:nvPr/>
        </p:nvGrpSpPr>
        <p:grpSpPr>
          <a:xfrm>
            <a:off x="5813300" y="2224168"/>
            <a:ext cx="685800" cy="912347"/>
            <a:chOff x="2863332" y="4125883"/>
            <a:chExt cx="685800" cy="912347"/>
          </a:xfrm>
        </p:grpSpPr>
        <p:sp>
          <p:nvSpPr>
            <p:cNvPr id="72" name="TextBox 71"/>
            <p:cNvSpPr txBox="1"/>
            <p:nvPr/>
          </p:nvSpPr>
          <p:spPr>
            <a:xfrm>
              <a:off x="2863332" y="4125883"/>
              <a:ext cx="685800" cy="646331"/>
            </a:xfrm>
            <a:prstGeom prst="rect">
              <a:avLst/>
            </a:prstGeom>
            <a:noFill/>
          </p:spPr>
          <p:txBody>
            <a:bodyPr wrap="square" rtlCol="0">
              <a:spAutoFit/>
            </a:bodyPr>
            <a:lstStyle/>
            <a:p>
              <a:r>
                <a:rPr lang="en-US" dirty="0" smtClean="0">
                  <a:solidFill>
                    <a:schemeClr val="bg1">
                      <a:lumMod val="60000"/>
                      <a:lumOff val="40000"/>
                    </a:schemeClr>
                  </a:solidFill>
                </a:rPr>
                <a:t>   </a:t>
              </a:r>
            </a:p>
            <a:p>
              <a:r>
                <a:rPr lang="en-US" dirty="0" smtClean="0">
                  <a:solidFill>
                    <a:schemeClr val="bg1">
                      <a:lumMod val="60000"/>
                      <a:lumOff val="40000"/>
                    </a:schemeClr>
                  </a:solidFill>
                </a:rPr>
                <a:t>- Si -</a:t>
              </a:r>
              <a:endParaRPr lang="en-US" dirty="0">
                <a:solidFill>
                  <a:schemeClr val="bg1">
                    <a:lumMod val="60000"/>
                    <a:lumOff val="40000"/>
                  </a:schemeClr>
                </a:solidFill>
              </a:endParaRPr>
            </a:p>
          </p:txBody>
        </p:sp>
        <p:sp>
          <p:nvSpPr>
            <p:cNvPr id="73" name="TextBox 72"/>
            <p:cNvSpPr txBox="1"/>
            <p:nvPr/>
          </p:nvSpPr>
          <p:spPr>
            <a:xfrm rot="5400000">
              <a:off x="3061325" y="4219839"/>
              <a:ext cx="328644" cy="369332"/>
            </a:xfrm>
            <a:prstGeom prst="rect">
              <a:avLst/>
            </a:prstGeom>
            <a:noFill/>
          </p:spPr>
          <p:txBody>
            <a:bodyPr wrap="square" rtlCol="0">
              <a:spAutoFit/>
            </a:bodyPr>
            <a:lstStyle/>
            <a:p>
              <a:r>
                <a:rPr lang="en-US" dirty="0" smtClean="0">
                  <a:solidFill>
                    <a:schemeClr val="bg1">
                      <a:lumMod val="60000"/>
                      <a:lumOff val="40000"/>
                    </a:schemeClr>
                  </a:solidFill>
                </a:rPr>
                <a:t>-</a:t>
              </a:r>
              <a:endParaRPr lang="en-US" dirty="0">
                <a:solidFill>
                  <a:schemeClr val="bg1">
                    <a:lumMod val="60000"/>
                    <a:lumOff val="40000"/>
                  </a:schemeClr>
                </a:solidFill>
              </a:endParaRPr>
            </a:p>
          </p:txBody>
        </p:sp>
        <p:sp>
          <p:nvSpPr>
            <p:cNvPr id="74" name="TextBox 73"/>
            <p:cNvSpPr txBox="1"/>
            <p:nvPr/>
          </p:nvSpPr>
          <p:spPr>
            <a:xfrm rot="5400000">
              <a:off x="3061325" y="4689242"/>
              <a:ext cx="328644" cy="369332"/>
            </a:xfrm>
            <a:prstGeom prst="rect">
              <a:avLst/>
            </a:prstGeom>
            <a:noFill/>
          </p:spPr>
          <p:txBody>
            <a:bodyPr wrap="square" rtlCol="0">
              <a:spAutoFit/>
            </a:bodyPr>
            <a:lstStyle/>
            <a:p>
              <a:r>
                <a:rPr lang="en-US" dirty="0" smtClean="0">
                  <a:solidFill>
                    <a:schemeClr val="bg1">
                      <a:lumMod val="60000"/>
                      <a:lumOff val="40000"/>
                    </a:schemeClr>
                  </a:solidFill>
                </a:rPr>
                <a:t>-</a:t>
              </a:r>
              <a:endParaRPr lang="en-US" dirty="0">
                <a:solidFill>
                  <a:schemeClr val="bg1">
                    <a:lumMod val="60000"/>
                    <a:lumOff val="40000"/>
                  </a:schemeClr>
                </a:solidFill>
              </a:endParaRPr>
            </a:p>
          </p:txBody>
        </p:sp>
      </p:grpSp>
      <p:grpSp>
        <p:nvGrpSpPr>
          <p:cNvPr id="75" name="Group 74"/>
          <p:cNvGrpSpPr/>
          <p:nvPr/>
        </p:nvGrpSpPr>
        <p:grpSpPr>
          <a:xfrm>
            <a:off x="5457658" y="933746"/>
            <a:ext cx="685800" cy="912347"/>
            <a:chOff x="2863332" y="4125883"/>
            <a:chExt cx="685800" cy="912347"/>
          </a:xfrm>
        </p:grpSpPr>
        <p:sp>
          <p:nvSpPr>
            <p:cNvPr id="76" name="TextBox 75"/>
            <p:cNvSpPr txBox="1"/>
            <p:nvPr/>
          </p:nvSpPr>
          <p:spPr>
            <a:xfrm>
              <a:off x="2863332" y="4125883"/>
              <a:ext cx="685800" cy="646331"/>
            </a:xfrm>
            <a:prstGeom prst="rect">
              <a:avLst/>
            </a:prstGeom>
            <a:noFill/>
          </p:spPr>
          <p:txBody>
            <a:bodyPr wrap="square" rtlCol="0">
              <a:spAutoFit/>
            </a:bodyPr>
            <a:lstStyle/>
            <a:p>
              <a:r>
                <a:rPr lang="en-US" dirty="0" smtClean="0">
                  <a:solidFill>
                    <a:schemeClr val="bg1">
                      <a:lumMod val="60000"/>
                      <a:lumOff val="40000"/>
                    </a:schemeClr>
                  </a:solidFill>
                </a:rPr>
                <a:t>   </a:t>
              </a:r>
            </a:p>
            <a:p>
              <a:r>
                <a:rPr lang="en-US" dirty="0" smtClean="0">
                  <a:solidFill>
                    <a:schemeClr val="bg1">
                      <a:lumMod val="60000"/>
                      <a:lumOff val="40000"/>
                    </a:schemeClr>
                  </a:solidFill>
                </a:rPr>
                <a:t>- Si -</a:t>
              </a:r>
              <a:endParaRPr lang="en-US" dirty="0">
                <a:solidFill>
                  <a:schemeClr val="bg1">
                    <a:lumMod val="60000"/>
                    <a:lumOff val="40000"/>
                  </a:schemeClr>
                </a:solidFill>
              </a:endParaRPr>
            </a:p>
          </p:txBody>
        </p:sp>
        <p:sp>
          <p:nvSpPr>
            <p:cNvPr id="77" name="TextBox 76"/>
            <p:cNvSpPr txBox="1"/>
            <p:nvPr/>
          </p:nvSpPr>
          <p:spPr>
            <a:xfrm rot="5400000">
              <a:off x="3061325" y="4219839"/>
              <a:ext cx="328644" cy="369332"/>
            </a:xfrm>
            <a:prstGeom prst="rect">
              <a:avLst/>
            </a:prstGeom>
            <a:noFill/>
          </p:spPr>
          <p:txBody>
            <a:bodyPr wrap="square" rtlCol="0">
              <a:spAutoFit/>
            </a:bodyPr>
            <a:lstStyle/>
            <a:p>
              <a:r>
                <a:rPr lang="en-US" dirty="0" smtClean="0">
                  <a:solidFill>
                    <a:schemeClr val="bg1">
                      <a:lumMod val="60000"/>
                      <a:lumOff val="40000"/>
                    </a:schemeClr>
                  </a:solidFill>
                </a:rPr>
                <a:t>-</a:t>
              </a:r>
              <a:endParaRPr lang="en-US" dirty="0">
                <a:solidFill>
                  <a:schemeClr val="bg1">
                    <a:lumMod val="60000"/>
                    <a:lumOff val="40000"/>
                  </a:schemeClr>
                </a:solidFill>
              </a:endParaRPr>
            </a:p>
          </p:txBody>
        </p:sp>
        <p:sp>
          <p:nvSpPr>
            <p:cNvPr id="78" name="TextBox 77"/>
            <p:cNvSpPr txBox="1"/>
            <p:nvPr/>
          </p:nvSpPr>
          <p:spPr>
            <a:xfrm rot="5400000">
              <a:off x="3061325" y="4689242"/>
              <a:ext cx="328644" cy="369332"/>
            </a:xfrm>
            <a:prstGeom prst="rect">
              <a:avLst/>
            </a:prstGeom>
            <a:noFill/>
          </p:spPr>
          <p:txBody>
            <a:bodyPr wrap="square" rtlCol="0">
              <a:spAutoFit/>
            </a:bodyPr>
            <a:lstStyle/>
            <a:p>
              <a:r>
                <a:rPr lang="en-US" dirty="0" smtClean="0">
                  <a:solidFill>
                    <a:schemeClr val="bg1">
                      <a:lumMod val="60000"/>
                      <a:lumOff val="40000"/>
                    </a:schemeClr>
                  </a:solidFill>
                </a:rPr>
                <a:t>-</a:t>
              </a:r>
              <a:endParaRPr lang="en-US" dirty="0">
                <a:solidFill>
                  <a:schemeClr val="bg1">
                    <a:lumMod val="60000"/>
                    <a:lumOff val="40000"/>
                  </a:schemeClr>
                </a:solidFill>
              </a:endParaRPr>
            </a:p>
          </p:txBody>
        </p:sp>
      </p:grpSp>
      <p:grpSp>
        <p:nvGrpSpPr>
          <p:cNvPr id="79" name="Group 78"/>
          <p:cNvGrpSpPr/>
          <p:nvPr/>
        </p:nvGrpSpPr>
        <p:grpSpPr>
          <a:xfrm>
            <a:off x="4288154" y="903800"/>
            <a:ext cx="685800" cy="912347"/>
            <a:chOff x="2863332" y="4125883"/>
            <a:chExt cx="685800" cy="912347"/>
          </a:xfrm>
        </p:grpSpPr>
        <p:sp>
          <p:nvSpPr>
            <p:cNvPr id="80" name="TextBox 79"/>
            <p:cNvSpPr txBox="1"/>
            <p:nvPr/>
          </p:nvSpPr>
          <p:spPr>
            <a:xfrm>
              <a:off x="2863332" y="4125883"/>
              <a:ext cx="685800" cy="646331"/>
            </a:xfrm>
            <a:prstGeom prst="rect">
              <a:avLst/>
            </a:prstGeom>
            <a:noFill/>
          </p:spPr>
          <p:txBody>
            <a:bodyPr wrap="square" rtlCol="0">
              <a:spAutoFit/>
            </a:bodyPr>
            <a:lstStyle/>
            <a:p>
              <a:r>
                <a:rPr lang="en-US" dirty="0" smtClean="0">
                  <a:solidFill>
                    <a:schemeClr val="bg1">
                      <a:lumMod val="60000"/>
                      <a:lumOff val="40000"/>
                    </a:schemeClr>
                  </a:solidFill>
                </a:rPr>
                <a:t>   </a:t>
              </a:r>
            </a:p>
            <a:p>
              <a:r>
                <a:rPr lang="en-US" dirty="0" smtClean="0">
                  <a:solidFill>
                    <a:schemeClr val="bg1">
                      <a:lumMod val="60000"/>
                      <a:lumOff val="40000"/>
                    </a:schemeClr>
                  </a:solidFill>
                </a:rPr>
                <a:t>- Si -</a:t>
              </a:r>
              <a:endParaRPr lang="en-US" dirty="0">
                <a:solidFill>
                  <a:schemeClr val="bg1">
                    <a:lumMod val="60000"/>
                    <a:lumOff val="40000"/>
                  </a:schemeClr>
                </a:solidFill>
              </a:endParaRPr>
            </a:p>
          </p:txBody>
        </p:sp>
        <p:sp>
          <p:nvSpPr>
            <p:cNvPr id="81" name="TextBox 80"/>
            <p:cNvSpPr txBox="1"/>
            <p:nvPr/>
          </p:nvSpPr>
          <p:spPr>
            <a:xfrm rot="5400000">
              <a:off x="3061325" y="4219839"/>
              <a:ext cx="328644" cy="369332"/>
            </a:xfrm>
            <a:prstGeom prst="rect">
              <a:avLst/>
            </a:prstGeom>
            <a:noFill/>
          </p:spPr>
          <p:txBody>
            <a:bodyPr wrap="square" rtlCol="0">
              <a:spAutoFit/>
            </a:bodyPr>
            <a:lstStyle/>
            <a:p>
              <a:r>
                <a:rPr lang="en-US" dirty="0" smtClean="0">
                  <a:solidFill>
                    <a:schemeClr val="bg1">
                      <a:lumMod val="60000"/>
                      <a:lumOff val="40000"/>
                    </a:schemeClr>
                  </a:solidFill>
                </a:rPr>
                <a:t>-</a:t>
              </a:r>
              <a:endParaRPr lang="en-US" dirty="0">
                <a:solidFill>
                  <a:schemeClr val="bg1">
                    <a:lumMod val="60000"/>
                    <a:lumOff val="40000"/>
                  </a:schemeClr>
                </a:solidFill>
              </a:endParaRPr>
            </a:p>
          </p:txBody>
        </p:sp>
        <p:sp>
          <p:nvSpPr>
            <p:cNvPr id="82" name="TextBox 81"/>
            <p:cNvSpPr txBox="1"/>
            <p:nvPr/>
          </p:nvSpPr>
          <p:spPr>
            <a:xfrm rot="5400000">
              <a:off x="3061325" y="4689242"/>
              <a:ext cx="328644" cy="369332"/>
            </a:xfrm>
            <a:prstGeom prst="rect">
              <a:avLst/>
            </a:prstGeom>
            <a:noFill/>
          </p:spPr>
          <p:txBody>
            <a:bodyPr wrap="square" rtlCol="0">
              <a:spAutoFit/>
            </a:bodyPr>
            <a:lstStyle/>
            <a:p>
              <a:r>
                <a:rPr lang="en-US" dirty="0" smtClean="0">
                  <a:solidFill>
                    <a:schemeClr val="bg1">
                      <a:lumMod val="60000"/>
                      <a:lumOff val="40000"/>
                    </a:schemeClr>
                  </a:solidFill>
                </a:rPr>
                <a:t>-</a:t>
              </a:r>
              <a:endParaRPr lang="en-US" dirty="0">
                <a:solidFill>
                  <a:schemeClr val="bg1">
                    <a:lumMod val="60000"/>
                    <a:lumOff val="40000"/>
                  </a:schemeClr>
                </a:solidFill>
              </a:endParaRPr>
            </a:p>
          </p:txBody>
        </p:sp>
      </p:grpSp>
      <p:grpSp>
        <p:nvGrpSpPr>
          <p:cNvPr id="83" name="Group 82"/>
          <p:cNvGrpSpPr/>
          <p:nvPr/>
        </p:nvGrpSpPr>
        <p:grpSpPr>
          <a:xfrm>
            <a:off x="6019808" y="3834377"/>
            <a:ext cx="685800" cy="912347"/>
            <a:chOff x="2863332" y="4125883"/>
            <a:chExt cx="685800" cy="912347"/>
          </a:xfrm>
        </p:grpSpPr>
        <p:sp>
          <p:nvSpPr>
            <p:cNvPr id="84" name="TextBox 83"/>
            <p:cNvSpPr txBox="1"/>
            <p:nvPr/>
          </p:nvSpPr>
          <p:spPr>
            <a:xfrm>
              <a:off x="2863332" y="4125883"/>
              <a:ext cx="685800" cy="646331"/>
            </a:xfrm>
            <a:prstGeom prst="rect">
              <a:avLst/>
            </a:prstGeom>
            <a:noFill/>
          </p:spPr>
          <p:txBody>
            <a:bodyPr wrap="square" rtlCol="0">
              <a:spAutoFit/>
            </a:bodyPr>
            <a:lstStyle/>
            <a:p>
              <a:r>
                <a:rPr lang="en-US" dirty="0" smtClean="0">
                  <a:solidFill>
                    <a:schemeClr val="bg1">
                      <a:lumMod val="60000"/>
                      <a:lumOff val="40000"/>
                    </a:schemeClr>
                  </a:solidFill>
                </a:rPr>
                <a:t>   </a:t>
              </a:r>
            </a:p>
            <a:p>
              <a:r>
                <a:rPr lang="en-US" dirty="0" smtClean="0">
                  <a:solidFill>
                    <a:schemeClr val="bg1">
                      <a:lumMod val="60000"/>
                      <a:lumOff val="40000"/>
                    </a:schemeClr>
                  </a:solidFill>
                </a:rPr>
                <a:t>- Si -</a:t>
              </a:r>
              <a:endParaRPr lang="en-US" dirty="0">
                <a:solidFill>
                  <a:schemeClr val="bg1">
                    <a:lumMod val="60000"/>
                    <a:lumOff val="40000"/>
                  </a:schemeClr>
                </a:solidFill>
              </a:endParaRPr>
            </a:p>
          </p:txBody>
        </p:sp>
        <p:sp>
          <p:nvSpPr>
            <p:cNvPr id="85" name="TextBox 84"/>
            <p:cNvSpPr txBox="1"/>
            <p:nvPr/>
          </p:nvSpPr>
          <p:spPr>
            <a:xfrm rot="5400000">
              <a:off x="3061325" y="4219839"/>
              <a:ext cx="328644" cy="369332"/>
            </a:xfrm>
            <a:prstGeom prst="rect">
              <a:avLst/>
            </a:prstGeom>
            <a:noFill/>
          </p:spPr>
          <p:txBody>
            <a:bodyPr wrap="square" rtlCol="0">
              <a:spAutoFit/>
            </a:bodyPr>
            <a:lstStyle/>
            <a:p>
              <a:r>
                <a:rPr lang="en-US" dirty="0" smtClean="0">
                  <a:solidFill>
                    <a:schemeClr val="bg1">
                      <a:lumMod val="60000"/>
                      <a:lumOff val="40000"/>
                    </a:schemeClr>
                  </a:solidFill>
                </a:rPr>
                <a:t>-</a:t>
              </a:r>
              <a:endParaRPr lang="en-US" dirty="0">
                <a:solidFill>
                  <a:schemeClr val="bg1">
                    <a:lumMod val="60000"/>
                    <a:lumOff val="40000"/>
                  </a:schemeClr>
                </a:solidFill>
              </a:endParaRPr>
            </a:p>
          </p:txBody>
        </p:sp>
        <p:sp>
          <p:nvSpPr>
            <p:cNvPr id="86" name="TextBox 85"/>
            <p:cNvSpPr txBox="1"/>
            <p:nvPr/>
          </p:nvSpPr>
          <p:spPr>
            <a:xfrm rot="5400000">
              <a:off x="3061325" y="4689242"/>
              <a:ext cx="328644" cy="369332"/>
            </a:xfrm>
            <a:prstGeom prst="rect">
              <a:avLst/>
            </a:prstGeom>
            <a:noFill/>
          </p:spPr>
          <p:txBody>
            <a:bodyPr wrap="square" rtlCol="0">
              <a:spAutoFit/>
            </a:bodyPr>
            <a:lstStyle/>
            <a:p>
              <a:r>
                <a:rPr lang="en-US" dirty="0" smtClean="0">
                  <a:solidFill>
                    <a:schemeClr val="bg1">
                      <a:lumMod val="60000"/>
                      <a:lumOff val="40000"/>
                    </a:schemeClr>
                  </a:solidFill>
                </a:rPr>
                <a:t>-</a:t>
              </a:r>
              <a:endParaRPr lang="en-US" dirty="0">
                <a:solidFill>
                  <a:schemeClr val="bg1">
                    <a:lumMod val="60000"/>
                    <a:lumOff val="40000"/>
                  </a:schemeClr>
                </a:solidFill>
              </a:endParaRPr>
            </a:p>
          </p:txBody>
        </p:sp>
      </p:grpSp>
      <p:grpSp>
        <p:nvGrpSpPr>
          <p:cNvPr id="87" name="Group 86"/>
          <p:cNvGrpSpPr/>
          <p:nvPr/>
        </p:nvGrpSpPr>
        <p:grpSpPr>
          <a:xfrm>
            <a:off x="4413336" y="3018481"/>
            <a:ext cx="685800" cy="912347"/>
            <a:chOff x="2863332" y="4125883"/>
            <a:chExt cx="685800" cy="912347"/>
          </a:xfrm>
        </p:grpSpPr>
        <p:sp>
          <p:nvSpPr>
            <p:cNvPr id="88" name="TextBox 87"/>
            <p:cNvSpPr txBox="1"/>
            <p:nvPr/>
          </p:nvSpPr>
          <p:spPr>
            <a:xfrm>
              <a:off x="2863332" y="4125883"/>
              <a:ext cx="685800" cy="646331"/>
            </a:xfrm>
            <a:prstGeom prst="rect">
              <a:avLst/>
            </a:prstGeom>
            <a:noFill/>
          </p:spPr>
          <p:txBody>
            <a:bodyPr wrap="square" rtlCol="0">
              <a:spAutoFit/>
            </a:bodyPr>
            <a:lstStyle/>
            <a:p>
              <a:r>
                <a:rPr lang="en-US" dirty="0" smtClean="0">
                  <a:solidFill>
                    <a:schemeClr val="bg1">
                      <a:lumMod val="60000"/>
                      <a:lumOff val="40000"/>
                    </a:schemeClr>
                  </a:solidFill>
                </a:rPr>
                <a:t>   </a:t>
              </a:r>
            </a:p>
            <a:p>
              <a:r>
                <a:rPr lang="en-US" dirty="0" smtClean="0">
                  <a:solidFill>
                    <a:schemeClr val="bg1">
                      <a:lumMod val="60000"/>
                      <a:lumOff val="40000"/>
                    </a:schemeClr>
                  </a:solidFill>
                </a:rPr>
                <a:t>- Si -</a:t>
              </a:r>
              <a:endParaRPr lang="en-US" dirty="0">
                <a:solidFill>
                  <a:schemeClr val="bg1">
                    <a:lumMod val="60000"/>
                    <a:lumOff val="40000"/>
                  </a:schemeClr>
                </a:solidFill>
              </a:endParaRPr>
            </a:p>
          </p:txBody>
        </p:sp>
        <p:sp>
          <p:nvSpPr>
            <p:cNvPr id="89" name="TextBox 88"/>
            <p:cNvSpPr txBox="1"/>
            <p:nvPr/>
          </p:nvSpPr>
          <p:spPr>
            <a:xfrm rot="5400000">
              <a:off x="3061325" y="4219839"/>
              <a:ext cx="328644" cy="369332"/>
            </a:xfrm>
            <a:prstGeom prst="rect">
              <a:avLst/>
            </a:prstGeom>
            <a:noFill/>
          </p:spPr>
          <p:txBody>
            <a:bodyPr wrap="square" rtlCol="0">
              <a:spAutoFit/>
            </a:bodyPr>
            <a:lstStyle/>
            <a:p>
              <a:r>
                <a:rPr lang="en-US" dirty="0" smtClean="0">
                  <a:solidFill>
                    <a:schemeClr val="bg1">
                      <a:lumMod val="60000"/>
                      <a:lumOff val="40000"/>
                    </a:schemeClr>
                  </a:solidFill>
                </a:rPr>
                <a:t>-</a:t>
              </a:r>
              <a:endParaRPr lang="en-US" dirty="0">
                <a:solidFill>
                  <a:schemeClr val="bg1">
                    <a:lumMod val="60000"/>
                    <a:lumOff val="40000"/>
                  </a:schemeClr>
                </a:solidFill>
              </a:endParaRPr>
            </a:p>
          </p:txBody>
        </p:sp>
        <p:sp>
          <p:nvSpPr>
            <p:cNvPr id="90" name="TextBox 89"/>
            <p:cNvSpPr txBox="1"/>
            <p:nvPr/>
          </p:nvSpPr>
          <p:spPr>
            <a:xfrm rot="5400000">
              <a:off x="3061325" y="4689242"/>
              <a:ext cx="328644" cy="369332"/>
            </a:xfrm>
            <a:prstGeom prst="rect">
              <a:avLst/>
            </a:prstGeom>
            <a:noFill/>
          </p:spPr>
          <p:txBody>
            <a:bodyPr wrap="square" rtlCol="0">
              <a:spAutoFit/>
            </a:bodyPr>
            <a:lstStyle/>
            <a:p>
              <a:r>
                <a:rPr lang="en-US" dirty="0" smtClean="0">
                  <a:solidFill>
                    <a:schemeClr val="bg1">
                      <a:lumMod val="60000"/>
                      <a:lumOff val="40000"/>
                    </a:schemeClr>
                  </a:solidFill>
                </a:rPr>
                <a:t>-</a:t>
              </a:r>
              <a:endParaRPr lang="en-US" dirty="0">
                <a:solidFill>
                  <a:schemeClr val="bg1">
                    <a:lumMod val="60000"/>
                    <a:lumOff val="40000"/>
                  </a:schemeClr>
                </a:solidFill>
              </a:endParaRPr>
            </a:p>
          </p:txBody>
        </p:sp>
      </p:grpSp>
      <p:grpSp>
        <p:nvGrpSpPr>
          <p:cNvPr id="91" name="Group 90"/>
          <p:cNvGrpSpPr/>
          <p:nvPr/>
        </p:nvGrpSpPr>
        <p:grpSpPr>
          <a:xfrm>
            <a:off x="6053751" y="1041039"/>
            <a:ext cx="685800" cy="912347"/>
            <a:chOff x="2863332" y="4125883"/>
            <a:chExt cx="685800" cy="912347"/>
          </a:xfrm>
        </p:grpSpPr>
        <p:sp>
          <p:nvSpPr>
            <p:cNvPr id="92" name="TextBox 91"/>
            <p:cNvSpPr txBox="1"/>
            <p:nvPr/>
          </p:nvSpPr>
          <p:spPr>
            <a:xfrm>
              <a:off x="2863332" y="4125883"/>
              <a:ext cx="685800" cy="646331"/>
            </a:xfrm>
            <a:prstGeom prst="rect">
              <a:avLst/>
            </a:prstGeom>
            <a:noFill/>
          </p:spPr>
          <p:txBody>
            <a:bodyPr wrap="square" rtlCol="0">
              <a:spAutoFit/>
            </a:bodyPr>
            <a:lstStyle/>
            <a:p>
              <a:r>
                <a:rPr lang="en-US" dirty="0" smtClean="0">
                  <a:solidFill>
                    <a:schemeClr val="bg1">
                      <a:lumMod val="60000"/>
                      <a:lumOff val="40000"/>
                    </a:schemeClr>
                  </a:solidFill>
                </a:rPr>
                <a:t>   </a:t>
              </a:r>
            </a:p>
            <a:p>
              <a:r>
                <a:rPr lang="en-US" dirty="0" smtClean="0">
                  <a:solidFill>
                    <a:schemeClr val="bg1">
                      <a:lumMod val="60000"/>
                      <a:lumOff val="40000"/>
                    </a:schemeClr>
                  </a:solidFill>
                </a:rPr>
                <a:t>- Si -</a:t>
              </a:r>
              <a:endParaRPr lang="en-US" dirty="0">
                <a:solidFill>
                  <a:schemeClr val="bg1">
                    <a:lumMod val="60000"/>
                    <a:lumOff val="40000"/>
                  </a:schemeClr>
                </a:solidFill>
              </a:endParaRPr>
            </a:p>
          </p:txBody>
        </p:sp>
        <p:sp>
          <p:nvSpPr>
            <p:cNvPr id="93" name="TextBox 92"/>
            <p:cNvSpPr txBox="1"/>
            <p:nvPr/>
          </p:nvSpPr>
          <p:spPr>
            <a:xfrm rot="5400000">
              <a:off x="3061325" y="4219839"/>
              <a:ext cx="328644" cy="369332"/>
            </a:xfrm>
            <a:prstGeom prst="rect">
              <a:avLst/>
            </a:prstGeom>
            <a:noFill/>
          </p:spPr>
          <p:txBody>
            <a:bodyPr wrap="square" rtlCol="0">
              <a:spAutoFit/>
            </a:bodyPr>
            <a:lstStyle/>
            <a:p>
              <a:r>
                <a:rPr lang="en-US" dirty="0" smtClean="0">
                  <a:solidFill>
                    <a:schemeClr val="bg1">
                      <a:lumMod val="60000"/>
                      <a:lumOff val="40000"/>
                    </a:schemeClr>
                  </a:solidFill>
                </a:rPr>
                <a:t>-</a:t>
              </a:r>
              <a:endParaRPr lang="en-US" dirty="0">
                <a:solidFill>
                  <a:schemeClr val="bg1">
                    <a:lumMod val="60000"/>
                    <a:lumOff val="40000"/>
                  </a:schemeClr>
                </a:solidFill>
              </a:endParaRPr>
            </a:p>
          </p:txBody>
        </p:sp>
        <p:sp>
          <p:nvSpPr>
            <p:cNvPr id="94" name="TextBox 93"/>
            <p:cNvSpPr txBox="1"/>
            <p:nvPr/>
          </p:nvSpPr>
          <p:spPr>
            <a:xfrm rot="5400000">
              <a:off x="3061325" y="4689242"/>
              <a:ext cx="328644" cy="369332"/>
            </a:xfrm>
            <a:prstGeom prst="rect">
              <a:avLst/>
            </a:prstGeom>
            <a:noFill/>
          </p:spPr>
          <p:txBody>
            <a:bodyPr wrap="square" rtlCol="0">
              <a:spAutoFit/>
            </a:bodyPr>
            <a:lstStyle/>
            <a:p>
              <a:r>
                <a:rPr lang="en-US" dirty="0" smtClean="0">
                  <a:solidFill>
                    <a:schemeClr val="bg1">
                      <a:lumMod val="60000"/>
                      <a:lumOff val="40000"/>
                    </a:schemeClr>
                  </a:solidFill>
                </a:rPr>
                <a:t>-</a:t>
              </a:r>
              <a:endParaRPr lang="en-US" dirty="0">
                <a:solidFill>
                  <a:schemeClr val="bg1">
                    <a:lumMod val="60000"/>
                    <a:lumOff val="40000"/>
                  </a:schemeClr>
                </a:solidFill>
              </a:endParaRPr>
            </a:p>
          </p:txBody>
        </p:sp>
      </p:grpSp>
      <p:grpSp>
        <p:nvGrpSpPr>
          <p:cNvPr id="95" name="Group 94"/>
          <p:cNvGrpSpPr/>
          <p:nvPr/>
        </p:nvGrpSpPr>
        <p:grpSpPr>
          <a:xfrm>
            <a:off x="6541084" y="2756352"/>
            <a:ext cx="685800" cy="912347"/>
            <a:chOff x="2863332" y="4125883"/>
            <a:chExt cx="685800" cy="912347"/>
          </a:xfrm>
        </p:grpSpPr>
        <p:sp>
          <p:nvSpPr>
            <p:cNvPr id="96" name="TextBox 95"/>
            <p:cNvSpPr txBox="1"/>
            <p:nvPr/>
          </p:nvSpPr>
          <p:spPr>
            <a:xfrm>
              <a:off x="2863332" y="4125883"/>
              <a:ext cx="685800" cy="646331"/>
            </a:xfrm>
            <a:prstGeom prst="rect">
              <a:avLst/>
            </a:prstGeom>
            <a:noFill/>
          </p:spPr>
          <p:txBody>
            <a:bodyPr wrap="square" rtlCol="0">
              <a:spAutoFit/>
            </a:bodyPr>
            <a:lstStyle/>
            <a:p>
              <a:r>
                <a:rPr lang="en-US" dirty="0" smtClean="0">
                  <a:solidFill>
                    <a:schemeClr val="bg1">
                      <a:lumMod val="60000"/>
                      <a:lumOff val="40000"/>
                    </a:schemeClr>
                  </a:solidFill>
                </a:rPr>
                <a:t>   </a:t>
              </a:r>
            </a:p>
            <a:p>
              <a:r>
                <a:rPr lang="en-US" dirty="0" smtClean="0">
                  <a:solidFill>
                    <a:schemeClr val="bg1">
                      <a:lumMod val="60000"/>
                      <a:lumOff val="40000"/>
                    </a:schemeClr>
                  </a:solidFill>
                </a:rPr>
                <a:t>- Si -</a:t>
              </a:r>
              <a:endParaRPr lang="en-US" dirty="0">
                <a:solidFill>
                  <a:schemeClr val="bg1">
                    <a:lumMod val="60000"/>
                    <a:lumOff val="40000"/>
                  </a:schemeClr>
                </a:solidFill>
              </a:endParaRPr>
            </a:p>
          </p:txBody>
        </p:sp>
        <p:sp>
          <p:nvSpPr>
            <p:cNvPr id="97" name="TextBox 96"/>
            <p:cNvSpPr txBox="1"/>
            <p:nvPr/>
          </p:nvSpPr>
          <p:spPr>
            <a:xfrm rot="5400000">
              <a:off x="3061325" y="4219839"/>
              <a:ext cx="328644" cy="369332"/>
            </a:xfrm>
            <a:prstGeom prst="rect">
              <a:avLst/>
            </a:prstGeom>
            <a:noFill/>
          </p:spPr>
          <p:txBody>
            <a:bodyPr wrap="square" rtlCol="0">
              <a:spAutoFit/>
            </a:bodyPr>
            <a:lstStyle/>
            <a:p>
              <a:r>
                <a:rPr lang="en-US" dirty="0" smtClean="0">
                  <a:solidFill>
                    <a:schemeClr val="bg1">
                      <a:lumMod val="60000"/>
                      <a:lumOff val="40000"/>
                    </a:schemeClr>
                  </a:solidFill>
                </a:rPr>
                <a:t>-</a:t>
              </a:r>
              <a:endParaRPr lang="en-US" dirty="0">
                <a:solidFill>
                  <a:schemeClr val="bg1">
                    <a:lumMod val="60000"/>
                    <a:lumOff val="40000"/>
                  </a:schemeClr>
                </a:solidFill>
              </a:endParaRPr>
            </a:p>
          </p:txBody>
        </p:sp>
        <p:sp>
          <p:nvSpPr>
            <p:cNvPr id="98" name="TextBox 97"/>
            <p:cNvSpPr txBox="1"/>
            <p:nvPr/>
          </p:nvSpPr>
          <p:spPr>
            <a:xfrm rot="5400000">
              <a:off x="3061325" y="4689242"/>
              <a:ext cx="328644" cy="369332"/>
            </a:xfrm>
            <a:prstGeom prst="rect">
              <a:avLst/>
            </a:prstGeom>
            <a:noFill/>
          </p:spPr>
          <p:txBody>
            <a:bodyPr wrap="square" rtlCol="0">
              <a:spAutoFit/>
            </a:bodyPr>
            <a:lstStyle/>
            <a:p>
              <a:r>
                <a:rPr lang="en-US" dirty="0" smtClean="0">
                  <a:solidFill>
                    <a:schemeClr val="bg1">
                      <a:lumMod val="60000"/>
                      <a:lumOff val="40000"/>
                    </a:schemeClr>
                  </a:solidFill>
                </a:rPr>
                <a:t>-</a:t>
              </a:r>
              <a:endParaRPr lang="en-US" dirty="0">
                <a:solidFill>
                  <a:schemeClr val="bg1">
                    <a:lumMod val="60000"/>
                    <a:lumOff val="40000"/>
                  </a:schemeClr>
                </a:solidFill>
              </a:endParaRPr>
            </a:p>
          </p:txBody>
        </p:sp>
      </p:grpSp>
      <p:grpSp>
        <p:nvGrpSpPr>
          <p:cNvPr id="99" name="Group 98"/>
          <p:cNvGrpSpPr/>
          <p:nvPr/>
        </p:nvGrpSpPr>
        <p:grpSpPr>
          <a:xfrm>
            <a:off x="6270837" y="515143"/>
            <a:ext cx="685800" cy="912347"/>
            <a:chOff x="2863332" y="4125883"/>
            <a:chExt cx="685800" cy="912347"/>
          </a:xfrm>
        </p:grpSpPr>
        <p:sp>
          <p:nvSpPr>
            <p:cNvPr id="100" name="TextBox 99"/>
            <p:cNvSpPr txBox="1"/>
            <p:nvPr/>
          </p:nvSpPr>
          <p:spPr>
            <a:xfrm>
              <a:off x="2863332" y="4125883"/>
              <a:ext cx="685800" cy="646331"/>
            </a:xfrm>
            <a:prstGeom prst="rect">
              <a:avLst/>
            </a:prstGeom>
            <a:noFill/>
          </p:spPr>
          <p:txBody>
            <a:bodyPr wrap="square" rtlCol="0">
              <a:spAutoFit/>
            </a:bodyPr>
            <a:lstStyle/>
            <a:p>
              <a:r>
                <a:rPr lang="en-US" dirty="0" smtClean="0">
                  <a:solidFill>
                    <a:schemeClr val="bg1">
                      <a:lumMod val="60000"/>
                      <a:lumOff val="40000"/>
                    </a:schemeClr>
                  </a:solidFill>
                </a:rPr>
                <a:t>   </a:t>
              </a:r>
            </a:p>
            <a:p>
              <a:r>
                <a:rPr lang="en-US" dirty="0" smtClean="0">
                  <a:solidFill>
                    <a:schemeClr val="bg1">
                      <a:lumMod val="60000"/>
                      <a:lumOff val="40000"/>
                    </a:schemeClr>
                  </a:solidFill>
                </a:rPr>
                <a:t>- Si -</a:t>
              </a:r>
              <a:endParaRPr lang="en-US" dirty="0">
                <a:solidFill>
                  <a:schemeClr val="bg1">
                    <a:lumMod val="60000"/>
                    <a:lumOff val="40000"/>
                  </a:schemeClr>
                </a:solidFill>
              </a:endParaRPr>
            </a:p>
          </p:txBody>
        </p:sp>
        <p:sp>
          <p:nvSpPr>
            <p:cNvPr id="101" name="TextBox 100"/>
            <p:cNvSpPr txBox="1"/>
            <p:nvPr/>
          </p:nvSpPr>
          <p:spPr>
            <a:xfrm rot="5400000">
              <a:off x="3061325" y="4219839"/>
              <a:ext cx="328644" cy="369332"/>
            </a:xfrm>
            <a:prstGeom prst="rect">
              <a:avLst/>
            </a:prstGeom>
            <a:noFill/>
          </p:spPr>
          <p:txBody>
            <a:bodyPr wrap="square" rtlCol="0">
              <a:spAutoFit/>
            </a:bodyPr>
            <a:lstStyle/>
            <a:p>
              <a:r>
                <a:rPr lang="en-US" dirty="0" smtClean="0">
                  <a:solidFill>
                    <a:schemeClr val="bg1">
                      <a:lumMod val="60000"/>
                      <a:lumOff val="40000"/>
                    </a:schemeClr>
                  </a:solidFill>
                </a:rPr>
                <a:t>-</a:t>
              </a:r>
              <a:endParaRPr lang="en-US" dirty="0">
                <a:solidFill>
                  <a:schemeClr val="bg1">
                    <a:lumMod val="60000"/>
                    <a:lumOff val="40000"/>
                  </a:schemeClr>
                </a:solidFill>
              </a:endParaRPr>
            </a:p>
          </p:txBody>
        </p:sp>
        <p:sp>
          <p:nvSpPr>
            <p:cNvPr id="102" name="TextBox 101"/>
            <p:cNvSpPr txBox="1"/>
            <p:nvPr/>
          </p:nvSpPr>
          <p:spPr>
            <a:xfrm rot="5400000">
              <a:off x="3061325" y="4689242"/>
              <a:ext cx="328644" cy="369332"/>
            </a:xfrm>
            <a:prstGeom prst="rect">
              <a:avLst/>
            </a:prstGeom>
            <a:noFill/>
          </p:spPr>
          <p:txBody>
            <a:bodyPr wrap="square" rtlCol="0">
              <a:spAutoFit/>
            </a:bodyPr>
            <a:lstStyle/>
            <a:p>
              <a:r>
                <a:rPr lang="en-US" dirty="0" smtClean="0">
                  <a:solidFill>
                    <a:schemeClr val="bg1">
                      <a:lumMod val="60000"/>
                      <a:lumOff val="40000"/>
                    </a:schemeClr>
                  </a:solidFill>
                </a:rPr>
                <a:t>-</a:t>
              </a:r>
              <a:endParaRPr lang="en-US" dirty="0">
                <a:solidFill>
                  <a:schemeClr val="bg1">
                    <a:lumMod val="60000"/>
                    <a:lumOff val="40000"/>
                  </a:schemeClr>
                </a:solidFill>
              </a:endParaRPr>
            </a:p>
          </p:txBody>
        </p:sp>
      </p:grpSp>
      <p:grpSp>
        <p:nvGrpSpPr>
          <p:cNvPr id="103" name="Group 102"/>
          <p:cNvGrpSpPr/>
          <p:nvPr/>
        </p:nvGrpSpPr>
        <p:grpSpPr>
          <a:xfrm>
            <a:off x="7864578" y="2584447"/>
            <a:ext cx="685800" cy="912347"/>
            <a:chOff x="2863332" y="4125883"/>
            <a:chExt cx="685800" cy="912347"/>
          </a:xfrm>
        </p:grpSpPr>
        <p:sp>
          <p:nvSpPr>
            <p:cNvPr id="104" name="TextBox 103"/>
            <p:cNvSpPr txBox="1"/>
            <p:nvPr/>
          </p:nvSpPr>
          <p:spPr>
            <a:xfrm>
              <a:off x="2863332" y="4125883"/>
              <a:ext cx="685800" cy="646331"/>
            </a:xfrm>
            <a:prstGeom prst="rect">
              <a:avLst/>
            </a:prstGeom>
            <a:noFill/>
          </p:spPr>
          <p:txBody>
            <a:bodyPr wrap="square" rtlCol="0">
              <a:spAutoFit/>
            </a:bodyPr>
            <a:lstStyle/>
            <a:p>
              <a:r>
                <a:rPr lang="en-US" dirty="0" smtClean="0">
                  <a:solidFill>
                    <a:schemeClr val="bg1">
                      <a:lumMod val="60000"/>
                      <a:lumOff val="40000"/>
                    </a:schemeClr>
                  </a:solidFill>
                </a:rPr>
                <a:t>   </a:t>
              </a:r>
            </a:p>
            <a:p>
              <a:r>
                <a:rPr lang="en-US" dirty="0" smtClean="0">
                  <a:solidFill>
                    <a:schemeClr val="bg1">
                      <a:lumMod val="60000"/>
                      <a:lumOff val="40000"/>
                    </a:schemeClr>
                  </a:solidFill>
                </a:rPr>
                <a:t>- Si -</a:t>
              </a:r>
              <a:endParaRPr lang="en-US" dirty="0">
                <a:solidFill>
                  <a:schemeClr val="bg1">
                    <a:lumMod val="60000"/>
                    <a:lumOff val="40000"/>
                  </a:schemeClr>
                </a:solidFill>
              </a:endParaRPr>
            </a:p>
          </p:txBody>
        </p:sp>
        <p:sp>
          <p:nvSpPr>
            <p:cNvPr id="105" name="TextBox 104"/>
            <p:cNvSpPr txBox="1"/>
            <p:nvPr/>
          </p:nvSpPr>
          <p:spPr>
            <a:xfrm rot="5400000">
              <a:off x="3061325" y="4219839"/>
              <a:ext cx="328644" cy="369332"/>
            </a:xfrm>
            <a:prstGeom prst="rect">
              <a:avLst/>
            </a:prstGeom>
            <a:noFill/>
          </p:spPr>
          <p:txBody>
            <a:bodyPr wrap="square" rtlCol="0">
              <a:spAutoFit/>
            </a:bodyPr>
            <a:lstStyle/>
            <a:p>
              <a:r>
                <a:rPr lang="en-US" dirty="0" smtClean="0">
                  <a:solidFill>
                    <a:schemeClr val="bg1">
                      <a:lumMod val="60000"/>
                      <a:lumOff val="40000"/>
                    </a:schemeClr>
                  </a:solidFill>
                </a:rPr>
                <a:t>-</a:t>
              </a:r>
              <a:endParaRPr lang="en-US" dirty="0">
                <a:solidFill>
                  <a:schemeClr val="bg1">
                    <a:lumMod val="60000"/>
                    <a:lumOff val="40000"/>
                  </a:schemeClr>
                </a:solidFill>
              </a:endParaRPr>
            </a:p>
          </p:txBody>
        </p:sp>
        <p:sp>
          <p:nvSpPr>
            <p:cNvPr id="106" name="TextBox 105"/>
            <p:cNvSpPr txBox="1"/>
            <p:nvPr/>
          </p:nvSpPr>
          <p:spPr>
            <a:xfrm rot="5400000">
              <a:off x="3061325" y="4689242"/>
              <a:ext cx="328644" cy="369332"/>
            </a:xfrm>
            <a:prstGeom prst="rect">
              <a:avLst/>
            </a:prstGeom>
            <a:noFill/>
          </p:spPr>
          <p:txBody>
            <a:bodyPr wrap="square" rtlCol="0">
              <a:spAutoFit/>
            </a:bodyPr>
            <a:lstStyle/>
            <a:p>
              <a:r>
                <a:rPr lang="en-US" dirty="0" smtClean="0">
                  <a:solidFill>
                    <a:schemeClr val="bg1">
                      <a:lumMod val="60000"/>
                      <a:lumOff val="40000"/>
                    </a:schemeClr>
                  </a:solidFill>
                </a:rPr>
                <a:t>-</a:t>
              </a:r>
              <a:endParaRPr lang="en-US" dirty="0">
                <a:solidFill>
                  <a:schemeClr val="bg1">
                    <a:lumMod val="60000"/>
                    <a:lumOff val="40000"/>
                  </a:schemeClr>
                </a:solidFill>
              </a:endParaRPr>
            </a:p>
          </p:txBody>
        </p:sp>
      </p:grpSp>
      <p:sp>
        <p:nvSpPr>
          <p:cNvPr id="107" name="TextBox 106"/>
          <p:cNvSpPr txBox="1"/>
          <p:nvPr/>
        </p:nvSpPr>
        <p:spPr>
          <a:xfrm>
            <a:off x="7474623" y="1345190"/>
            <a:ext cx="350463" cy="369332"/>
          </a:xfrm>
          <a:prstGeom prst="rect">
            <a:avLst/>
          </a:prstGeom>
          <a:noFill/>
        </p:spPr>
        <p:txBody>
          <a:bodyPr wrap="square" rtlCol="0">
            <a:spAutoFit/>
          </a:bodyPr>
          <a:lstStyle/>
          <a:p>
            <a:r>
              <a:rPr lang="en-US" dirty="0" smtClean="0">
                <a:solidFill>
                  <a:srgbClr val="FF0000"/>
                </a:solidFill>
              </a:rPr>
              <a:t>R</a:t>
            </a:r>
            <a:endParaRPr lang="en-US" dirty="0">
              <a:solidFill>
                <a:srgbClr val="FF0000"/>
              </a:solidFill>
            </a:endParaRPr>
          </a:p>
        </p:txBody>
      </p:sp>
      <p:sp>
        <p:nvSpPr>
          <p:cNvPr id="108" name="TextBox 107"/>
          <p:cNvSpPr txBox="1"/>
          <p:nvPr/>
        </p:nvSpPr>
        <p:spPr>
          <a:xfrm>
            <a:off x="7418160" y="1986541"/>
            <a:ext cx="350463" cy="369332"/>
          </a:xfrm>
          <a:prstGeom prst="rect">
            <a:avLst/>
          </a:prstGeom>
          <a:noFill/>
        </p:spPr>
        <p:txBody>
          <a:bodyPr wrap="square" rtlCol="0">
            <a:spAutoFit/>
          </a:bodyPr>
          <a:lstStyle/>
          <a:p>
            <a:r>
              <a:rPr lang="en-US" dirty="0" smtClean="0">
                <a:solidFill>
                  <a:srgbClr val="FF0000"/>
                </a:solidFill>
              </a:rPr>
              <a:t>R</a:t>
            </a:r>
            <a:endParaRPr lang="en-US" dirty="0">
              <a:solidFill>
                <a:srgbClr val="FF0000"/>
              </a:solidFill>
            </a:endParaRPr>
          </a:p>
        </p:txBody>
      </p:sp>
      <p:sp>
        <p:nvSpPr>
          <p:cNvPr id="109" name="TextBox 108"/>
          <p:cNvSpPr txBox="1"/>
          <p:nvPr/>
        </p:nvSpPr>
        <p:spPr>
          <a:xfrm>
            <a:off x="6799460" y="1067810"/>
            <a:ext cx="350463" cy="369332"/>
          </a:xfrm>
          <a:prstGeom prst="rect">
            <a:avLst/>
          </a:prstGeom>
          <a:noFill/>
        </p:spPr>
        <p:txBody>
          <a:bodyPr wrap="square" rtlCol="0">
            <a:spAutoFit/>
          </a:bodyPr>
          <a:lstStyle/>
          <a:p>
            <a:r>
              <a:rPr lang="en-US" dirty="0" smtClean="0">
                <a:solidFill>
                  <a:srgbClr val="FF0000"/>
                </a:solidFill>
              </a:rPr>
              <a:t>R</a:t>
            </a:r>
            <a:endParaRPr lang="en-US" dirty="0">
              <a:solidFill>
                <a:srgbClr val="FF0000"/>
              </a:solidFill>
            </a:endParaRPr>
          </a:p>
        </p:txBody>
      </p:sp>
      <p:sp>
        <p:nvSpPr>
          <p:cNvPr id="110" name="TextBox 109"/>
          <p:cNvSpPr txBox="1"/>
          <p:nvPr/>
        </p:nvSpPr>
        <p:spPr>
          <a:xfrm>
            <a:off x="6824991" y="1902961"/>
            <a:ext cx="350463" cy="369332"/>
          </a:xfrm>
          <a:prstGeom prst="rect">
            <a:avLst/>
          </a:prstGeom>
          <a:noFill/>
        </p:spPr>
        <p:txBody>
          <a:bodyPr wrap="square" rtlCol="0">
            <a:spAutoFit/>
          </a:bodyPr>
          <a:lstStyle/>
          <a:p>
            <a:r>
              <a:rPr lang="en-US" dirty="0" smtClean="0">
                <a:solidFill>
                  <a:srgbClr val="FF0000"/>
                </a:solidFill>
              </a:rPr>
              <a:t>R</a:t>
            </a:r>
            <a:endParaRPr lang="en-US" dirty="0">
              <a:solidFill>
                <a:srgbClr val="FF0000"/>
              </a:solidFill>
            </a:endParaRPr>
          </a:p>
        </p:txBody>
      </p:sp>
      <p:sp>
        <p:nvSpPr>
          <p:cNvPr id="111" name="TextBox 110"/>
          <p:cNvSpPr txBox="1"/>
          <p:nvPr/>
        </p:nvSpPr>
        <p:spPr>
          <a:xfrm>
            <a:off x="5440663" y="1962922"/>
            <a:ext cx="350463" cy="369332"/>
          </a:xfrm>
          <a:prstGeom prst="rect">
            <a:avLst/>
          </a:prstGeom>
          <a:noFill/>
        </p:spPr>
        <p:txBody>
          <a:bodyPr wrap="square" rtlCol="0">
            <a:spAutoFit/>
          </a:bodyPr>
          <a:lstStyle/>
          <a:p>
            <a:r>
              <a:rPr lang="en-US" dirty="0" smtClean="0">
                <a:solidFill>
                  <a:srgbClr val="FF0000"/>
                </a:solidFill>
              </a:rPr>
              <a:t>R</a:t>
            </a:r>
            <a:endParaRPr lang="en-US" dirty="0">
              <a:solidFill>
                <a:srgbClr val="FF0000"/>
              </a:solidFill>
            </a:endParaRPr>
          </a:p>
        </p:txBody>
      </p:sp>
      <p:sp>
        <p:nvSpPr>
          <p:cNvPr id="112" name="TextBox 111"/>
          <p:cNvSpPr txBox="1"/>
          <p:nvPr/>
        </p:nvSpPr>
        <p:spPr>
          <a:xfrm>
            <a:off x="6001545" y="997950"/>
            <a:ext cx="350463" cy="369332"/>
          </a:xfrm>
          <a:prstGeom prst="rect">
            <a:avLst/>
          </a:prstGeom>
          <a:noFill/>
        </p:spPr>
        <p:txBody>
          <a:bodyPr wrap="square" rtlCol="0">
            <a:spAutoFit/>
          </a:bodyPr>
          <a:lstStyle/>
          <a:p>
            <a:r>
              <a:rPr lang="en-US" dirty="0" smtClean="0">
                <a:solidFill>
                  <a:srgbClr val="FF0000"/>
                </a:solidFill>
              </a:rPr>
              <a:t>R</a:t>
            </a:r>
            <a:endParaRPr lang="en-US" dirty="0">
              <a:solidFill>
                <a:srgbClr val="FF0000"/>
              </a:solidFill>
            </a:endParaRPr>
          </a:p>
        </p:txBody>
      </p:sp>
      <p:sp>
        <p:nvSpPr>
          <p:cNvPr id="113" name="TextBox 112"/>
          <p:cNvSpPr txBox="1"/>
          <p:nvPr/>
        </p:nvSpPr>
        <p:spPr>
          <a:xfrm>
            <a:off x="5961198" y="1586324"/>
            <a:ext cx="350463" cy="369332"/>
          </a:xfrm>
          <a:prstGeom prst="rect">
            <a:avLst/>
          </a:prstGeom>
          <a:noFill/>
        </p:spPr>
        <p:txBody>
          <a:bodyPr wrap="square" rtlCol="0">
            <a:spAutoFit/>
          </a:bodyPr>
          <a:lstStyle/>
          <a:p>
            <a:r>
              <a:rPr lang="en-US" dirty="0" smtClean="0">
                <a:solidFill>
                  <a:srgbClr val="FF0000"/>
                </a:solidFill>
              </a:rPr>
              <a:t>R</a:t>
            </a:r>
            <a:endParaRPr lang="en-US" dirty="0">
              <a:solidFill>
                <a:srgbClr val="FF0000"/>
              </a:solidFill>
            </a:endParaRPr>
          </a:p>
        </p:txBody>
      </p:sp>
      <p:sp>
        <p:nvSpPr>
          <p:cNvPr id="114" name="TextBox 113"/>
          <p:cNvSpPr txBox="1"/>
          <p:nvPr/>
        </p:nvSpPr>
        <p:spPr>
          <a:xfrm>
            <a:off x="4957950" y="1223216"/>
            <a:ext cx="350463" cy="369332"/>
          </a:xfrm>
          <a:prstGeom prst="rect">
            <a:avLst/>
          </a:prstGeom>
          <a:noFill/>
        </p:spPr>
        <p:txBody>
          <a:bodyPr wrap="square" rtlCol="0">
            <a:spAutoFit/>
          </a:bodyPr>
          <a:lstStyle/>
          <a:p>
            <a:r>
              <a:rPr lang="en-US" dirty="0" smtClean="0">
                <a:solidFill>
                  <a:srgbClr val="FF0000"/>
                </a:solidFill>
              </a:rPr>
              <a:t>R</a:t>
            </a:r>
            <a:endParaRPr lang="en-US" dirty="0">
              <a:solidFill>
                <a:srgbClr val="FF0000"/>
              </a:solidFill>
            </a:endParaRPr>
          </a:p>
        </p:txBody>
      </p:sp>
      <p:sp>
        <p:nvSpPr>
          <p:cNvPr id="115" name="TextBox 114"/>
          <p:cNvSpPr txBox="1"/>
          <p:nvPr/>
        </p:nvSpPr>
        <p:spPr>
          <a:xfrm rot="16200000">
            <a:off x="8010201" y="3885673"/>
            <a:ext cx="1568984" cy="307777"/>
          </a:xfrm>
          <a:prstGeom prst="rect">
            <a:avLst/>
          </a:prstGeom>
          <a:noFill/>
        </p:spPr>
        <p:txBody>
          <a:bodyPr wrap="square" rtlCol="0">
            <a:spAutoFit/>
          </a:bodyPr>
          <a:lstStyle/>
          <a:p>
            <a:r>
              <a:rPr lang="en-US" sz="1400" dirty="0" smtClean="0">
                <a:solidFill>
                  <a:schemeClr val="bg2"/>
                </a:solidFill>
              </a:rPr>
              <a:t>150-1600nm</a:t>
            </a:r>
            <a:endParaRPr lang="en-US" sz="1400" dirty="0">
              <a:solidFill>
                <a:schemeClr val="bg2"/>
              </a:solidFill>
            </a:endParaRPr>
          </a:p>
        </p:txBody>
      </p:sp>
      <p:sp>
        <p:nvSpPr>
          <p:cNvPr id="116" name="TextBox 115"/>
          <p:cNvSpPr txBox="1"/>
          <p:nvPr/>
        </p:nvSpPr>
        <p:spPr>
          <a:xfrm>
            <a:off x="6502036" y="1611215"/>
            <a:ext cx="350463" cy="369332"/>
          </a:xfrm>
          <a:prstGeom prst="rect">
            <a:avLst/>
          </a:prstGeom>
          <a:noFill/>
        </p:spPr>
        <p:txBody>
          <a:bodyPr wrap="square" rtlCol="0">
            <a:spAutoFit/>
          </a:bodyPr>
          <a:lstStyle/>
          <a:p>
            <a:r>
              <a:rPr lang="en-US" dirty="0" smtClean="0">
                <a:solidFill>
                  <a:srgbClr val="FF0000"/>
                </a:solidFill>
              </a:rPr>
              <a:t>R</a:t>
            </a:r>
            <a:endParaRPr lang="en-US" dirty="0">
              <a:solidFill>
                <a:srgbClr val="FF0000"/>
              </a:solidFill>
            </a:endParaRPr>
          </a:p>
        </p:txBody>
      </p:sp>
      <p:sp>
        <p:nvSpPr>
          <p:cNvPr id="117" name="TextBox 116"/>
          <p:cNvSpPr txBox="1"/>
          <p:nvPr/>
        </p:nvSpPr>
        <p:spPr>
          <a:xfrm>
            <a:off x="5240956" y="1538771"/>
            <a:ext cx="350463" cy="369332"/>
          </a:xfrm>
          <a:prstGeom prst="rect">
            <a:avLst/>
          </a:prstGeom>
          <a:noFill/>
        </p:spPr>
        <p:txBody>
          <a:bodyPr wrap="square" rtlCol="0">
            <a:spAutoFit/>
          </a:bodyPr>
          <a:lstStyle/>
          <a:p>
            <a:r>
              <a:rPr lang="en-US" dirty="0" smtClean="0">
                <a:solidFill>
                  <a:srgbClr val="FF0000"/>
                </a:solidFill>
              </a:rPr>
              <a:t>R</a:t>
            </a:r>
            <a:endParaRPr lang="en-US" dirty="0">
              <a:solidFill>
                <a:srgbClr val="FF0000"/>
              </a:solidFill>
            </a:endParaRPr>
          </a:p>
        </p:txBody>
      </p:sp>
      <p:sp>
        <p:nvSpPr>
          <p:cNvPr id="118" name="TextBox 117"/>
          <p:cNvSpPr txBox="1"/>
          <p:nvPr/>
        </p:nvSpPr>
        <p:spPr>
          <a:xfrm>
            <a:off x="6530376" y="428575"/>
            <a:ext cx="350463" cy="369332"/>
          </a:xfrm>
          <a:prstGeom prst="rect">
            <a:avLst/>
          </a:prstGeom>
          <a:noFill/>
        </p:spPr>
        <p:txBody>
          <a:bodyPr wrap="square" rtlCol="0">
            <a:spAutoFit/>
          </a:bodyPr>
          <a:lstStyle/>
          <a:p>
            <a:r>
              <a:rPr lang="en-US" dirty="0" smtClean="0">
                <a:solidFill>
                  <a:srgbClr val="FF0000"/>
                </a:solidFill>
              </a:rPr>
              <a:t>R</a:t>
            </a:r>
            <a:endParaRPr lang="en-US" dirty="0">
              <a:solidFill>
                <a:srgbClr val="FF0000"/>
              </a:solidFill>
            </a:endParaRPr>
          </a:p>
        </p:txBody>
      </p:sp>
      <p:sp>
        <p:nvSpPr>
          <p:cNvPr id="119" name="TextBox 118"/>
          <p:cNvSpPr txBox="1"/>
          <p:nvPr/>
        </p:nvSpPr>
        <p:spPr>
          <a:xfrm>
            <a:off x="8203071" y="705126"/>
            <a:ext cx="350463" cy="369332"/>
          </a:xfrm>
          <a:prstGeom prst="rect">
            <a:avLst/>
          </a:prstGeom>
          <a:noFill/>
        </p:spPr>
        <p:txBody>
          <a:bodyPr wrap="square" rtlCol="0">
            <a:spAutoFit/>
          </a:bodyPr>
          <a:lstStyle/>
          <a:p>
            <a:r>
              <a:rPr lang="en-US" dirty="0" smtClean="0">
                <a:solidFill>
                  <a:srgbClr val="FF0000"/>
                </a:solidFill>
              </a:rPr>
              <a:t>R</a:t>
            </a:r>
            <a:endParaRPr lang="en-US" dirty="0">
              <a:solidFill>
                <a:srgbClr val="FF0000"/>
              </a:solidFill>
            </a:endParaRPr>
          </a:p>
        </p:txBody>
      </p:sp>
      <p:sp>
        <p:nvSpPr>
          <p:cNvPr id="120" name="TextBox 119"/>
          <p:cNvSpPr txBox="1"/>
          <p:nvPr/>
        </p:nvSpPr>
        <p:spPr>
          <a:xfrm>
            <a:off x="7775813" y="1014842"/>
            <a:ext cx="350463" cy="369332"/>
          </a:xfrm>
          <a:prstGeom prst="rect">
            <a:avLst/>
          </a:prstGeom>
          <a:noFill/>
        </p:spPr>
        <p:txBody>
          <a:bodyPr wrap="square" rtlCol="0">
            <a:spAutoFit/>
          </a:bodyPr>
          <a:lstStyle/>
          <a:p>
            <a:r>
              <a:rPr lang="en-US" dirty="0" smtClean="0">
                <a:solidFill>
                  <a:srgbClr val="FF0000"/>
                </a:solidFill>
              </a:rPr>
              <a:t>R</a:t>
            </a:r>
            <a:endParaRPr lang="en-US" dirty="0">
              <a:solidFill>
                <a:srgbClr val="FF0000"/>
              </a:solidFill>
            </a:endParaRPr>
          </a:p>
        </p:txBody>
      </p:sp>
      <p:sp>
        <p:nvSpPr>
          <p:cNvPr id="121" name="TextBox 120"/>
          <p:cNvSpPr txBox="1"/>
          <p:nvPr/>
        </p:nvSpPr>
        <p:spPr>
          <a:xfrm>
            <a:off x="8023169" y="1836115"/>
            <a:ext cx="350463" cy="369332"/>
          </a:xfrm>
          <a:prstGeom prst="rect">
            <a:avLst/>
          </a:prstGeom>
          <a:noFill/>
        </p:spPr>
        <p:txBody>
          <a:bodyPr wrap="square" rtlCol="0">
            <a:spAutoFit/>
          </a:bodyPr>
          <a:lstStyle/>
          <a:p>
            <a:r>
              <a:rPr lang="en-US" dirty="0" smtClean="0">
                <a:solidFill>
                  <a:srgbClr val="FF0000"/>
                </a:solidFill>
              </a:rPr>
              <a:t>R</a:t>
            </a:r>
            <a:endParaRPr lang="en-US" dirty="0">
              <a:solidFill>
                <a:srgbClr val="FF0000"/>
              </a:solidFill>
            </a:endParaRPr>
          </a:p>
        </p:txBody>
      </p:sp>
      <p:sp>
        <p:nvSpPr>
          <p:cNvPr id="122" name="TextBox 121"/>
          <p:cNvSpPr txBox="1"/>
          <p:nvPr/>
        </p:nvSpPr>
        <p:spPr>
          <a:xfrm>
            <a:off x="7521251" y="292568"/>
            <a:ext cx="350463" cy="369332"/>
          </a:xfrm>
          <a:prstGeom prst="rect">
            <a:avLst/>
          </a:prstGeom>
          <a:noFill/>
        </p:spPr>
        <p:txBody>
          <a:bodyPr wrap="square" rtlCol="0">
            <a:spAutoFit/>
          </a:bodyPr>
          <a:lstStyle/>
          <a:p>
            <a:r>
              <a:rPr lang="en-US" dirty="0" smtClean="0">
                <a:solidFill>
                  <a:srgbClr val="FF0000"/>
                </a:solidFill>
              </a:rPr>
              <a:t>R</a:t>
            </a:r>
            <a:endParaRPr lang="en-US" dirty="0">
              <a:solidFill>
                <a:srgbClr val="FF0000"/>
              </a:solidFill>
            </a:endParaRPr>
          </a:p>
        </p:txBody>
      </p:sp>
      <p:sp>
        <p:nvSpPr>
          <p:cNvPr id="123" name="TextBox 122"/>
          <p:cNvSpPr txBox="1"/>
          <p:nvPr/>
        </p:nvSpPr>
        <p:spPr>
          <a:xfrm>
            <a:off x="6991686" y="152400"/>
            <a:ext cx="350463" cy="369332"/>
          </a:xfrm>
          <a:prstGeom prst="rect">
            <a:avLst/>
          </a:prstGeom>
          <a:noFill/>
        </p:spPr>
        <p:txBody>
          <a:bodyPr wrap="square" rtlCol="0">
            <a:spAutoFit/>
          </a:bodyPr>
          <a:lstStyle/>
          <a:p>
            <a:r>
              <a:rPr lang="en-US" dirty="0" smtClean="0">
                <a:solidFill>
                  <a:srgbClr val="FF0000"/>
                </a:solidFill>
              </a:rPr>
              <a:t>R</a:t>
            </a:r>
            <a:endParaRPr lang="en-US" dirty="0">
              <a:solidFill>
                <a:srgbClr val="FF0000"/>
              </a:solidFill>
            </a:endParaRPr>
          </a:p>
        </p:txBody>
      </p:sp>
      <p:sp>
        <p:nvSpPr>
          <p:cNvPr id="124" name="TextBox 123"/>
          <p:cNvSpPr txBox="1"/>
          <p:nvPr/>
        </p:nvSpPr>
        <p:spPr>
          <a:xfrm>
            <a:off x="4640974" y="970673"/>
            <a:ext cx="350463" cy="369332"/>
          </a:xfrm>
          <a:prstGeom prst="rect">
            <a:avLst/>
          </a:prstGeom>
          <a:noFill/>
        </p:spPr>
        <p:txBody>
          <a:bodyPr wrap="square" rtlCol="0">
            <a:spAutoFit/>
          </a:bodyPr>
          <a:lstStyle/>
          <a:p>
            <a:endParaRPr lang="en-US" dirty="0">
              <a:solidFill>
                <a:srgbClr val="FF0000"/>
              </a:solidFill>
            </a:endParaRPr>
          </a:p>
        </p:txBody>
      </p:sp>
      <p:sp>
        <p:nvSpPr>
          <p:cNvPr id="125" name="TextBox 124"/>
          <p:cNvSpPr txBox="1"/>
          <p:nvPr/>
        </p:nvSpPr>
        <p:spPr>
          <a:xfrm>
            <a:off x="4384158" y="1829198"/>
            <a:ext cx="350463" cy="369332"/>
          </a:xfrm>
          <a:prstGeom prst="rect">
            <a:avLst/>
          </a:prstGeom>
          <a:noFill/>
        </p:spPr>
        <p:txBody>
          <a:bodyPr wrap="square" rtlCol="0">
            <a:spAutoFit/>
          </a:bodyPr>
          <a:lstStyle/>
          <a:p>
            <a:r>
              <a:rPr lang="en-US" dirty="0" smtClean="0">
                <a:solidFill>
                  <a:srgbClr val="FF0000"/>
                </a:solidFill>
              </a:rPr>
              <a:t>R</a:t>
            </a:r>
            <a:endParaRPr lang="en-US" dirty="0">
              <a:solidFill>
                <a:srgbClr val="FF0000"/>
              </a:solidFill>
            </a:endParaRPr>
          </a:p>
        </p:txBody>
      </p:sp>
      <p:sp>
        <p:nvSpPr>
          <p:cNvPr id="126" name="Rounded Rectangle 125"/>
          <p:cNvSpPr/>
          <p:nvPr/>
        </p:nvSpPr>
        <p:spPr bwMode="auto">
          <a:xfrm>
            <a:off x="4288154" y="152400"/>
            <a:ext cx="4660428" cy="5704686"/>
          </a:xfrm>
          <a:prstGeom prst="roundRect">
            <a:avLst/>
          </a:prstGeom>
          <a:noFill/>
          <a:ln w="9525" cap="flat" cmpd="sng" algn="ctr">
            <a:solidFill>
              <a:schemeClr val="accent3">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Tx/>
              <a:buSzTx/>
              <a:buFontTx/>
              <a:buChar char="•"/>
              <a:tabLst/>
            </a:pPr>
            <a:endParaRPr kumimoji="0" lang="en-US" sz="2800" b="1" i="0" u="none" strike="noStrike" cap="none" normalizeH="0" baseline="-25000" smtClean="0">
              <a:ln>
                <a:noFill/>
              </a:ln>
              <a:solidFill>
                <a:schemeClr val="tx1"/>
              </a:solidFill>
              <a:effectLst/>
              <a:latin typeface="Arial" charset="0"/>
            </a:endParaRPr>
          </a:p>
        </p:txBody>
      </p:sp>
      <p:sp>
        <p:nvSpPr>
          <p:cNvPr id="127" name="TextBox 126"/>
          <p:cNvSpPr txBox="1"/>
          <p:nvPr/>
        </p:nvSpPr>
        <p:spPr>
          <a:xfrm>
            <a:off x="251309" y="4777134"/>
            <a:ext cx="3734867" cy="400110"/>
          </a:xfrm>
          <a:prstGeom prst="rect">
            <a:avLst/>
          </a:prstGeom>
          <a:noFill/>
        </p:spPr>
        <p:txBody>
          <a:bodyPr wrap="square" rtlCol="0">
            <a:spAutoFit/>
          </a:bodyPr>
          <a:lstStyle/>
          <a:p>
            <a:r>
              <a:rPr lang="en-US" sz="2000" dirty="0" smtClean="0">
                <a:solidFill>
                  <a:schemeClr val="bg2"/>
                </a:solidFill>
              </a:rPr>
              <a:t>Processing Chamber (vacuum)</a:t>
            </a:r>
            <a:endParaRPr lang="en-US" sz="2000" dirty="0">
              <a:solidFill>
                <a:schemeClr val="bg2"/>
              </a:solidFill>
            </a:endParaRPr>
          </a:p>
        </p:txBody>
      </p:sp>
      <p:cxnSp>
        <p:nvCxnSpPr>
          <p:cNvPr id="129" name="Straight Arrow Connector 128"/>
          <p:cNvCxnSpPr/>
          <p:nvPr/>
        </p:nvCxnSpPr>
        <p:spPr bwMode="auto">
          <a:xfrm>
            <a:off x="1781593" y="5451458"/>
            <a:ext cx="2488275" cy="0"/>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sp>
        <p:nvSpPr>
          <p:cNvPr id="130" name="Can 129"/>
          <p:cNvSpPr/>
          <p:nvPr/>
        </p:nvSpPr>
        <p:spPr bwMode="auto">
          <a:xfrm>
            <a:off x="1093918" y="1765281"/>
            <a:ext cx="1828800" cy="2558090"/>
          </a:xfrm>
          <a:prstGeom prst="can">
            <a:avLst/>
          </a:prstGeom>
          <a:ln>
            <a:solidFill>
              <a:srgbClr val="7030A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Tx/>
              <a:buSzTx/>
              <a:buFontTx/>
              <a:buChar char="•"/>
              <a:tabLst/>
            </a:pPr>
            <a:endParaRPr kumimoji="0" lang="en-US" sz="2800" b="1" i="0" u="none" strike="noStrike" cap="none" normalizeH="0" baseline="-25000" smtClean="0">
              <a:ln>
                <a:noFill/>
              </a:ln>
              <a:solidFill>
                <a:schemeClr val="tx1"/>
              </a:solidFill>
              <a:effectLst/>
              <a:latin typeface="Arial" charset="0"/>
            </a:endParaRPr>
          </a:p>
        </p:txBody>
      </p:sp>
      <p:cxnSp>
        <p:nvCxnSpPr>
          <p:cNvPr id="132" name="Straight Connector 131"/>
          <p:cNvCxnSpPr>
            <a:stCxn id="130" idx="4"/>
            <a:endCxn id="126" idx="1"/>
          </p:cNvCxnSpPr>
          <p:nvPr/>
        </p:nvCxnSpPr>
        <p:spPr bwMode="auto">
          <a:xfrm flipV="1">
            <a:off x="2922718" y="3004743"/>
            <a:ext cx="1365436" cy="39583"/>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34" name="TextBox 133"/>
          <p:cNvSpPr txBox="1"/>
          <p:nvPr/>
        </p:nvSpPr>
        <p:spPr>
          <a:xfrm>
            <a:off x="1146094" y="2417451"/>
            <a:ext cx="1744208" cy="1323439"/>
          </a:xfrm>
          <a:prstGeom prst="rect">
            <a:avLst/>
          </a:prstGeom>
          <a:noFill/>
        </p:spPr>
        <p:txBody>
          <a:bodyPr wrap="square" rtlCol="0">
            <a:spAutoFit/>
          </a:bodyPr>
          <a:lstStyle/>
          <a:p>
            <a:pPr algn="ctr"/>
            <a:r>
              <a:rPr lang="en-US" sz="4000" dirty="0" smtClean="0">
                <a:solidFill>
                  <a:schemeClr val="bg2"/>
                </a:solidFill>
              </a:rPr>
              <a:t>Gas</a:t>
            </a:r>
          </a:p>
          <a:p>
            <a:pPr algn="ctr"/>
            <a:r>
              <a:rPr lang="en-US" sz="4000" dirty="0" smtClean="0">
                <a:solidFill>
                  <a:schemeClr val="bg2"/>
                </a:solidFill>
              </a:rPr>
              <a:t>Supply </a:t>
            </a:r>
            <a:endParaRPr lang="en-US" sz="4000" dirty="0">
              <a:solidFill>
                <a:schemeClr val="bg2"/>
              </a:solidFill>
            </a:endParaRPr>
          </a:p>
        </p:txBody>
      </p:sp>
      <p:sp>
        <p:nvSpPr>
          <p:cNvPr id="135" name="Right Arrow 134"/>
          <p:cNvSpPr/>
          <p:nvPr/>
        </p:nvSpPr>
        <p:spPr bwMode="auto">
          <a:xfrm>
            <a:off x="3092166" y="3085436"/>
            <a:ext cx="1066800" cy="227524"/>
          </a:xfrm>
          <a:prstGeom prst="rightArrow">
            <a:avLst/>
          </a:prstGeom>
          <a:solidFill>
            <a:srgbClr val="7030A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Tx/>
              <a:buSzTx/>
              <a:buFontTx/>
              <a:buChar char="•"/>
              <a:tabLst/>
            </a:pPr>
            <a:endParaRPr kumimoji="0" lang="en-US" sz="2800" b="1" i="0" u="none" strike="noStrike" cap="none" normalizeH="0" baseline="-25000" smtClean="0">
              <a:ln>
                <a:noFill/>
              </a:ln>
              <a:solidFill>
                <a:schemeClr val="tx1"/>
              </a:solidFill>
              <a:effectLst/>
              <a:latin typeface="Arial" charset="0"/>
            </a:endParaRPr>
          </a:p>
        </p:txBody>
      </p:sp>
      <p:grpSp>
        <p:nvGrpSpPr>
          <p:cNvPr id="142" name="Group 141"/>
          <p:cNvGrpSpPr/>
          <p:nvPr/>
        </p:nvGrpSpPr>
        <p:grpSpPr>
          <a:xfrm>
            <a:off x="1657691" y="3504731"/>
            <a:ext cx="685800" cy="912347"/>
            <a:chOff x="2863332" y="4125883"/>
            <a:chExt cx="685800" cy="912347"/>
          </a:xfrm>
        </p:grpSpPr>
        <p:sp>
          <p:nvSpPr>
            <p:cNvPr id="143" name="TextBox 142"/>
            <p:cNvSpPr txBox="1"/>
            <p:nvPr/>
          </p:nvSpPr>
          <p:spPr>
            <a:xfrm>
              <a:off x="2863332" y="4125883"/>
              <a:ext cx="685800" cy="646331"/>
            </a:xfrm>
            <a:prstGeom prst="rect">
              <a:avLst/>
            </a:prstGeom>
            <a:noFill/>
          </p:spPr>
          <p:txBody>
            <a:bodyPr wrap="square" rtlCol="0">
              <a:spAutoFit/>
            </a:bodyPr>
            <a:lstStyle/>
            <a:p>
              <a:r>
                <a:rPr lang="en-US" dirty="0" smtClean="0">
                  <a:solidFill>
                    <a:schemeClr val="bg1">
                      <a:lumMod val="60000"/>
                      <a:lumOff val="40000"/>
                    </a:schemeClr>
                  </a:solidFill>
                </a:rPr>
                <a:t>   </a:t>
              </a:r>
            </a:p>
            <a:p>
              <a:r>
                <a:rPr lang="en-US" dirty="0" smtClean="0">
                  <a:solidFill>
                    <a:schemeClr val="bg1">
                      <a:lumMod val="60000"/>
                      <a:lumOff val="40000"/>
                    </a:schemeClr>
                  </a:solidFill>
                </a:rPr>
                <a:t>- Si -</a:t>
              </a:r>
              <a:endParaRPr lang="en-US" dirty="0">
                <a:solidFill>
                  <a:schemeClr val="bg1">
                    <a:lumMod val="60000"/>
                    <a:lumOff val="40000"/>
                  </a:schemeClr>
                </a:solidFill>
              </a:endParaRPr>
            </a:p>
          </p:txBody>
        </p:sp>
        <p:sp>
          <p:nvSpPr>
            <p:cNvPr id="144" name="TextBox 143"/>
            <p:cNvSpPr txBox="1"/>
            <p:nvPr/>
          </p:nvSpPr>
          <p:spPr>
            <a:xfrm rot="5400000">
              <a:off x="3061325" y="4219839"/>
              <a:ext cx="328644" cy="369332"/>
            </a:xfrm>
            <a:prstGeom prst="rect">
              <a:avLst/>
            </a:prstGeom>
            <a:noFill/>
          </p:spPr>
          <p:txBody>
            <a:bodyPr wrap="square" rtlCol="0">
              <a:spAutoFit/>
            </a:bodyPr>
            <a:lstStyle/>
            <a:p>
              <a:r>
                <a:rPr lang="en-US" dirty="0" smtClean="0">
                  <a:solidFill>
                    <a:schemeClr val="bg1">
                      <a:lumMod val="60000"/>
                      <a:lumOff val="40000"/>
                    </a:schemeClr>
                  </a:solidFill>
                </a:rPr>
                <a:t>-</a:t>
              </a:r>
              <a:endParaRPr lang="en-US" dirty="0">
                <a:solidFill>
                  <a:schemeClr val="bg1">
                    <a:lumMod val="60000"/>
                    <a:lumOff val="40000"/>
                  </a:schemeClr>
                </a:solidFill>
              </a:endParaRPr>
            </a:p>
          </p:txBody>
        </p:sp>
        <p:sp>
          <p:nvSpPr>
            <p:cNvPr id="145" name="TextBox 144"/>
            <p:cNvSpPr txBox="1"/>
            <p:nvPr/>
          </p:nvSpPr>
          <p:spPr>
            <a:xfrm rot="5400000">
              <a:off x="3061325" y="4689242"/>
              <a:ext cx="328644" cy="369332"/>
            </a:xfrm>
            <a:prstGeom prst="rect">
              <a:avLst/>
            </a:prstGeom>
            <a:noFill/>
          </p:spPr>
          <p:txBody>
            <a:bodyPr wrap="square" rtlCol="0">
              <a:spAutoFit/>
            </a:bodyPr>
            <a:lstStyle/>
            <a:p>
              <a:r>
                <a:rPr lang="en-US" dirty="0" smtClean="0">
                  <a:solidFill>
                    <a:schemeClr val="bg1">
                      <a:lumMod val="60000"/>
                      <a:lumOff val="40000"/>
                    </a:schemeClr>
                  </a:solidFill>
                </a:rPr>
                <a:t>-</a:t>
              </a:r>
              <a:endParaRPr lang="en-US" dirty="0">
                <a:solidFill>
                  <a:schemeClr val="bg1">
                    <a:lumMod val="60000"/>
                    <a:lumOff val="40000"/>
                  </a:schemeClr>
                </a:solidFill>
              </a:endParaRPr>
            </a:p>
          </p:txBody>
        </p:sp>
      </p:grpSp>
      <p:sp>
        <p:nvSpPr>
          <p:cNvPr id="146" name="TextBox 145"/>
          <p:cNvSpPr txBox="1"/>
          <p:nvPr/>
        </p:nvSpPr>
        <p:spPr>
          <a:xfrm>
            <a:off x="3110053" y="2285550"/>
            <a:ext cx="350463" cy="369332"/>
          </a:xfrm>
          <a:prstGeom prst="rect">
            <a:avLst/>
          </a:prstGeom>
          <a:noFill/>
        </p:spPr>
        <p:txBody>
          <a:bodyPr wrap="square" rtlCol="0">
            <a:spAutoFit/>
          </a:bodyPr>
          <a:lstStyle/>
          <a:p>
            <a:r>
              <a:rPr lang="en-US" dirty="0" smtClean="0">
                <a:solidFill>
                  <a:srgbClr val="FF0000"/>
                </a:solidFill>
              </a:rPr>
              <a:t>R</a:t>
            </a:r>
            <a:endParaRPr lang="en-US" dirty="0">
              <a:solidFill>
                <a:srgbClr val="FF0000"/>
              </a:solidFill>
            </a:endParaRPr>
          </a:p>
        </p:txBody>
      </p:sp>
    </p:spTree>
    <p:extLst>
      <p:ext uri="{BB962C8B-B14F-4D97-AF65-F5344CB8AC3E}">
        <p14:creationId xmlns:p14="http://schemas.microsoft.com/office/powerpoint/2010/main" val="136256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nodeType="clickEffect">
                                  <p:stCondLst>
                                    <p:cond delay="0"/>
                                  </p:stCondLst>
                                  <p:childTnLst>
                                    <p:set>
                                      <p:cBhvr>
                                        <p:cTn id="12" dur="1" fill="hold">
                                          <p:stCondLst>
                                            <p:cond delay="0"/>
                                          </p:stCondLst>
                                        </p:cTn>
                                        <p:tgtEl>
                                          <p:spTgt spid="79"/>
                                        </p:tgtEl>
                                        <p:attrNameLst>
                                          <p:attrName>style.visibility</p:attrName>
                                        </p:attrNameLst>
                                      </p:cBhvr>
                                      <p:to>
                                        <p:strVal val="visible"/>
                                      </p:to>
                                    </p:set>
                                    <p:animEffect transition="in" filter="fade">
                                      <p:cBhvr>
                                        <p:cTn id="13" dur="1000"/>
                                        <p:tgtEl>
                                          <p:spTgt spid="79"/>
                                        </p:tgtEl>
                                      </p:cBhvr>
                                    </p:animEffect>
                                    <p:anim calcmode="lin" valueType="num">
                                      <p:cBhvr>
                                        <p:cTn id="14" dur="1000" fill="hold"/>
                                        <p:tgtEl>
                                          <p:spTgt spid="79"/>
                                        </p:tgtEl>
                                        <p:attrNameLst>
                                          <p:attrName>ppt_x</p:attrName>
                                        </p:attrNameLst>
                                      </p:cBhvr>
                                      <p:tavLst>
                                        <p:tav tm="0">
                                          <p:val>
                                            <p:strVal val="#ppt_x"/>
                                          </p:val>
                                        </p:tav>
                                        <p:tav tm="100000">
                                          <p:val>
                                            <p:strVal val="#ppt_x"/>
                                          </p:val>
                                        </p:tav>
                                      </p:tavLst>
                                    </p:anim>
                                    <p:anim calcmode="lin" valueType="num">
                                      <p:cBhvr>
                                        <p:cTn id="15" dur="1000" fill="hold"/>
                                        <p:tgtEl>
                                          <p:spTgt spid="79"/>
                                        </p:tgtEl>
                                        <p:attrNameLst>
                                          <p:attrName>ppt_y</p:attrName>
                                        </p:attrNameLst>
                                      </p:cBhvr>
                                      <p:tavLst>
                                        <p:tav tm="0">
                                          <p:val>
                                            <p:strVal val="#ppt_y-.1"/>
                                          </p:val>
                                        </p:tav>
                                        <p:tav tm="100000">
                                          <p:val>
                                            <p:strVal val="#ppt_y"/>
                                          </p:val>
                                        </p:tav>
                                      </p:tavLst>
                                    </p:anim>
                                  </p:childTnLst>
                                </p:cTn>
                              </p:par>
                              <p:par>
                                <p:cTn id="16" presetID="47" presetClass="entr" presetSubtype="0" fill="hold" nodeType="withEffect">
                                  <p:stCondLst>
                                    <p:cond delay="0"/>
                                  </p:stCondLst>
                                  <p:childTnLst>
                                    <p:set>
                                      <p:cBhvr>
                                        <p:cTn id="17" dur="1" fill="hold">
                                          <p:stCondLst>
                                            <p:cond delay="0"/>
                                          </p:stCondLst>
                                        </p:cTn>
                                        <p:tgtEl>
                                          <p:spTgt spid="59"/>
                                        </p:tgtEl>
                                        <p:attrNameLst>
                                          <p:attrName>style.visibility</p:attrName>
                                        </p:attrNameLst>
                                      </p:cBhvr>
                                      <p:to>
                                        <p:strVal val="visible"/>
                                      </p:to>
                                    </p:set>
                                    <p:animEffect transition="in" filter="fade">
                                      <p:cBhvr>
                                        <p:cTn id="18" dur="1000"/>
                                        <p:tgtEl>
                                          <p:spTgt spid="59"/>
                                        </p:tgtEl>
                                      </p:cBhvr>
                                    </p:animEffect>
                                    <p:anim calcmode="lin" valueType="num">
                                      <p:cBhvr>
                                        <p:cTn id="19" dur="1000" fill="hold"/>
                                        <p:tgtEl>
                                          <p:spTgt spid="59"/>
                                        </p:tgtEl>
                                        <p:attrNameLst>
                                          <p:attrName>ppt_x</p:attrName>
                                        </p:attrNameLst>
                                      </p:cBhvr>
                                      <p:tavLst>
                                        <p:tav tm="0">
                                          <p:val>
                                            <p:strVal val="#ppt_x"/>
                                          </p:val>
                                        </p:tav>
                                        <p:tav tm="100000">
                                          <p:val>
                                            <p:strVal val="#ppt_x"/>
                                          </p:val>
                                        </p:tav>
                                      </p:tavLst>
                                    </p:anim>
                                    <p:anim calcmode="lin" valueType="num">
                                      <p:cBhvr>
                                        <p:cTn id="20" dur="1000" fill="hold"/>
                                        <p:tgtEl>
                                          <p:spTgt spid="59"/>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1000"/>
                                        <p:tgtEl>
                                          <p:spTgt spid="75"/>
                                        </p:tgtEl>
                                      </p:cBhvr>
                                    </p:animEffect>
                                    <p:anim calcmode="lin" valueType="num">
                                      <p:cBhvr>
                                        <p:cTn id="24" dur="1000" fill="hold"/>
                                        <p:tgtEl>
                                          <p:spTgt spid="75"/>
                                        </p:tgtEl>
                                        <p:attrNameLst>
                                          <p:attrName>ppt_x</p:attrName>
                                        </p:attrNameLst>
                                      </p:cBhvr>
                                      <p:tavLst>
                                        <p:tav tm="0">
                                          <p:val>
                                            <p:strVal val="#ppt_x"/>
                                          </p:val>
                                        </p:tav>
                                        <p:tav tm="100000">
                                          <p:val>
                                            <p:strVal val="#ppt_x"/>
                                          </p:val>
                                        </p:tav>
                                      </p:tavLst>
                                    </p:anim>
                                    <p:anim calcmode="lin" valueType="num">
                                      <p:cBhvr>
                                        <p:cTn id="25" dur="1000" fill="hold"/>
                                        <p:tgtEl>
                                          <p:spTgt spid="75"/>
                                        </p:tgtEl>
                                        <p:attrNameLst>
                                          <p:attrName>ppt_y</p:attrName>
                                        </p:attrNameLst>
                                      </p:cBhvr>
                                      <p:tavLst>
                                        <p:tav tm="0">
                                          <p:val>
                                            <p:strVal val="#ppt_y-.1"/>
                                          </p:val>
                                        </p:tav>
                                        <p:tav tm="100000">
                                          <p:val>
                                            <p:strVal val="#ppt_y"/>
                                          </p:val>
                                        </p:tav>
                                      </p:tavLst>
                                    </p:anim>
                                  </p:childTnLst>
                                </p:cTn>
                              </p:par>
                              <p:par>
                                <p:cTn id="26" presetID="47" presetClass="entr" presetSubtype="0" fill="hold" nodeType="with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fade">
                                      <p:cBhvr>
                                        <p:cTn id="28" dur="1000"/>
                                        <p:tgtEl>
                                          <p:spTgt spid="91"/>
                                        </p:tgtEl>
                                      </p:cBhvr>
                                    </p:animEffect>
                                    <p:anim calcmode="lin" valueType="num">
                                      <p:cBhvr>
                                        <p:cTn id="29" dur="1000" fill="hold"/>
                                        <p:tgtEl>
                                          <p:spTgt spid="91"/>
                                        </p:tgtEl>
                                        <p:attrNameLst>
                                          <p:attrName>ppt_x</p:attrName>
                                        </p:attrNameLst>
                                      </p:cBhvr>
                                      <p:tavLst>
                                        <p:tav tm="0">
                                          <p:val>
                                            <p:strVal val="#ppt_x"/>
                                          </p:val>
                                        </p:tav>
                                        <p:tav tm="100000">
                                          <p:val>
                                            <p:strVal val="#ppt_x"/>
                                          </p:val>
                                        </p:tav>
                                      </p:tavLst>
                                    </p:anim>
                                    <p:anim calcmode="lin" valueType="num">
                                      <p:cBhvr>
                                        <p:cTn id="30" dur="1000" fill="hold"/>
                                        <p:tgtEl>
                                          <p:spTgt spid="91"/>
                                        </p:tgtEl>
                                        <p:attrNameLst>
                                          <p:attrName>ppt_y</p:attrName>
                                        </p:attrNameLst>
                                      </p:cBhvr>
                                      <p:tavLst>
                                        <p:tav tm="0">
                                          <p:val>
                                            <p:strVal val="#ppt_y-.1"/>
                                          </p:val>
                                        </p:tav>
                                        <p:tav tm="100000">
                                          <p:val>
                                            <p:strVal val="#ppt_y"/>
                                          </p:val>
                                        </p:tav>
                                      </p:tavLst>
                                    </p:anim>
                                  </p:childTnLst>
                                </p:cTn>
                              </p:par>
                              <p:par>
                                <p:cTn id="31" presetID="47" presetClass="entr" presetSubtype="0" fill="hold" nodeType="withEffect">
                                  <p:stCondLst>
                                    <p:cond delay="0"/>
                                  </p:stCondLst>
                                  <p:childTnLst>
                                    <p:set>
                                      <p:cBhvr>
                                        <p:cTn id="32" dur="1" fill="hold">
                                          <p:stCondLst>
                                            <p:cond delay="0"/>
                                          </p:stCondLst>
                                        </p:cTn>
                                        <p:tgtEl>
                                          <p:spTgt spid="99"/>
                                        </p:tgtEl>
                                        <p:attrNameLst>
                                          <p:attrName>style.visibility</p:attrName>
                                        </p:attrNameLst>
                                      </p:cBhvr>
                                      <p:to>
                                        <p:strVal val="visible"/>
                                      </p:to>
                                    </p:set>
                                    <p:animEffect transition="in" filter="fade">
                                      <p:cBhvr>
                                        <p:cTn id="33" dur="1000"/>
                                        <p:tgtEl>
                                          <p:spTgt spid="99"/>
                                        </p:tgtEl>
                                      </p:cBhvr>
                                    </p:animEffect>
                                    <p:anim calcmode="lin" valueType="num">
                                      <p:cBhvr>
                                        <p:cTn id="34" dur="1000" fill="hold"/>
                                        <p:tgtEl>
                                          <p:spTgt spid="99"/>
                                        </p:tgtEl>
                                        <p:attrNameLst>
                                          <p:attrName>ppt_x</p:attrName>
                                        </p:attrNameLst>
                                      </p:cBhvr>
                                      <p:tavLst>
                                        <p:tav tm="0">
                                          <p:val>
                                            <p:strVal val="#ppt_x"/>
                                          </p:val>
                                        </p:tav>
                                        <p:tav tm="100000">
                                          <p:val>
                                            <p:strVal val="#ppt_x"/>
                                          </p:val>
                                        </p:tav>
                                      </p:tavLst>
                                    </p:anim>
                                    <p:anim calcmode="lin" valueType="num">
                                      <p:cBhvr>
                                        <p:cTn id="35" dur="1000" fill="hold"/>
                                        <p:tgtEl>
                                          <p:spTgt spid="99"/>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fade">
                                      <p:cBhvr>
                                        <p:cTn id="38" dur="1000"/>
                                        <p:tgtEl>
                                          <p:spTgt spid="63"/>
                                        </p:tgtEl>
                                      </p:cBhvr>
                                    </p:animEffect>
                                    <p:anim calcmode="lin" valueType="num">
                                      <p:cBhvr>
                                        <p:cTn id="39" dur="1000" fill="hold"/>
                                        <p:tgtEl>
                                          <p:spTgt spid="63"/>
                                        </p:tgtEl>
                                        <p:attrNameLst>
                                          <p:attrName>ppt_x</p:attrName>
                                        </p:attrNameLst>
                                      </p:cBhvr>
                                      <p:tavLst>
                                        <p:tav tm="0">
                                          <p:val>
                                            <p:strVal val="#ppt_x"/>
                                          </p:val>
                                        </p:tav>
                                        <p:tav tm="100000">
                                          <p:val>
                                            <p:strVal val="#ppt_x"/>
                                          </p:val>
                                        </p:tav>
                                      </p:tavLst>
                                    </p:anim>
                                    <p:anim calcmode="lin" valueType="num">
                                      <p:cBhvr>
                                        <p:cTn id="40" dur="1000" fill="hold"/>
                                        <p:tgtEl>
                                          <p:spTgt spid="63"/>
                                        </p:tgtEl>
                                        <p:attrNameLst>
                                          <p:attrName>ppt_y</p:attrName>
                                        </p:attrNameLst>
                                      </p:cBhvr>
                                      <p:tavLst>
                                        <p:tav tm="0">
                                          <p:val>
                                            <p:strVal val="#ppt_y-.1"/>
                                          </p:val>
                                        </p:tav>
                                        <p:tav tm="100000">
                                          <p:val>
                                            <p:strVal val="#ppt_y"/>
                                          </p:val>
                                        </p:tav>
                                      </p:tavLst>
                                    </p:anim>
                                  </p:childTnLst>
                                </p:cTn>
                              </p:par>
                              <p:par>
                                <p:cTn id="41" presetID="47" presetClass="entr" presetSubtype="0" fill="hold" nodeType="withEffect">
                                  <p:stCondLst>
                                    <p:cond delay="0"/>
                                  </p:stCondLst>
                                  <p:childTnLst>
                                    <p:set>
                                      <p:cBhvr>
                                        <p:cTn id="42" dur="1" fill="hold">
                                          <p:stCondLst>
                                            <p:cond delay="0"/>
                                          </p:stCondLst>
                                        </p:cTn>
                                        <p:tgtEl>
                                          <p:spTgt spid="67"/>
                                        </p:tgtEl>
                                        <p:attrNameLst>
                                          <p:attrName>style.visibility</p:attrName>
                                        </p:attrNameLst>
                                      </p:cBhvr>
                                      <p:to>
                                        <p:strVal val="visible"/>
                                      </p:to>
                                    </p:set>
                                    <p:animEffect transition="in" filter="fade">
                                      <p:cBhvr>
                                        <p:cTn id="43" dur="1000"/>
                                        <p:tgtEl>
                                          <p:spTgt spid="67"/>
                                        </p:tgtEl>
                                      </p:cBhvr>
                                    </p:animEffect>
                                    <p:anim calcmode="lin" valueType="num">
                                      <p:cBhvr>
                                        <p:cTn id="44" dur="1000" fill="hold"/>
                                        <p:tgtEl>
                                          <p:spTgt spid="67"/>
                                        </p:tgtEl>
                                        <p:attrNameLst>
                                          <p:attrName>ppt_x</p:attrName>
                                        </p:attrNameLst>
                                      </p:cBhvr>
                                      <p:tavLst>
                                        <p:tav tm="0">
                                          <p:val>
                                            <p:strVal val="#ppt_x"/>
                                          </p:val>
                                        </p:tav>
                                        <p:tav tm="100000">
                                          <p:val>
                                            <p:strVal val="#ppt_x"/>
                                          </p:val>
                                        </p:tav>
                                      </p:tavLst>
                                    </p:anim>
                                    <p:anim calcmode="lin" valueType="num">
                                      <p:cBhvr>
                                        <p:cTn id="45" dur="1000" fill="hold"/>
                                        <p:tgtEl>
                                          <p:spTgt spid="67"/>
                                        </p:tgtEl>
                                        <p:attrNameLst>
                                          <p:attrName>ppt_y</p:attrName>
                                        </p:attrNameLst>
                                      </p:cBhvr>
                                      <p:tavLst>
                                        <p:tav tm="0">
                                          <p:val>
                                            <p:strVal val="#ppt_y-.1"/>
                                          </p:val>
                                        </p:tav>
                                        <p:tav tm="100000">
                                          <p:val>
                                            <p:strVal val="#ppt_y"/>
                                          </p:val>
                                        </p:tav>
                                      </p:tavLst>
                                    </p:anim>
                                  </p:childTnLst>
                                </p:cTn>
                              </p:par>
                              <p:par>
                                <p:cTn id="46" presetID="47" presetClass="entr" presetSubtype="0" fill="hold" nodeType="with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7" presetClass="entr" presetSubtype="0" fill="hold" nodeType="with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fade">
                                      <p:cBhvr>
                                        <p:cTn id="53" dur="1000"/>
                                        <p:tgtEl>
                                          <p:spTgt spid="43"/>
                                        </p:tgtEl>
                                      </p:cBhvr>
                                    </p:animEffect>
                                    <p:anim calcmode="lin" valueType="num">
                                      <p:cBhvr>
                                        <p:cTn id="54" dur="1000" fill="hold"/>
                                        <p:tgtEl>
                                          <p:spTgt spid="43"/>
                                        </p:tgtEl>
                                        <p:attrNameLst>
                                          <p:attrName>ppt_x</p:attrName>
                                        </p:attrNameLst>
                                      </p:cBhvr>
                                      <p:tavLst>
                                        <p:tav tm="0">
                                          <p:val>
                                            <p:strVal val="#ppt_x"/>
                                          </p:val>
                                        </p:tav>
                                        <p:tav tm="100000">
                                          <p:val>
                                            <p:strVal val="#ppt_x"/>
                                          </p:val>
                                        </p:tav>
                                      </p:tavLst>
                                    </p:anim>
                                    <p:anim calcmode="lin" valueType="num">
                                      <p:cBhvr>
                                        <p:cTn id="55" dur="1000" fill="hold"/>
                                        <p:tgtEl>
                                          <p:spTgt spid="43"/>
                                        </p:tgtEl>
                                        <p:attrNameLst>
                                          <p:attrName>ppt_y</p:attrName>
                                        </p:attrNameLst>
                                      </p:cBhvr>
                                      <p:tavLst>
                                        <p:tav tm="0">
                                          <p:val>
                                            <p:strVal val="#ppt_y-.1"/>
                                          </p:val>
                                        </p:tav>
                                        <p:tav tm="100000">
                                          <p:val>
                                            <p:strVal val="#ppt_y"/>
                                          </p:val>
                                        </p:tav>
                                      </p:tavLst>
                                    </p:anim>
                                  </p:childTnLst>
                                </p:cTn>
                              </p:par>
                              <p:par>
                                <p:cTn id="56" presetID="47" presetClass="entr" presetSubtype="0" fill="hold" nodeType="withEffect">
                                  <p:stCondLst>
                                    <p:cond delay="0"/>
                                  </p:stCondLst>
                                  <p:childTnLst>
                                    <p:set>
                                      <p:cBhvr>
                                        <p:cTn id="57" dur="1" fill="hold">
                                          <p:stCondLst>
                                            <p:cond delay="0"/>
                                          </p:stCondLst>
                                        </p:cTn>
                                        <p:tgtEl>
                                          <p:spTgt spid="71"/>
                                        </p:tgtEl>
                                        <p:attrNameLst>
                                          <p:attrName>style.visibility</p:attrName>
                                        </p:attrNameLst>
                                      </p:cBhvr>
                                      <p:to>
                                        <p:strVal val="visible"/>
                                      </p:to>
                                    </p:set>
                                    <p:animEffect transition="in" filter="fade">
                                      <p:cBhvr>
                                        <p:cTn id="58" dur="1000"/>
                                        <p:tgtEl>
                                          <p:spTgt spid="71"/>
                                        </p:tgtEl>
                                      </p:cBhvr>
                                    </p:animEffect>
                                    <p:anim calcmode="lin" valueType="num">
                                      <p:cBhvr>
                                        <p:cTn id="59" dur="1000" fill="hold"/>
                                        <p:tgtEl>
                                          <p:spTgt spid="71"/>
                                        </p:tgtEl>
                                        <p:attrNameLst>
                                          <p:attrName>ppt_x</p:attrName>
                                        </p:attrNameLst>
                                      </p:cBhvr>
                                      <p:tavLst>
                                        <p:tav tm="0">
                                          <p:val>
                                            <p:strVal val="#ppt_x"/>
                                          </p:val>
                                        </p:tav>
                                        <p:tav tm="100000">
                                          <p:val>
                                            <p:strVal val="#ppt_x"/>
                                          </p:val>
                                        </p:tav>
                                      </p:tavLst>
                                    </p:anim>
                                    <p:anim calcmode="lin" valueType="num">
                                      <p:cBhvr>
                                        <p:cTn id="60" dur="1000" fill="hold"/>
                                        <p:tgtEl>
                                          <p:spTgt spid="71"/>
                                        </p:tgtEl>
                                        <p:attrNameLst>
                                          <p:attrName>ppt_y</p:attrName>
                                        </p:attrNameLst>
                                      </p:cBhvr>
                                      <p:tavLst>
                                        <p:tav tm="0">
                                          <p:val>
                                            <p:strVal val="#ppt_y-.1"/>
                                          </p:val>
                                        </p:tav>
                                        <p:tav tm="100000">
                                          <p:val>
                                            <p:strVal val="#ppt_y"/>
                                          </p:val>
                                        </p:tav>
                                      </p:tavLst>
                                    </p:anim>
                                  </p:childTnLst>
                                </p:cTn>
                              </p:par>
                              <p:par>
                                <p:cTn id="61" presetID="47" presetClass="entr" presetSubtype="0" fill="hold" nodeType="with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par>
                                <p:cTn id="66" presetID="47" presetClass="entr" presetSubtype="0" fill="hold" nodeType="withEffect">
                                  <p:stCondLst>
                                    <p:cond delay="0"/>
                                  </p:stCondLst>
                                  <p:childTnLst>
                                    <p:set>
                                      <p:cBhvr>
                                        <p:cTn id="67" dur="1" fill="hold">
                                          <p:stCondLst>
                                            <p:cond delay="0"/>
                                          </p:stCondLst>
                                        </p:cTn>
                                        <p:tgtEl>
                                          <p:spTgt spid="87"/>
                                        </p:tgtEl>
                                        <p:attrNameLst>
                                          <p:attrName>style.visibility</p:attrName>
                                        </p:attrNameLst>
                                      </p:cBhvr>
                                      <p:to>
                                        <p:strVal val="visible"/>
                                      </p:to>
                                    </p:set>
                                    <p:animEffect transition="in" filter="fade">
                                      <p:cBhvr>
                                        <p:cTn id="68" dur="1000"/>
                                        <p:tgtEl>
                                          <p:spTgt spid="87"/>
                                        </p:tgtEl>
                                      </p:cBhvr>
                                    </p:animEffect>
                                    <p:anim calcmode="lin" valueType="num">
                                      <p:cBhvr>
                                        <p:cTn id="69" dur="1000" fill="hold"/>
                                        <p:tgtEl>
                                          <p:spTgt spid="87"/>
                                        </p:tgtEl>
                                        <p:attrNameLst>
                                          <p:attrName>ppt_x</p:attrName>
                                        </p:attrNameLst>
                                      </p:cBhvr>
                                      <p:tavLst>
                                        <p:tav tm="0">
                                          <p:val>
                                            <p:strVal val="#ppt_x"/>
                                          </p:val>
                                        </p:tav>
                                        <p:tav tm="100000">
                                          <p:val>
                                            <p:strVal val="#ppt_x"/>
                                          </p:val>
                                        </p:tav>
                                      </p:tavLst>
                                    </p:anim>
                                    <p:anim calcmode="lin" valueType="num">
                                      <p:cBhvr>
                                        <p:cTn id="70" dur="1000" fill="hold"/>
                                        <p:tgtEl>
                                          <p:spTgt spid="87"/>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strVal val="#ppt_x"/>
                                          </p:val>
                                        </p:tav>
                                        <p:tav tm="100000">
                                          <p:val>
                                            <p:strVal val="#ppt_x"/>
                                          </p:val>
                                        </p:tav>
                                      </p:tavLst>
                                    </p:anim>
                                    <p:anim calcmode="lin" valueType="num">
                                      <p:cBhvr>
                                        <p:cTn id="75" dur="1000" fill="hold"/>
                                        <p:tgtEl>
                                          <p:spTgt spid="39"/>
                                        </p:tgtEl>
                                        <p:attrNameLst>
                                          <p:attrName>ppt_y</p:attrName>
                                        </p:attrNameLst>
                                      </p:cBhvr>
                                      <p:tavLst>
                                        <p:tav tm="0">
                                          <p:val>
                                            <p:strVal val="#ppt_y-.1"/>
                                          </p:val>
                                        </p:tav>
                                        <p:tav tm="100000">
                                          <p:val>
                                            <p:strVal val="#ppt_y"/>
                                          </p:val>
                                        </p:tav>
                                      </p:tavLst>
                                    </p:anim>
                                  </p:childTnLst>
                                </p:cTn>
                              </p:par>
                              <p:par>
                                <p:cTn id="76" presetID="47" presetClass="entr" presetSubtype="0"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Effect transition="in" filter="fade">
                                      <p:cBhvr>
                                        <p:cTn id="78" dur="1000"/>
                                        <p:tgtEl>
                                          <p:spTgt spid="83"/>
                                        </p:tgtEl>
                                      </p:cBhvr>
                                    </p:animEffect>
                                    <p:anim calcmode="lin" valueType="num">
                                      <p:cBhvr>
                                        <p:cTn id="79" dur="1000" fill="hold"/>
                                        <p:tgtEl>
                                          <p:spTgt spid="83"/>
                                        </p:tgtEl>
                                        <p:attrNameLst>
                                          <p:attrName>ppt_x</p:attrName>
                                        </p:attrNameLst>
                                      </p:cBhvr>
                                      <p:tavLst>
                                        <p:tav tm="0">
                                          <p:val>
                                            <p:strVal val="#ppt_x"/>
                                          </p:val>
                                        </p:tav>
                                        <p:tav tm="100000">
                                          <p:val>
                                            <p:strVal val="#ppt_x"/>
                                          </p:val>
                                        </p:tav>
                                      </p:tavLst>
                                    </p:anim>
                                    <p:anim calcmode="lin" valueType="num">
                                      <p:cBhvr>
                                        <p:cTn id="80" dur="1000" fill="hold"/>
                                        <p:tgtEl>
                                          <p:spTgt spid="83"/>
                                        </p:tgtEl>
                                        <p:attrNameLst>
                                          <p:attrName>ppt_y</p:attrName>
                                        </p:attrNameLst>
                                      </p:cBhvr>
                                      <p:tavLst>
                                        <p:tav tm="0">
                                          <p:val>
                                            <p:strVal val="#ppt_y-.1"/>
                                          </p:val>
                                        </p:tav>
                                        <p:tav tm="100000">
                                          <p:val>
                                            <p:strVal val="#ppt_y"/>
                                          </p:val>
                                        </p:tav>
                                      </p:tavLst>
                                    </p:anim>
                                  </p:childTnLst>
                                </p:cTn>
                              </p:par>
                              <p:par>
                                <p:cTn id="81" presetID="47" presetClass="entr" presetSubtype="0" fill="hold" nodeType="withEffect">
                                  <p:stCondLst>
                                    <p:cond delay="0"/>
                                  </p:stCondLst>
                                  <p:childTnLst>
                                    <p:set>
                                      <p:cBhvr>
                                        <p:cTn id="82" dur="1" fill="hold">
                                          <p:stCondLst>
                                            <p:cond delay="0"/>
                                          </p:stCondLst>
                                        </p:cTn>
                                        <p:tgtEl>
                                          <p:spTgt spid="51"/>
                                        </p:tgtEl>
                                        <p:attrNameLst>
                                          <p:attrName>style.visibility</p:attrName>
                                        </p:attrNameLst>
                                      </p:cBhvr>
                                      <p:to>
                                        <p:strVal val="visible"/>
                                      </p:to>
                                    </p:set>
                                    <p:animEffect transition="in" filter="fade">
                                      <p:cBhvr>
                                        <p:cTn id="83" dur="1000"/>
                                        <p:tgtEl>
                                          <p:spTgt spid="51"/>
                                        </p:tgtEl>
                                      </p:cBhvr>
                                    </p:animEffect>
                                    <p:anim calcmode="lin" valueType="num">
                                      <p:cBhvr>
                                        <p:cTn id="84" dur="1000" fill="hold"/>
                                        <p:tgtEl>
                                          <p:spTgt spid="51"/>
                                        </p:tgtEl>
                                        <p:attrNameLst>
                                          <p:attrName>ppt_x</p:attrName>
                                        </p:attrNameLst>
                                      </p:cBhvr>
                                      <p:tavLst>
                                        <p:tav tm="0">
                                          <p:val>
                                            <p:strVal val="#ppt_x"/>
                                          </p:val>
                                        </p:tav>
                                        <p:tav tm="100000">
                                          <p:val>
                                            <p:strVal val="#ppt_x"/>
                                          </p:val>
                                        </p:tav>
                                      </p:tavLst>
                                    </p:anim>
                                    <p:anim calcmode="lin" valueType="num">
                                      <p:cBhvr>
                                        <p:cTn id="85" dur="1000" fill="hold"/>
                                        <p:tgtEl>
                                          <p:spTgt spid="51"/>
                                        </p:tgtEl>
                                        <p:attrNameLst>
                                          <p:attrName>ppt_y</p:attrName>
                                        </p:attrNameLst>
                                      </p:cBhvr>
                                      <p:tavLst>
                                        <p:tav tm="0">
                                          <p:val>
                                            <p:strVal val="#ppt_y-.1"/>
                                          </p:val>
                                        </p:tav>
                                        <p:tav tm="100000">
                                          <p:val>
                                            <p:strVal val="#ppt_y"/>
                                          </p:val>
                                        </p:tav>
                                      </p:tavLst>
                                    </p:anim>
                                  </p:childTnLst>
                                </p:cTn>
                              </p:par>
                              <p:par>
                                <p:cTn id="86" presetID="47" presetClass="entr" presetSubtype="0" fill="hold" nodeType="withEffect">
                                  <p:stCondLst>
                                    <p:cond delay="0"/>
                                  </p:stCondLst>
                                  <p:childTnLst>
                                    <p:set>
                                      <p:cBhvr>
                                        <p:cTn id="87" dur="1" fill="hold">
                                          <p:stCondLst>
                                            <p:cond delay="0"/>
                                          </p:stCondLst>
                                        </p:cTn>
                                        <p:tgtEl>
                                          <p:spTgt spid="95"/>
                                        </p:tgtEl>
                                        <p:attrNameLst>
                                          <p:attrName>style.visibility</p:attrName>
                                        </p:attrNameLst>
                                      </p:cBhvr>
                                      <p:to>
                                        <p:strVal val="visible"/>
                                      </p:to>
                                    </p:set>
                                    <p:animEffect transition="in" filter="fade">
                                      <p:cBhvr>
                                        <p:cTn id="88" dur="1000"/>
                                        <p:tgtEl>
                                          <p:spTgt spid="95"/>
                                        </p:tgtEl>
                                      </p:cBhvr>
                                    </p:animEffect>
                                    <p:anim calcmode="lin" valueType="num">
                                      <p:cBhvr>
                                        <p:cTn id="89" dur="1000" fill="hold"/>
                                        <p:tgtEl>
                                          <p:spTgt spid="95"/>
                                        </p:tgtEl>
                                        <p:attrNameLst>
                                          <p:attrName>ppt_x</p:attrName>
                                        </p:attrNameLst>
                                      </p:cBhvr>
                                      <p:tavLst>
                                        <p:tav tm="0">
                                          <p:val>
                                            <p:strVal val="#ppt_x"/>
                                          </p:val>
                                        </p:tav>
                                        <p:tav tm="100000">
                                          <p:val>
                                            <p:strVal val="#ppt_x"/>
                                          </p:val>
                                        </p:tav>
                                      </p:tavLst>
                                    </p:anim>
                                    <p:anim calcmode="lin" valueType="num">
                                      <p:cBhvr>
                                        <p:cTn id="90" dur="1000" fill="hold"/>
                                        <p:tgtEl>
                                          <p:spTgt spid="95"/>
                                        </p:tgtEl>
                                        <p:attrNameLst>
                                          <p:attrName>ppt_y</p:attrName>
                                        </p:attrNameLst>
                                      </p:cBhvr>
                                      <p:tavLst>
                                        <p:tav tm="0">
                                          <p:val>
                                            <p:strVal val="#ppt_y-.1"/>
                                          </p:val>
                                        </p:tav>
                                        <p:tav tm="100000">
                                          <p:val>
                                            <p:strVal val="#ppt_y"/>
                                          </p:val>
                                        </p:tav>
                                      </p:tavLst>
                                    </p:anim>
                                  </p:childTnLst>
                                </p:cTn>
                              </p:par>
                              <p:par>
                                <p:cTn id="91" presetID="47" presetClass="entr" presetSubtype="0" fill="hold" nodeType="with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par>
                                <p:cTn id="96" presetID="47" presetClass="entr" presetSubtype="0" fill="hold" nodeType="withEffect">
                                  <p:stCondLst>
                                    <p:cond delay="0"/>
                                  </p:stCondLst>
                                  <p:childTnLst>
                                    <p:set>
                                      <p:cBhvr>
                                        <p:cTn id="97" dur="1" fill="hold">
                                          <p:stCondLst>
                                            <p:cond delay="0"/>
                                          </p:stCondLst>
                                        </p:cTn>
                                        <p:tgtEl>
                                          <p:spTgt spid="27"/>
                                        </p:tgtEl>
                                        <p:attrNameLst>
                                          <p:attrName>style.visibility</p:attrName>
                                        </p:attrNameLst>
                                      </p:cBhvr>
                                      <p:to>
                                        <p:strVal val="visible"/>
                                      </p:to>
                                    </p:set>
                                    <p:animEffect transition="in" filter="fade">
                                      <p:cBhvr>
                                        <p:cTn id="98" dur="1000"/>
                                        <p:tgtEl>
                                          <p:spTgt spid="27"/>
                                        </p:tgtEl>
                                      </p:cBhvr>
                                    </p:animEffect>
                                    <p:anim calcmode="lin" valueType="num">
                                      <p:cBhvr>
                                        <p:cTn id="99" dur="1000" fill="hold"/>
                                        <p:tgtEl>
                                          <p:spTgt spid="27"/>
                                        </p:tgtEl>
                                        <p:attrNameLst>
                                          <p:attrName>ppt_x</p:attrName>
                                        </p:attrNameLst>
                                      </p:cBhvr>
                                      <p:tavLst>
                                        <p:tav tm="0">
                                          <p:val>
                                            <p:strVal val="#ppt_x"/>
                                          </p:val>
                                        </p:tav>
                                        <p:tav tm="100000">
                                          <p:val>
                                            <p:strVal val="#ppt_x"/>
                                          </p:val>
                                        </p:tav>
                                      </p:tavLst>
                                    </p:anim>
                                    <p:anim calcmode="lin" valueType="num">
                                      <p:cBhvr>
                                        <p:cTn id="100" dur="1000" fill="hold"/>
                                        <p:tgtEl>
                                          <p:spTgt spid="27"/>
                                        </p:tgtEl>
                                        <p:attrNameLst>
                                          <p:attrName>ppt_y</p:attrName>
                                        </p:attrNameLst>
                                      </p:cBhvr>
                                      <p:tavLst>
                                        <p:tav tm="0">
                                          <p:val>
                                            <p:strVal val="#ppt_y-.1"/>
                                          </p:val>
                                        </p:tav>
                                        <p:tav tm="100000">
                                          <p:val>
                                            <p:strVal val="#ppt_y"/>
                                          </p:val>
                                        </p:tav>
                                      </p:tavLst>
                                    </p:anim>
                                  </p:childTnLst>
                                </p:cTn>
                              </p:par>
                              <p:par>
                                <p:cTn id="101" presetID="47" presetClass="entr" presetSubtype="0" fill="hold" nodeType="with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fade">
                                      <p:cBhvr>
                                        <p:cTn id="103" dur="1000"/>
                                        <p:tgtEl>
                                          <p:spTgt spid="55"/>
                                        </p:tgtEl>
                                      </p:cBhvr>
                                    </p:animEffect>
                                    <p:anim calcmode="lin" valueType="num">
                                      <p:cBhvr>
                                        <p:cTn id="104" dur="1000" fill="hold"/>
                                        <p:tgtEl>
                                          <p:spTgt spid="55"/>
                                        </p:tgtEl>
                                        <p:attrNameLst>
                                          <p:attrName>ppt_x</p:attrName>
                                        </p:attrNameLst>
                                      </p:cBhvr>
                                      <p:tavLst>
                                        <p:tav tm="0">
                                          <p:val>
                                            <p:strVal val="#ppt_x"/>
                                          </p:val>
                                        </p:tav>
                                        <p:tav tm="100000">
                                          <p:val>
                                            <p:strVal val="#ppt_x"/>
                                          </p:val>
                                        </p:tav>
                                      </p:tavLst>
                                    </p:anim>
                                    <p:anim calcmode="lin" valueType="num">
                                      <p:cBhvr>
                                        <p:cTn id="105" dur="1000" fill="hold"/>
                                        <p:tgtEl>
                                          <p:spTgt spid="55"/>
                                        </p:tgtEl>
                                        <p:attrNameLst>
                                          <p:attrName>ppt_y</p:attrName>
                                        </p:attrNameLst>
                                      </p:cBhvr>
                                      <p:tavLst>
                                        <p:tav tm="0">
                                          <p:val>
                                            <p:strVal val="#ppt_y-.1"/>
                                          </p:val>
                                        </p:tav>
                                        <p:tav tm="100000">
                                          <p:val>
                                            <p:strVal val="#ppt_y"/>
                                          </p:val>
                                        </p:tav>
                                      </p:tavLst>
                                    </p:anim>
                                  </p:childTnLst>
                                </p:cTn>
                              </p:par>
                              <p:par>
                                <p:cTn id="106" presetID="47" presetClass="entr" presetSubtype="0" fill="hold" nodeType="withEffect">
                                  <p:stCondLst>
                                    <p:cond delay="0"/>
                                  </p:stCondLst>
                                  <p:childTnLst>
                                    <p:set>
                                      <p:cBhvr>
                                        <p:cTn id="107" dur="1" fill="hold">
                                          <p:stCondLst>
                                            <p:cond delay="0"/>
                                          </p:stCondLst>
                                        </p:cTn>
                                        <p:tgtEl>
                                          <p:spTgt spid="35"/>
                                        </p:tgtEl>
                                        <p:attrNameLst>
                                          <p:attrName>style.visibility</p:attrName>
                                        </p:attrNameLst>
                                      </p:cBhvr>
                                      <p:to>
                                        <p:strVal val="visible"/>
                                      </p:to>
                                    </p:set>
                                    <p:animEffect transition="in" filter="fade">
                                      <p:cBhvr>
                                        <p:cTn id="108" dur="1000"/>
                                        <p:tgtEl>
                                          <p:spTgt spid="35"/>
                                        </p:tgtEl>
                                      </p:cBhvr>
                                    </p:animEffect>
                                    <p:anim calcmode="lin" valueType="num">
                                      <p:cBhvr>
                                        <p:cTn id="109" dur="1000" fill="hold"/>
                                        <p:tgtEl>
                                          <p:spTgt spid="35"/>
                                        </p:tgtEl>
                                        <p:attrNameLst>
                                          <p:attrName>ppt_x</p:attrName>
                                        </p:attrNameLst>
                                      </p:cBhvr>
                                      <p:tavLst>
                                        <p:tav tm="0">
                                          <p:val>
                                            <p:strVal val="#ppt_x"/>
                                          </p:val>
                                        </p:tav>
                                        <p:tav tm="100000">
                                          <p:val>
                                            <p:strVal val="#ppt_x"/>
                                          </p:val>
                                        </p:tav>
                                      </p:tavLst>
                                    </p:anim>
                                    <p:anim calcmode="lin" valueType="num">
                                      <p:cBhvr>
                                        <p:cTn id="110" dur="1000" fill="hold"/>
                                        <p:tgtEl>
                                          <p:spTgt spid="35"/>
                                        </p:tgtEl>
                                        <p:attrNameLst>
                                          <p:attrName>ppt_y</p:attrName>
                                        </p:attrNameLst>
                                      </p:cBhvr>
                                      <p:tavLst>
                                        <p:tav tm="0">
                                          <p:val>
                                            <p:strVal val="#ppt_y-.1"/>
                                          </p:val>
                                        </p:tav>
                                        <p:tav tm="100000">
                                          <p:val>
                                            <p:strVal val="#ppt_y"/>
                                          </p:val>
                                        </p:tav>
                                      </p:tavLst>
                                    </p:anim>
                                  </p:childTnLst>
                                </p:cTn>
                              </p:par>
                              <p:par>
                                <p:cTn id="111" presetID="47" presetClass="entr" presetSubtype="0" fill="hold" nodeType="withEffect">
                                  <p:stCondLst>
                                    <p:cond delay="0"/>
                                  </p:stCondLst>
                                  <p:childTnLst>
                                    <p:set>
                                      <p:cBhvr>
                                        <p:cTn id="112" dur="1" fill="hold">
                                          <p:stCondLst>
                                            <p:cond delay="0"/>
                                          </p:stCondLst>
                                        </p:cTn>
                                        <p:tgtEl>
                                          <p:spTgt spid="47"/>
                                        </p:tgtEl>
                                        <p:attrNameLst>
                                          <p:attrName>style.visibility</p:attrName>
                                        </p:attrNameLst>
                                      </p:cBhvr>
                                      <p:to>
                                        <p:strVal val="visible"/>
                                      </p:to>
                                    </p:set>
                                    <p:animEffect transition="in" filter="fade">
                                      <p:cBhvr>
                                        <p:cTn id="113" dur="1000"/>
                                        <p:tgtEl>
                                          <p:spTgt spid="47"/>
                                        </p:tgtEl>
                                      </p:cBhvr>
                                    </p:animEffect>
                                    <p:anim calcmode="lin" valueType="num">
                                      <p:cBhvr>
                                        <p:cTn id="114" dur="1000" fill="hold"/>
                                        <p:tgtEl>
                                          <p:spTgt spid="47"/>
                                        </p:tgtEl>
                                        <p:attrNameLst>
                                          <p:attrName>ppt_x</p:attrName>
                                        </p:attrNameLst>
                                      </p:cBhvr>
                                      <p:tavLst>
                                        <p:tav tm="0">
                                          <p:val>
                                            <p:strVal val="#ppt_x"/>
                                          </p:val>
                                        </p:tav>
                                        <p:tav tm="100000">
                                          <p:val>
                                            <p:strVal val="#ppt_x"/>
                                          </p:val>
                                        </p:tav>
                                      </p:tavLst>
                                    </p:anim>
                                    <p:anim calcmode="lin" valueType="num">
                                      <p:cBhvr>
                                        <p:cTn id="115" dur="1000" fill="hold"/>
                                        <p:tgtEl>
                                          <p:spTgt spid="47"/>
                                        </p:tgtEl>
                                        <p:attrNameLst>
                                          <p:attrName>ppt_y</p:attrName>
                                        </p:attrNameLst>
                                      </p:cBhvr>
                                      <p:tavLst>
                                        <p:tav tm="0">
                                          <p:val>
                                            <p:strVal val="#ppt_y-.1"/>
                                          </p:val>
                                        </p:tav>
                                        <p:tav tm="100000">
                                          <p:val>
                                            <p:strVal val="#ppt_y"/>
                                          </p:val>
                                        </p:tav>
                                      </p:tavLst>
                                    </p:anim>
                                  </p:childTnLst>
                                </p:cTn>
                              </p:par>
                              <p:par>
                                <p:cTn id="116" presetID="47" presetClass="entr" presetSubtype="0" fill="hold" nodeType="withEffect">
                                  <p:stCondLst>
                                    <p:cond delay="0"/>
                                  </p:stCondLst>
                                  <p:childTnLst>
                                    <p:set>
                                      <p:cBhvr>
                                        <p:cTn id="117" dur="1" fill="hold">
                                          <p:stCondLst>
                                            <p:cond delay="0"/>
                                          </p:stCondLst>
                                        </p:cTn>
                                        <p:tgtEl>
                                          <p:spTgt spid="103"/>
                                        </p:tgtEl>
                                        <p:attrNameLst>
                                          <p:attrName>style.visibility</p:attrName>
                                        </p:attrNameLst>
                                      </p:cBhvr>
                                      <p:to>
                                        <p:strVal val="visible"/>
                                      </p:to>
                                    </p:set>
                                    <p:animEffect transition="in" filter="fade">
                                      <p:cBhvr>
                                        <p:cTn id="118" dur="1000"/>
                                        <p:tgtEl>
                                          <p:spTgt spid="103"/>
                                        </p:tgtEl>
                                      </p:cBhvr>
                                    </p:animEffect>
                                    <p:anim calcmode="lin" valueType="num">
                                      <p:cBhvr>
                                        <p:cTn id="119" dur="1000" fill="hold"/>
                                        <p:tgtEl>
                                          <p:spTgt spid="103"/>
                                        </p:tgtEl>
                                        <p:attrNameLst>
                                          <p:attrName>ppt_x</p:attrName>
                                        </p:attrNameLst>
                                      </p:cBhvr>
                                      <p:tavLst>
                                        <p:tav tm="0">
                                          <p:val>
                                            <p:strVal val="#ppt_x"/>
                                          </p:val>
                                        </p:tav>
                                        <p:tav tm="100000">
                                          <p:val>
                                            <p:strVal val="#ppt_x"/>
                                          </p:val>
                                        </p:tav>
                                      </p:tavLst>
                                    </p:anim>
                                    <p:anim calcmode="lin" valueType="num">
                                      <p:cBhvr>
                                        <p:cTn id="120"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42" presetClass="path" presetSubtype="0" accel="50000" decel="50000" fill="hold" nodeType="clickEffect">
                                  <p:stCondLst>
                                    <p:cond delay="0"/>
                                  </p:stCondLst>
                                  <p:childTnLst>
                                    <p:animMotion origin="layout" path="M -2.22222E-6 -2.59259E-6 L -0.00295 0.04074 " pathEditMode="relative" rAng="0" ptsTypes="AA">
                                      <p:cBhvr>
                                        <p:cTn id="124" dur="2000" fill="hold"/>
                                        <p:tgtEl>
                                          <p:spTgt spid="47"/>
                                        </p:tgtEl>
                                        <p:attrNameLst>
                                          <p:attrName>ppt_x</p:attrName>
                                          <p:attrName>ppt_y</p:attrName>
                                        </p:attrNameLst>
                                      </p:cBhvr>
                                      <p:rCtr x="-156" y="2037"/>
                                    </p:animMotion>
                                  </p:childTnLst>
                                </p:cTn>
                              </p:par>
                              <p:par>
                                <p:cTn id="125" presetID="42" presetClass="path" presetSubtype="0" accel="50000" decel="50000" fill="hold" nodeType="withEffect">
                                  <p:stCondLst>
                                    <p:cond delay="0"/>
                                  </p:stCondLst>
                                  <p:childTnLst>
                                    <p:animMotion origin="layout" path="M 1.94444E-6 -2.22222E-6 L 0.0283 0.10047 " pathEditMode="relative" rAng="0" ptsTypes="AA">
                                      <p:cBhvr>
                                        <p:cTn id="126" dur="2000" fill="hold"/>
                                        <p:tgtEl>
                                          <p:spTgt spid="55"/>
                                        </p:tgtEl>
                                        <p:attrNameLst>
                                          <p:attrName>ppt_x</p:attrName>
                                          <p:attrName>ppt_y</p:attrName>
                                        </p:attrNameLst>
                                      </p:cBhvr>
                                      <p:rCtr x="1406" y="5023"/>
                                    </p:animMotion>
                                  </p:childTnLst>
                                </p:cTn>
                              </p:par>
                              <p:par>
                                <p:cTn id="127" presetID="42" presetClass="path" presetSubtype="0" accel="50000" decel="50000" fill="hold" nodeType="withEffect">
                                  <p:stCondLst>
                                    <p:cond delay="0"/>
                                  </p:stCondLst>
                                  <p:childTnLst>
                                    <p:animMotion origin="layout" path="M 2.77778E-6 0.01019 L 0.0026 0.05718 " pathEditMode="relative" rAng="0" ptsTypes="AA">
                                      <p:cBhvr>
                                        <p:cTn id="128" dur="2000" fill="hold"/>
                                        <p:tgtEl>
                                          <p:spTgt spid="83"/>
                                        </p:tgtEl>
                                        <p:attrNameLst>
                                          <p:attrName>ppt_x</p:attrName>
                                          <p:attrName>ppt_y</p:attrName>
                                        </p:attrNameLst>
                                      </p:cBhvr>
                                      <p:rCtr x="122" y="2338"/>
                                    </p:animMotion>
                                  </p:childTnLst>
                                </p:cTn>
                              </p:par>
                              <p:par>
                                <p:cTn id="129" presetID="42" presetClass="path" presetSubtype="0" accel="50000" decel="50000" fill="hold" nodeType="withEffect">
                                  <p:stCondLst>
                                    <p:cond delay="0"/>
                                  </p:stCondLst>
                                  <p:childTnLst>
                                    <p:animMotion origin="layout" path="M 3.33333E-6 -1.85185E-6 L 0.00416 0.06667 " pathEditMode="relative" rAng="0" ptsTypes="AA">
                                      <p:cBhvr>
                                        <p:cTn id="130" dur="2000" fill="hold"/>
                                        <p:tgtEl>
                                          <p:spTgt spid="39"/>
                                        </p:tgtEl>
                                        <p:attrNameLst>
                                          <p:attrName>ppt_x</p:attrName>
                                          <p:attrName>ppt_y</p:attrName>
                                        </p:attrNameLst>
                                      </p:cBhvr>
                                      <p:rCtr x="208" y="3333"/>
                                    </p:animMotion>
                                  </p:childTnLst>
                                </p:cTn>
                              </p:par>
                              <p:par>
                                <p:cTn id="131" presetID="42" presetClass="path" presetSubtype="0" accel="50000" decel="50000" fill="hold" nodeType="withEffect">
                                  <p:stCondLst>
                                    <p:cond delay="0"/>
                                  </p:stCondLst>
                                  <p:childTnLst>
                                    <p:animMotion origin="layout" path="M -2.77778E-6 -3.7037E-7 L 0.04618 0.16875 " pathEditMode="relative" rAng="0" ptsTypes="AA">
                                      <p:cBhvr>
                                        <p:cTn id="132" dur="2000" fill="hold"/>
                                        <p:tgtEl>
                                          <p:spTgt spid="87"/>
                                        </p:tgtEl>
                                        <p:attrNameLst>
                                          <p:attrName>ppt_x</p:attrName>
                                          <p:attrName>ppt_y</p:attrName>
                                        </p:attrNameLst>
                                      </p:cBhvr>
                                      <p:rCtr x="2309" y="8426"/>
                                    </p:animMotion>
                                  </p:childTnLst>
                                </p:cTn>
                              </p:par>
                              <p:par>
                                <p:cTn id="133" presetID="42" presetClass="path" presetSubtype="0" accel="50000" decel="50000" fill="hold" nodeType="withEffect">
                                  <p:stCondLst>
                                    <p:cond delay="0"/>
                                  </p:stCondLst>
                                  <p:childTnLst>
                                    <p:animMotion origin="layout" path="M -1.38889E-6 4.81481E-6 L 0.02049 0.15347 " pathEditMode="relative" rAng="0" ptsTypes="AA">
                                      <p:cBhvr>
                                        <p:cTn id="134" dur="2000" fill="hold"/>
                                        <p:tgtEl>
                                          <p:spTgt spid="35"/>
                                        </p:tgtEl>
                                        <p:attrNameLst>
                                          <p:attrName>ppt_x</p:attrName>
                                          <p:attrName>ppt_y</p:attrName>
                                        </p:attrNameLst>
                                      </p:cBhvr>
                                      <p:rCtr x="1024" y="7662"/>
                                    </p:animMotion>
                                  </p:childTnLst>
                                </p:cTn>
                              </p:par>
                              <p:par>
                                <p:cTn id="135" presetID="42" presetClass="path" presetSubtype="0" accel="50000" decel="50000" fill="hold" nodeType="withEffect">
                                  <p:stCondLst>
                                    <p:cond delay="0"/>
                                  </p:stCondLst>
                                  <p:childTnLst>
                                    <p:animMotion origin="layout" path="M -3.33333E-6 4.07407E-6 L -0.02343 0.20995 " pathEditMode="relative" rAng="0" ptsTypes="AA">
                                      <p:cBhvr>
                                        <p:cTn id="136" dur="2000" fill="hold"/>
                                        <p:tgtEl>
                                          <p:spTgt spid="103"/>
                                        </p:tgtEl>
                                        <p:attrNameLst>
                                          <p:attrName>ppt_x</p:attrName>
                                          <p:attrName>ppt_y</p:attrName>
                                        </p:attrNameLst>
                                      </p:cBhvr>
                                      <p:rCtr x="-1181" y="10486"/>
                                    </p:animMotion>
                                  </p:childTnLst>
                                </p:cTn>
                              </p:par>
                              <p:par>
                                <p:cTn id="137" presetID="42" presetClass="path" presetSubtype="0" accel="50000" decel="50000" fill="hold" nodeType="withEffect">
                                  <p:stCondLst>
                                    <p:cond delay="0"/>
                                  </p:stCondLst>
                                  <p:childTnLst>
                                    <p:animMotion origin="layout" path="M 4.72222E-6 4.07407E-6 L 0.05607 0.16944 " pathEditMode="relative" rAng="0" ptsTypes="AA">
                                      <p:cBhvr>
                                        <p:cTn id="138" dur="2000" fill="hold"/>
                                        <p:tgtEl>
                                          <p:spTgt spid="95"/>
                                        </p:tgtEl>
                                        <p:attrNameLst>
                                          <p:attrName>ppt_x</p:attrName>
                                          <p:attrName>ppt_y</p:attrName>
                                        </p:attrNameLst>
                                      </p:cBhvr>
                                      <p:rCtr x="2795" y="8472"/>
                                    </p:animMotion>
                                  </p:childTnLst>
                                </p:cTn>
                              </p:par>
                              <p:par>
                                <p:cTn id="139" presetID="42" presetClass="path" presetSubtype="0" accel="50000" decel="50000" fill="hold" nodeType="withEffect">
                                  <p:stCondLst>
                                    <p:cond delay="0"/>
                                  </p:stCondLst>
                                  <p:childTnLst>
                                    <p:animMotion origin="layout" path="M 3.33333E-6 -2.96296E-6 L 0.03333 0.12755 " pathEditMode="relative" rAng="0" ptsTypes="AA">
                                      <p:cBhvr>
                                        <p:cTn id="140" dur="2000" fill="hold"/>
                                        <p:tgtEl>
                                          <p:spTgt spid="51"/>
                                        </p:tgtEl>
                                        <p:attrNameLst>
                                          <p:attrName>ppt_x</p:attrName>
                                          <p:attrName>ppt_y</p:attrName>
                                        </p:attrNameLst>
                                      </p:cBhvr>
                                      <p:rCtr x="1667" y="6366"/>
                                    </p:animMotion>
                                  </p:childTnLst>
                                </p:cTn>
                              </p:par>
                              <p:par>
                                <p:cTn id="141" presetID="42" presetClass="path" presetSubtype="0" accel="50000" decel="50000" fill="hold" nodeType="withEffect">
                                  <p:stCondLst>
                                    <p:cond delay="0"/>
                                  </p:stCondLst>
                                  <p:childTnLst>
                                    <p:animMotion origin="layout" path="M -0.00191 0.02199 L 0.04844 0.18403 " pathEditMode="relative" rAng="0" ptsTypes="AA">
                                      <p:cBhvr>
                                        <p:cTn id="142" dur="2000" fill="hold"/>
                                        <p:tgtEl>
                                          <p:spTgt spid="19"/>
                                        </p:tgtEl>
                                        <p:attrNameLst>
                                          <p:attrName>ppt_x</p:attrName>
                                          <p:attrName>ppt_y</p:attrName>
                                        </p:attrNameLst>
                                      </p:cBhvr>
                                      <p:rCtr x="2517" y="8102"/>
                                    </p:animMotion>
                                  </p:childTnLst>
                                </p:cTn>
                              </p:par>
                              <p:par>
                                <p:cTn id="143" presetID="42" presetClass="path" presetSubtype="0" accel="50000" decel="50000" fill="hold" nodeType="withEffect">
                                  <p:stCondLst>
                                    <p:cond delay="0"/>
                                  </p:stCondLst>
                                  <p:childTnLst>
                                    <p:animMotion origin="layout" path="M -3.88889E-6 -2.22222E-6 L 0.06927 0.25787 " pathEditMode="relative" rAng="0" ptsTypes="AA">
                                      <p:cBhvr>
                                        <p:cTn id="144" dur="2000" fill="hold"/>
                                        <p:tgtEl>
                                          <p:spTgt spid="43"/>
                                        </p:tgtEl>
                                        <p:attrNameLst>
                                          <p:attrName>ppt_x</p:attrName>
                                          <p:attrName>ppt_y</p:attrName>
                                        </p:attrNameLst>
                                      </p:cBhvr>
                                      <p:rCtr x="3455" y="12894"/>
                                    </p:animMotion>
                                  </p:childTnLst>
                                </p:cTn>
                              </p:par>
                              <p:par>
                                <p:cTn id="145" presetID="42" presetClass="path" presetSubtype="0" accel="50000" decel="50000" fill="hold" nodeType="withEffect">
                                  <p:stCondLst>
                                    <p:cond delay="0"/>
                                  </p:stCondLst>
                                  <p:childTnLst>
                                    <p:animMotion origin="layout" path="M -2.77778E-7 -3.7037E-6 L 0.06163 0.20602 " pathEditMode="relative" rAng="0" ptsTypes="AA">
                                      <p:cBhvr>
                                        <p:cTn id="146" dur="2000" fill="hold"/>
                                        <p:tgtEl>
                                          <p:spTgt spid="23"/>
                                        </p:tgtEl>
                                        <p:attrNameLst>
                                          <p:attrName>ppt_x</p:attrName>
                                          <p:attrName>ppt_y</p:attrName>
                                        </p:attrNameLst>
                                      </p:cBhvr>
                                      <p:rCtr x="3073" y="10301"/>
                                    </p:animMotion>
                                  </p:childTnLst>
                                </p:cTn>
                              </p:par>
                              <p:par>
                                <p:cTn id="147" presetID="42" presetClass="path" presetSubtype="0" accel="50000" decel="50000" fill="hold" nodeType="withEffect">
                                  <p:stCondLst>
                                    <p:cond delay="0"/>
                                  </p:stCondLst>
                                  <p:childTnLst>
                                    <p:animMotion origin="layout" path="M -8.33333E-7 1.48148E-6 L 0.01406 0.31273 " pathEditMode="relative" rAng="0" ptsTypes="AA">
                                      <p:cBhvr>
                                        <p:cTn id="148" dur="2000" fill="hold"/>
                                        <p:tgtEl>
                                          <p:spTgt spid="59"/>
                                        </p:tgtEl>
                                        <p:attrNameLst>
                                          <p:attrName>ppt_x</p:attrName>
                                          <p:attrName>ppt_y</p:attrName>
                                        </p:attrNameLst>
                                      </p:cBhvr>
                                      <p:rCtr x="694" y="15625"/>
                                    </p:animMotion>
                                  </p:childTnLst>
                                </p:cTn>
                              </p:par>
                              <p:par>
                                <p:cTn id="149" presetID="42" presetClass="path" presetSubtype="0" accel="50000" decel="50000" fill="hold" nodeType="withEffect">
                                  <p:stCondLst>
                                    <p:cond delay="0"/>
                                  </p:stCondLst>
                                  <p:childTnLst>
                                    <p:animMotion origin="layout" path="M -4.72222E-6 3.7037E-7 L 0.01458 0.24259 " pathEditMode="relative" rAng="0" ptsTypes="AA">
                                      <p:cBhvr>
                                        <p:cTn id="150" dur="2000" fill="hold"/>
                                        <p:tgtEl>
                                          <p:spTgt spid="27"/>
                                        </p:tgtEl>
                                        <p:attrNameLst>
                                          <p:attrName>ppt_x</p:attrName>
                                          <p:attrName>ppt_y</p:attrName>
                                        </p:attrNameLst>
                                      </p:cBhvr>
                                      <p:rCtr x="2170" y="13056"/>
                                    </p:animMotion>
                                  </p:childTnLst>
                                </p:cTn>
                              </p:par>
                              <p:par>
                                <p:cTn id="151" presetID="42" presetClass="path" presetSubtype="0" accel="50000" decel="50000" fill="hold" nodeType="withEffect">
                                  <p:stCondLst>
                                    <p:cond delay="0"/>
                                  </p:stCondLst>
                                  <p:childTnLst>
                                    <p:animMotion origin="layout" path="M -4.72222E-6 1.48148E-6 L 0.01511 0.3368 " pathEditMode="relative" rAng="0" ptsTypes="AA">
                                      <p:cBhvr>
                                        <p:cTn id="152" dur="2000" fill="hold"/>
                                        <p:tgtEl>
                                          <p:spTgt spid="31"/>
                                        </p:tgtEl>
                                        <p:attrNameLst>
                                          <p:attrName>ppt_x</p:attrName>
                                          <p:attrName>ppt_y</p:attrName>
                                        </p:attrNameLst>
                                      </p:cBhvr>
                                      <p:rCtr x="747" y="16829"/>
                                    </p:animMotion>
                                  </p:childTnLst>
                                </p:cTn>
                              </p:par>
                              <p:par>
                                <p:cTn id="153" presetID="42" presetClass="path" presetSubtype="0" accel="50000" decel="50000" fill="hold" nodeType="withEffect">
                                  <p:stCondLst>
                                    <p:cond delay="0"/>
                                  </p:stCondLst>
                                  <p:childTnLst>
                                    <p:animMotion origin="layout" path="M 3.33333E-6 -4.44444E-6 L -0.00382 0.40741 " pathEditMode="relative" rAng="0" ptsTypes="AA">
                                      <p:cBhvr>
                                        <p:cTn id="154" dur="2000" fill="hold"/>
                                        <p:tgtEl>
                                          <p:spTgt spid="91"/>
                                        </p:tgtEl>
                                        <p:attrNameLst>
                                          <p:attrName>ppt_x</p:attrName>
                                          <p:attrName>ppt_y</p:attrName>
                                        </p:attrNameLst>
                                      </p:cBhvr>
                                      <p:rCtr x="-1250" y="18796"/>
                                    </p:animMotion>
                                  </p:childTnLst>
                                </p:cTn>
                              </p:par>
                              <p:par>
                                <p:cTn id="155" presetID="42" presetClass="path" presetSubtype="0" accel="50000" decel="50000" fill="hold" nodeType="withEffect">
                                  <p:stCondLst>
                                    <p:cond delay="0"/>
                                  </p:stCondLst>
                                  <p:childTnLst>
                                    <p:animMotion origin="layout" path="M 2.22222E-6 3.7037E-7 L -0.06111 0.22222 " pathEditMode="relative" rAng="0" ptsTypes="AA">
                                      <p:cBhvr>
                                        <p:cTn id="156" dur="2000" fill="hold"/>
                                        <p:tgtEl>
                                          <p:spTgt spid="71"/>
                                        </p:tgtEl>
                                        <p:attrNameLst>
                                          <p:attrName>ppt_x</p:attrName>
                                          <p:attrName>ppt_y</p:attrName>
                                        </p:attrNameLst>
                                      </p:cBhvr>
                                      <p:rCtr x="-2691" y="9907"/>
                                    </p:animMotion>
                                  </p:childTnLst>
                                </p:cTn>
                              </p:par>
                              <p:par>
                                <p:cTn id="157" presetID="42" presetClass="path" presetSubtype="0" accel="50000" decel="50000" fill="hold" nodeType="withEffect">
                                  <p:stCondLst>
                                    <p:cond delay="0"/>
                                  </p:stCondLst>
                                  <p:childTnLst>
                                    <p:animMotion origin="layout" path="M 2.5E-6 2.96296E-6 L 0.04791 0.3794 " pathEditMode="relative" rAng="0" ptsTypes="AA">
                                      <p:cBhvr>
                                        <p:cTn id="158" dur="2000" fill="hold"/>
                                        <p:tgtEl>
                                          <p:spTgt spid="79"/>
                                        </p:tgtEl>
                                        <p:attrNameLst>
                                          <p:attrName>ppt_x</p:attrName>
                                          <p:attrName>ppt_y</p:attrName>
                                        </p:attrNameLst>
                                      </p:cBhvr>
                                      <p:rCtr x="2396" y="18958"/>
                                    </p:animMotion>
                                  </p:childTnLst>
                                </p:cTn>
                              </p:par>
                              <p:par>
                                <p:cTn id="159" presetID="42" presetClass="path" presetSubtype="0" accel="50000" decel="50000" fill="hold" nodeType="withEffect">
                                  <p:stCondLst>
                                    <p:cond delay="0"/>
                                  </p:stCondLst>
                                  <p:childTnLst>
                                    <p:animMotion origin="layout" path="M 1.11111E-6 4.81481E-6 L 0.03489 0.39004 " pathEditMode="relative" rAng="0" ptsTypes="AA">
                                      <p:cBhvr>
                                        <p:cTn id="160" dur="2000" fill="hold"/>
                                        <p:tgtEl>
                                          <p:spTgt spid="75"/>
                                        </p:tgtEl>
                                        <p:attrNameLst>
                                          <p:attrName>ppt_x</p:attrName>
                                          <p:attrName>ppt_y</p:attrName>
                                        </p:attrNameLst>
                                      </p:cBhvr>
                                      <p:rCtr x="1736" y="19491"/>
                                    </p:animMotion>
                                  </p:childTnLst>
                                </p:cTn>
                              </p:par>
                              <p:par>
                                <p:cTn id="161" presetID="42" presetClass="path" presetSubtype="0" accel="50000" decel="50000" fill="hold" nodeType="withEffect">
                                  <p:stCondLst>
                                    <p:cond delay="0"/>
                                  </p:stCondLst>
                                  <p:childTnLst>
                                    <p:animMotion origin="layout" path="M 2.22222E-6 -4.07407E-6 L 0.04444 0.48727 " pathEditMode="relative" rAng="0" ptsTypes="AA">
                                      <p:cBhvr>
                                        <p:cTn id="162" dur="2000" fill="hold"/>
                                        <p:tgtEl>
                                          <p:spTgt spid="99"/>
                                        </p:tgtEl>
                                        <p:attrNameLst>
                                          <p:attrName>ppt_x</p:attrName>
                                          <p:attrName>ppt_y</p:attrName>
                                        </p:attrNameLst>
                                      </p:cBhvr>
                                      <p:rCtr x="2222" y="24352"/>
                                    </p:animMotion>
                                  </p:childTnLst>
                                </p:cTn>
                              </p:par>
                              <p:par>
                                <p:cTn id="163" presetID="42" presetClass="path" presetSubtype="0" accel="50000" decel="50000" fill="hold" nodeType="withEffect">
                                  <p:stCondLst>
                                    <p:cond delay="0"/>
                                  </p:stCondLst>
                                  <p:childTnLst>
                                    <p:animMotion origin="layout" path="M 0 4.44444E-6 L -0.08976 0.46597 " pathEditMode="relative" rAng="0" ptsTypes="AA">
                                      <p:cBhvr>
                                        <p:cTn id="164" dur="2000" fill="hold"/>
                                        <p:tgtEl>
                                          <p:spTgt spid="63"/>
                                        </p:tgtEl>
                                        <p:attrNameLst>
                                          <p:attrName>ppt_x</p:attrName>
                                          <p:attrName>ppt_y</p:attrName>
                                        </p:attrNameLst>
                                      </p:cBhvr>
                                      <p:rCtr x="-4497" y="23287"/>
                                    </p:animMotion>
                                  </p:childTnLst>
                                </p:cTn>
                              </p:par>
                              <p:par>
                                <p:cTn id="165" presetID="42" presetClass="path" presetSubtype="0" accel="50000" decel="50000" fill="hold" nodeType="withEffect">
                                  <p:stCondLst>
                                    <p:cond delay="0"/>
                                  </p:stCondLst>
                                  <p:childTnLst>
                                    <p:animMotion origin="layout" path="M -2.5E-6 -1.11111E-6 L 0.01945 0.41389 " pathEditMode="relative" rAng="0" ptsTypes="AA">
                                      <p:cBhvr>
                                        <p:cTn id="166" dur="2000" fill="hold"/>
                                        <p:tgtEl>
                                          <p:spTgt spid="67"/>
                                        </p:tgtEl>
                                        <p:attrNameLst>
                                          <p:attrName>ppt_x</p:attrName>
                                          <p:attrName>ppt_y</p:attrName>
                                        </p:attrNameLst>
                                      </p:cBhvr>
                                      <p:rCtr x="972" y="20694"/>
                                    </p:animMotion>
                                  </p:childTnLst>
                                </p:cTn>
                              </p:par>
                            </p:childTnLst>
                          </p:cTn>
                        </p:par>
                      </p:childTnLst>
                    </p:cTn>
                  </p:par>
                  <p:par>
                    <p:cTn id="167" fill="hold">
                      <p:stCondLst>
                        <p:cond delay="indefinite"/>
                      </p:stCondLst>
                      <p:childTnLst>
                        <p:par>
                          <p:cTn id="168" fill="hold">
                            <p:stCondLst>
                              <p:cond delay="0"/>
                            </p:stCondLst>
                            <p:childTnLst>
                              <p:par>
                                <p:cTn id="169" presetID="1" presetClass="entr" presetSubtype="0" fill="hold" grpId="0" nodeType="clickEffect">
                                  <p:stCondLst>
                                    <p:cond delay="0"/>
                                  </p:stCondLst>
                                  <p:childTnLst>
                                    <p:set>
                                      <p:cBhvr>
                                        <p:cTn id="170" dur="1" fill="hold">
                                          <p:stCondLst>
                                            <p:cond delay="0"/>
                                          </p:stCondLst>
                                        </p:cTn>
                                        <p:tgtEl>
                                          <p:spTgt spid="115"/>
                                        </p:tgtEl>
                                        <p:attrNameLst>
                                          <p:attrName>style.visibility</p:attrName>
                                        </p:attrNameLst>
                                      </p:cBhvr>
                                      <p:to>
                                        <p:strVal val="visible"/>
                                      </p:to>
                                    </p:set>
                                  </p:childTnLst>
                                </p:cTn>
                              </p:par>
                            </p:childTnLst>
                          </p:cTn>
                        </p:par>
                      </p:childTnLst>
                    </p:cTn>
                  </p:par>
                  <p:par>
                    <p:cTn id="171" fill="hold">
                      <p:stCondLst>
                        <p:cond delay="indefinite"/>
                      </p:stCondLst>
                      <p:childTnLst>
                        <p:par>
                          <p:cTn id="172" fill="hold">
                            <p:stCondLst>
                              <p:cond delay="0"/>
                            </p:stCondLst>
                            <p:childTnLst>
                              <p:par>
                                <p:cTn id="173" presetID="47" presetClass="entr" presetSubtype="0" fill="hold" grpId="0" nodeType="clickEffect">
                                  <p:stCondLst>
                                    <p:cond delay="0"/>
                                  </p:stCondLst>
                                  <p:childTnLst>
                                    <p:set>
                                      <p:cBhvr>
                                        <p:cTn id="174" dur="1" fill="hold">
                                          <p:stCondLst>
                                            <p:cond delay="0"/>
                                          </p:stCondLst>
                                        </p:cTn>
                                        <p:tgtEl>
                                          <p:spTgt spid="114"/>
                                        </p:tgtEl>
                                        <p:attrNameLst>
                                          <p:attrName>style.visibility</p:attrName>
                                        </p:attrNameLst>
                                      </p:cBhvr>
                                      <p:to>
                                        <p:strVal val="visible"/>
                                      </p:to>
                                    </p:set>
                                    <p:animEffect transition="in" filter="fade">
                                      <p:cBhvr>
                                        <p:cTn id="175" dur="1000"/>
                                        <p:tgtEl>
                                          <p:spTgt spid="114"/>
                                        </p:tgtEl>
                                      </p:cBhvr>
                                    </p:animEffect>
                                    <p:anim calcmode="lin" valueType="num">
                                      <p:cBhvr>
                                        <p:cTn id="176" dur="1000" fill="hold"/>
                                        <p:tgtEl>
                                          <p:spTgt spid="114"/>
                                        </p:tgtEl>
                                        <p:attrNameLst>
                                          <p:attrName>ppt_x</p:attrName>
                                        </p:attrNameLst>
                                      </p:cBhvr>
                                      <p:tavLst>
                                        <p:tav tm="0">
                                          <p:val>
                                            <p:strVal val="#ppt_x"/>
                                          </p:val>
                                        </p:tav>
                                        <p:tav tm="100000">
                                          <p:val>
                                            <p:strVal val="#ppt_x"/>
                                          </p:val>
                                        </p:tav>
                                      </p:tavLst>
                                    </p:anim>
                                    <p:anim calcmode="lin" valueType="num">
                                      <p:cBhvr>
                                        <p:cTn id="177" dur="1000" fill="hold"/>
                                        <p:tgtEl>
                                          <p:spTgt spid="114"/>
                                        </p:tgtEl>
                                        <p:attrNameLst>
                                          <p:attrName>ppt_y</p:attrName>
                                        </p:attrNameLst>
                                      </p:cBhvr>
                                      <p:tavLst>
                                        <p:tav tm="0">
                                          <p:val>
                                            <p:strVal val="#ppt_y-.1"/>
                                          </p:val>
                                        </p:tav>
                                        <p:tav tm="100000">
                                          <p:val>
                                            <p:strVal val="#ppt_y"/>
                                          </p:val>
                                        </p:tav>
                                      </p:tavLst>
                                    </p:anim>
                                  </p:childTnLst>
                                </p:cTn>
                              </p:par>
                              <p:par>
                                <p:cTn id="178" presetID="47" presetClass="entr" presetSubtype="0" fill="hold" grpId="0" nodeType="withEffect">
                                  <p:stCondLst>
                                    <p:cond delay="0"/>
                                  </p:stCondLst>
                                  <p:childTnLst>
                                    <p:set>
                                      <p:cBhvr>
                                        <p:cTn id="179" dur="1" fill="hold">
                                          <p:stCondLst>
                                            <p:cond delay="0"/>
                                          </p:stCondLst>
                                        </p:cTn>
                                        <p:tgtEl>
                                          <p:spTgt spid="112"/>
                                        </p:tgtEl>
                                        <p:attrNameLst>
                                          <p:attrName>style.visibility</p:attrName>
                                        </p:attrNameLst>
                                      </p:cBhvr>
                                      <p:to>
                                        <p:strVal val="visible"/>
                                      </p:to>
                                    </p:set>
                                    <p:animEffect transition="in" filter="fade">
                                      <p:cBhvr>
                                        <p:cTn id="180" dur="1000"/>
                                        <p:tgtEl>
                                          <p:spTgt spid="112"/>
                                        </p:tgtEl>
                                      </p:cBhvr>
                                    </p:animEffect>
                                    <p:anim calcmode="lin" valueType="num">
                                      <p:cBhvr>
                                        <p:cTn id="181" dur="1000" fill="hold"/>
                                        <p:tgtEl>
                                          <p:spTgt spid="112"/>
                                        </p:tgtEl>
                                        <p:attrNameLst>
                                          <p:attrName>ppt_x</p:attrName>
                                        </p:attrNameLst>
                                      </p:cBhvr>
                                      <p:tavLst>
                                        <p:tav tm="0">
                                          <p:val>
                                            <p:strVal val="#ppt_x"/>
                                          </p:val>
                                        </p:tav>
                                        <p:tav tm="100000">
                                          <p:val>
                                            <p:strVal val="#ppt_x"/>
                                          </p:val>
                                        </p:tav>
                                      </p:tavLst>
                                    </p:anim>
                                    <p:anim calcmode="lin" valueType="num">
                                      <p:cBhvr>
                                        <p:cTn id="182" dur="1000" fill="hold"/>
                                        <p:tgtEl>
                                          <p:spTgt spid="112"/>
                                        </p:tgtEl>
                                        <p:attrNameLst>
                                          <p:attrName>ppt_y</p:attrName>
                                        </p:attrNameLst>
                                      </p:cBhvr>
                                      <p:tavLst>
                                        <p:tav tm="0">
                                          <p:val>
                                            <p:strVal val="#ppt_y-.1"/>
                                          </p:val>
                                        </p:tav>
                                        <p:tav tm="100000">
                                          <p:val>
                                            <p:strVal val="#ppt_y"/>
                                          </p:val>
                                        </p:tav>
                                      </p:tavLst>
                                    </p:anim>
                                  </p:childTnLst>
                                </p:cTn>
                              </p:par>
                              <p:par>
                                <p:cTn id="183" presetID="47" presetClass="entr" presetSubtype="0" fill="hold" grpId="0" nodeType="withEffect">
                                  <p:stCondLst>
                                    <p:cond delay="0"/>
                                  </p:stCondLst>
                                  <p:childTnLst>
                                    <p:set>
                                      <p:cBhvr>
                                        <p:cTn id="184" dur="1" fill="hold">
                                          <p:stCondLst>
                                            <p:cond delay="0"/>
                                          </p:stCondLst>
                                        </p:cTn>
                                        <p:tgtEl>
                                          <p:spTgt spid="113"/>
                                        </p:tgtEl>
                                        <p:attrNameLst>
                                          <p:attrName>style.visibility</p:attrName>
                                        </p:attrNameLst>
                                      </p:cBhvr>
                                      <p:to>
                                        <p:strVal val="visible"/>
                                      </p:to>
                                    </p:set>
                                    <p:animEffect transition="in" filter="fade">
                                      <p:cBhvr>
                                        <p:cTn id="185" dur="1000"/>
                                        <p:tgtEl>
                                          <p:spTgt spid="113"/>
                                        </p:tgtEl>
                                      </p:cBhvr>
                                    </p:animEffect>
                                    <p:anim calcmode="lin" valueType="num">
                                      <p:cBhvr>
                                        <p:cTn id="186" dur="1000" fill="hold"/>
                                        <p:tgtEl>
                                          <p:spTgt spid="113"/>
                                        </p:tgtEl>
                                        <p:attrNameLst>
                                          <p:attrName>ppt_x</p:attrName>
                                        </p:attrNameLst>
                                      </p:cBhvr>
                                      <p:tavLst>
                                        <p:tav tm="0">
                                          <p:val>
                                            <p:strVal val="#ppt_x"/>
                                          </p:val>
                                        </p:tav>
                                        <p:tav tm="100000">
                                          <p:val>
                                            <p:strVal val="#ppt_x"/>
                                          </p:val>
                                        </p:tav>
                                      </p:tavLst>
                                    </p:anim>
                                    <p:anim calcmode="lin" valueType="num">
                                      <p:cBhvr>
                                        <p:cTn id="187" dur="1000" fill="hold"/>
                                        <p:tgtEl>
                                          <p:spTgt spid="113"/>
                                        </p:tgtEl>
                                        <p:attrNameLst>
                                          <p:attrName>ppt_y</p:attrName>
                                        </p:attrNameLst>
                                      </p:cBhvr>
                                      <p:tavLst>
                                        <p:tav tm="0">
                                          <p:val>
                                            <p:strVal val="#ppt_y-.1"/>
                                          </p:val>
                                        </p:tav>
                                        <p:tav tm="100000">
                                          <p:val>
                                            <p:strVal val="#ppt_y"/>
                                          </p:val>
                                        </p:tav>
                                      </p:tavLst>
                                    </p:anim>
                                  </p:childTnLst>
                                </p:cTn>
                              </p:par>
                              <p:par>
                                <p:cTn id="188" presetID="47" presetClass="entr" presetSubtype="0" fill="hold" grpId="0" nodeType="withEffect">
                                  <p:stCondLst>
                                    <p:cond delay="0"/>
                                  </p:stCondLst>
                                  <p:childTnLst>
                                    <p:set>
                                      <p:cBhvr>
                                        <p:cTn id="189" dur="1" fill="hold">
                                          <p:stCondLst>
                                            <p:cond delay="0"/>
                                          </p:stCondLst>
                                        </p:cTn>
                                        <p:tgtEl>
                                          <p:spTgt spid="111"/>
                                        </p:tgtEl>
                                        <p:attrNameLst>
                                          <p:attrName>style.visibility</p:attrName>
                                        </p:attrNameLst>
                                      </p:cBhvr>
                                      <p:to>
                                        <p:strVal val="visible"/>
                                      </p:to>
                                    </p:set>
                                    <p:animEffect transition="in" filter="fade">
                                      <p:cBhvr>
                                        <p:cTn id="190" dur="1000"/>
                                        <p:tgtEl>
                                          <p:spTgt spid="111"/>
                                        </p:tgtEl>
                                      </p:cBhvr>
                                    </p:animEffect>
                                    <p:anim calcmode="lin" valueType="num">
                                      <p:cBhvr>
                                        <p:cTn id="191" dur="1000" fill="hold"/>
                                        <p:tgtEl>
                                          <p:spTgt spid="111"/>
                                        </p:tgtEl>
                                        <p:attrNameLst>
                                          <p:attrName>ppt_x</p:attrName>
                                        </p:attrNameLst>
                                      </p:cBhvr>
                                      <p:tavLst>
                                        <p:tav tm="0">
                                          <p:val>
                                            <p:strVal val="#ppt_x"/>
                                          </p:val>
                                        </p:tav>
                                        <p:tav tm="100000">
                                          <p:val>
                                            <p:strVal val="#ppt_x"/>
                                          </p:val>
                                        </p:tav>
                                      </p:tavLst>
                                    </p:anim>
                                    <p:anim calcmode="lin" valueType="num">
                                      <p:cBhvr>
                                        <p:cTn id="192" dur="1000" fill="hold"/>
                                        <p:tgtEl>
                                          <p:spTgt spid="111"/>
                                        </p:tgtEl>
                                        <p:attrNameLst>
                                          <p:attrName>ppt_y</p:attrName>
                                        </p:attrNameLst>
                                      </p:cBhvr>
                                      <p:tavLst>
                                        <p:tav tm="0">
                                          <p:val>
                                            <p:strVal val="#ppt_y-.1"/>
                                          </p:val>
                                        </p:tav>
                                        <p:tav tm="100000">
                                          <p:val>
                                            <p:strVal val="#ppt_y"/>
                                          </p:val>
                                        </p:tav>
                                      </p:tavLst>
                                    </p:anim>
                                  </p:childTnLst>
                                </p:cTn>
                              </p:par>
                              <p:par>
                                <p:cTn id="193" presetID="47" presetClass="entr" presetSubtype="0" fill="hold" grpId="0" nodeType="withEffect">
                                  <p:stCondLst>
                                    <p:cond delay="0"/>
                                  </p:stCondLst>
                                  <p:childTnLst>
                                    <p:set>
                                      <p:cBhvr>
                                        <p:cTn id="194" dur="1" fill="hold">
                                          <p:stCondLst>
                                            <p:cond delay="0"/>
                                          </p:stCondLst>
                                        </p:cTn>
                                        <p:tgtEl>
                                          <p:spTgt spid="110"/>
                                        </p:tgtEl>
                                        <p:attrNameLst>
                                          <p:attrName>style.visibility</p:attrName>
                                        </p:attrNameLst>
                                      </p:cBhvr>
                                      <p:to>
                                        <p:strVal val="visible"/>
                                      </p:to>
                                    </p:set>
                                    <p:animEffect transition="in" filter="fade">
                                      <p:cBhvr>
                                        <p:cTn id="195" dur="1000"/>
                                        <p:tgtEl>
                                          <p:spTgt spid="110"/>
                                        </p:tgtEl>
                                      </p:cBhvr>
                                    </p:animEffect>
                                    <p:anim calcmode="lin" valueType="num">
                                      <p:cBhvr>
                                        <p:cTn id="196" dur="1000" fill="hold"/>
                                        <p:tgtEl>
                                          <p:spTgt spid="110"/>
                                        </p:tgtEl>
                                        <p:attrNameLst>
                                          <p:attrName>ppt_x</p:attrName>
                                        </p:attrNameLst>
                                      </p:cBhvr>
                                      <p:tavLst>
                                        <p:tav tm="0">
                                          <p:val>
                                            <p:strVal val="#ppt_x"/>
                                          </p:val>
                                        </p:tav>
                                        <p:tav tm="100000">
                                          <p:val>
                                            <p:strVal val="#ppt_x"/>
                                          </p:val>
                                        </p:tav>
                                      </p:tavLst>
                                    </p:anim>
                                    <p:anim calcmode="lin" valueType="num">
                                      <p:cBhvr>
                                        <p:cTn id="197" dur="1000" fill="hold"/>
                                        <p:tgtEl>
                                          <p:spTgt spid="110"/>
                                        </p:tgtEl>
                                        <p:attrNameLst>
                                          <p:attrName>ppt_y</p:attrName>
                                        </p:attrNameLst>
                                      </p:cBhvr>
                                      <p:tavLst>
                                        <p:tav tm="0">
                                          <p:val>
                                            <p:strVal val="#ppt_y-.1"/>
                                          </p:val>
                                        </p:tav>
                                        <p:tav tm="100000">
                                          <p:val>
                                            <p:strVal val="#ppt_y"/>
                                          </p:val>
                                        </p:tav>
                                      </p:tavLst>
                                    </p:anim>
                                  </p:childTnLst>
                                </p:cTn>
                              </p:par>
                              <p:par>
                                <p:cTn id="198" presetID="47" presetClass="entr" presetSubtype="0" fill="hold" grpId="0" nodeType="withEffect">
                                  <p:stCondLst>
                                    <p:cond delay="0"/>
                                  </p:stCondLst>
                                  <p:childTnLst>
                                    <p:set>
                                      <p:cBhvr>
                                        <p:cTn id="199" dur="1" fill="hold">
                                          <p:stCondLst>
                                            <p:cond delay="0"/>
                                          </p:stCondLst>
                                        </p:cTn>
                                        <p:tgtEl>
                                          <p:spTgt spid="109"/>
                                        </p:tgtEl>
                                        <p:attrNameLst>
                                          <p:attrName>style.visibility</p:attrName>
                                        </p:attrNameLst>
                                      </p:cBhvr>
                                      <p:to>
                                        <p:strVal val="visible"/>
                                      </p:to>
                                    </p:set>
                                    <p:animEffect transition="in" filter="fade">
                                      <p:cBhvr>
                                        <p:cTn id="200" dur="1000"/>
                                        <p:tgtEl>
                                          <p:spTgt spid="109"/>
                                        </p:tgtEl>
                                      </p:cBhvr>
                                    </p:animEffect>
                                    <p:anim calcmode="lin" valueType="num">
                                      <p:cBhvr>
                                        <p:cTn id="201" dur="1000" fill="hold"/>
                                        <p:tgtEl>
                                          <p:spTgt spid="109"/>
                                        </p:tgtEl>
                                        <p:attrNameLst>
                                          <p:attrName>ppt_x</p:attrName>
                                        </p:attrNameLst>
                                      </p:cBhvr>
                                      <p:tavLst>
                                        <p:tav tm="0">
                                          <p:val>
                                            <p:strVal val="#ppt_x"/>
                                          </p:val>
                                        </p:tav>
                                        <p:tav tm="100000">
                                          <p:val>
                                            <p:strVal val="#ppt_x"/>
                                          </p:val>
                                        </p:tav>
                                      </p:tavLst>
                                    </p:anim>
                                    <p:anim calcmode="lin" valueType="num">
                                      <p:cBhvr>
                                        <p:cTn id="202" dur="1000" fill="hold"/>
                                        <p:tgtEl>
                                          <p:spTgt spid="109"/>
                                        </p:tgtEl>
                                        <p:attrNameLst>
                                          <p:attrName>ppt_y</p:attrName>
                                        </p:attrNameLst>
                                      </p:cBhvr>
                                      <p:tavLst>
                                        <p:tav tm="0">
                                          <p:val>
                                            <p:strVal val="#ppt_y-.1"/>
                                          </p:val>
                                        </p:tav>
                                        <p:tav tm="100000">
                                          <p:val>
                                            <p:strVal val="#ppt_y"/>
                                          </p:val>
                                        </p:tav>
                                      </p:tavLst>
                                    </p:anim>
                                  </p:childTnLst>
                                </p:cTn>
                              </p:par>
                              <p:par>
                                <p:cTn id="203" presetID="47" presetClass="entr" presetSubtype="0" fill="hold" grpId="0" nodeType="withEffect">
                                  <p:stCondLst>
                                    <p:cond delay="0"/>
                                  </p:stCondLst>
                                  <p:childTnLst>
                                    <p:set>
                                      <p:cBhvr>
                                        <p:cTn id="204" dur="1" fill="hold">
                                          <p:stCondLst>
                                            <p:cond delay="0"/>
                                          </p:stCondLst>
                                        </p:cTn>
                                        <p:tgtEl>
                                          <p:spTgt spid="107"/>
                                        </p:tgtEl>
                                        <p:attrNameLst>
                                          <p:attrName>style.visibility</p:attrName>
                                        </p:attrNameLst>
                                      </p:cBhvr>
                                      <p:to>
                                        <p:strVal val="visible"/>
                                      </p:to>
                                    </p:set>
                                    <p:animEffect transition="in" filter="fade">
                                      <p:cBhvr>
                                        <p:cTn id="205" dur="1000"/>
                                        <p:tgtEl>
                                          <p:spTgt spid="107"/>
                                        </p:tgtEl>
                                      </p:cBhvr>
                                    </p:animEffect>
                                    <p:anim calcmode="lin" valueType="num">
                                      <p:cBhvr>
                                        <p:cTn id="206" dur="1000" fill="hold"/>
                                        <p:tgtEl>
                                          <p:spTgt spid="107"/>
                                        </p:tgtEl>
                                        <p:attrNameLst>
                                          <p:attrName>ppt_x</p:attrName>
                                        </p:attrNameLst>
                                      </p:cBhvr>
                                      <p:tavLst>
                                        <p:tav tm="0">
                                          <p:val>
                                            <p:strVal val="#ppt_x"/>
                                          </p:val>
                                        </p:tav>
                                        <p:tav tm="100000">
                                          <p:val>
                                            <p:strVal val="#ppt_x"/>
                                          </p:val>
                                        </p:tav>
                                      </p:tavLst>
                                    </p:anim>
                                    <p:anim calcmode="lin" valueType="num">
                                      <p:cBhvr>
                                        <p:cTn id="207" dur="1000" fill="hold"/>
                                        <p:tgtEl>
                                          <p:spTgt spid="107"/>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108"/>
                                        </p:tgtEl>
                                        <p:attrNameLst>
                                          <p:attrName>style.visibility</p:attrName>
                                        </p:attrNameLst>
                                      </p:cBhvr>
                                      <p:to>
                                        <p:strVal val="visible"/>
                                      </p:to>
                                    </p:set>
                                    <p:animEffect transition="in" filter="fade">
                                      <p:cBhvr>
                                        <p:cTn id="210" dur="1000"/>
                                        <p:tgtEl>
                                          <p:spTgt spid="108"/>
                                        </p:tgtEl>
                                      </p:cBhvr>
                                    </p:animEffect>
                                    <p:anim calcmode="lin" valueType="num">
                                      <p:cBhvr>
                                        <p:cTn id="211" dur="1000" fill="hold"/>
                                        <p:tgtEl>
                                          <p:spTgt spid="108"/>
                                        </p:tgtEl>
                                        <p:attrNameLst>
                                          <p:attrName>ppt_x</p:attrName>
                                        </p:attrNameLst>
                                      </p:cBhvr>
                                      <p:tavLst>
                                        <p:tav tm="0">
                                          <p:val>
                                            <p:strVal val="#ppt_x"/>
                                          </p:val>
                                        </p:tav>
                                        <p:tav tm="100000">
                                          <p:val>
                                            <p:strVal val="#ppt_x"/>
                                          </p:val>
                                        </p:tav>
                                      </p:tavLst>
                                    </p:anim>
                                    <p:anim calcmode="lin" valueType="num">
                                      <p:cBhvr>
                                        <p:cTn id="212" dur="1000" fill="hold"/>
                                        <p:tgtEl>
                                          <p:spTgt spid="108"/>
                                        </p:tgtEl>
                                        <p:attrNameLst>
                                          <p:attrName>ppt_y</p:attrName>
                                        </p:attrNameLst>
                                      </p:cBhvr>
                                      <p:tavLst>
                                        <p:tav tm="0">
                                          <p:val>
                                            <p:strVal val="#ppt_y-.1"/>
                                          </p:val>
                                        </p:tav>
                                        <p:tav tm="100000">
                                          <p:val>
                                            <p:strVal val="#ppt_y"/>
                                          </p:val>
                                        </p:tav>
                                      </p:tavLst>
                                    </p:anim>
                                  </p:childTnLst>
                                </p:cTn>
                              </p:par>
                              <p:par>
                                <p:cTn id="213" presetID="47" presetClass="entr" presetSubtype="0" fill="hold" grpId="0" nodeType="withEffect">
                                  <p:stCondLst>
                                    <p:cond delay="0"/>
                                  </p:stCondLst>
                                  <p:childTnLst>
                                    <p:set>
                                      <p:cBhvr>
                                        <p:cTn id="214" dur="1" fill="hold">
                                          <p:stCondLst>
                                            <p:cond delay="0"/>
                                          </p:stCondLst>
                                        </p:cTn>
                                        <p:tgtEl>
                                          <p:spTgt spid="119"/>
                                        </p:tgtEl>
                                        <p:attrNameLst>
                                          <p:attrName>style.visibility</p:attrName>
                                        </p:attrNameLst>
                                      </p:cBhvr>
                                      <p:to>
                                        <p:strVal val="visible"/>
                                      </p:to>
                                    </p:set>
                                    <p:animEffect transition="in" filter="fade">
                                      <p:cBhvr>
                                        <p:cTn id="215" dur="1000"/>
                                        <p:tgtEl>
                                          <p:spTgt spid="119"/>
                                        </p:tgtEl>
                                      </p:cBhvr>
                                    </p:animEffect>
                                    <p:anim calcmode="lin" valueType="num">
                                      <p:cBhvr>
                                        <p:cTn id="216" dur="1000" fill="hold"/>
                                        <p:tgtEl>
                                          <p:spTgt spid="119"/>
                                        </p:tgtEl>
                                        <p:attrNameLst>
                                          <p:attrName>ppt_x</p:attrName>
                                        </p:attrNameLst>
                                      </p:cBhvr>
                                      <p:tavLst>
                                        <p:tav tm="0">
                                          <p:val>
                                            <p:strVal val="#ppt_x"/>
                                          </p:val>
                                        </p:tav>
                                        <p:tav tm="100000">
                                          <p:val>
                                            <p:strVal val="#ppt_x"/>
                                          </p:val>
                                        </p:tav>
                                      </p:tavLst>
                                    </p:anim>
                                    <p:anim calcmode="lin" valueType="num">
                                      <p:cBhvr>
                                        <p:cTn id="217" dur="1000" fill="hold"/>
                                        <p:tgtEl>
                                          <p:spTgt spid="119"/>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18"/>
                                        </p:tgtEl>
                                        <p:attrNameLst>
                                          <p:attrName>style.visibility</p:attrName>
                                        </p:attrNameLst>
                                      </p:cBhvr>
                                      <p:to>
                                        <p:strVal val="visible"/>
                                      </p:to>
                                    </p:set>
                                    <p:animEffect transition="in" filter="fade">
                                      <p:cBhvr>
                                        <p:cTn id="220" dur="1000"/>
                                        <p:tgtEl>
                                          <p:spTgt spid="118"/>
                                        </p:tgtEl>
                                      </p:cBhvr>
                                    </p:animEffect>
                                    <p:anim calcmode="lin" valueType="num">
                                      <p:cBhvr>
                                        <p:cTn id="221" dur="1000" fill="hold"/>
                                        <p:tgtEl>
                                          <p:spTgt spid="118"/>
                                        </p:tgtEl>
                                        <p:attrNameLst>
                                          <p:attrName>ppt_x</p:attrName>
                                        </p:attrNameLst>
                                      </p:cBhvr>
                                      <p:tavLst>
                                        <p:tav tm="0">
                                          <p:val>
                                            <p:strVal val="#ppt_x"/>
                                          </p:val>
                                        </p:tav>
                                        <p:tav tm="100000">
                                          <p:val>
                                            <p:strVal val="#ppt_x"/>
                                          </p:val>
                                        </p:tav>
                                      </p:tavLst>
                                    </p:anim>
                                    <p:anim calcmode="lin" valueType="num">
                                      <p:cBhvr>
                                        <p:cTn id="222" dur="1000" fill="hold"/>
                                        <p:tgtEl>
                                          <p:spTgt spid="118"/>
                                        </p:tgtEl>
                                        <p:attrNameLst>
                                          <p:attrName>ppt_y</p:attrName>
                                        </p:attrNameLst>
                                      </p:cBhvr>
                                      <p:tavLst>
                                        <p:tav tm="0">
                                          <p:val>
                                            <p:strVal val="#ppt_y-.1"/>
                                          </p:val>
                                        </p:tav>
                                        <p:tav tm="100000">
                                          <p:val>
                                            <p:strVal val="#ppt_y"/>
                                          </p:val>
                                        </p:tav>
                                      </p:tavLst>
                                    </p:anim>
                                  </p:childTnLst>
                                </p:cTn>
                              </p:par>
                              <p:par>
                                <p:cTn id="223" presetID="47" presetClass="entr" presetSubtype="0" fill="hold" grpId="0" nodeType="withEffect">
                                  <p:stCondLst>
                                    <p:cond delay="0"/>
                                  </p:stCondLst>
                                  <p:childTnLst>
                                    <p:set>
                                      <p:cBhvr>
                                        <p:cTn id="224" dur="1" fill="hold">
                                          <p:stCondLst>
                                            <p:cond delay="0"/>
                                          </p:stCondLst>
                                        </p:cTn>
                                        <p:tgtEl>
                                          <p:spTgt spid="117"/>
                                        </p:tgtEl>
                                        <p:attrNameLst>
                                          <p:attrName>style.visibility</p:attrName>
                                        </p:attrNameLst>
                                      </p:cBhvr>
                                      <p:to>
                                        <p:strVal val="visible"/>
                                      </p:to>
                                    </p:set>
                                    <p:animEffect transition="in" filter="fade">
                                      <p:cBhvr>
                                        <p:cTn id="225" dur="1000"/>
                                        <p:tgtEl>
                                          <p:spTgt spid="117"/>
                                        </p:tgtEl>
                                      </p:cBhvr>
                                    </p:animEffect>
                                    <p:anim calcmode="lin" valueType="num">
                                      <p:cBhvr>
                                        <p:cTn id="226" dur="1000" fill="hold"/>
                                        <p:tgtEl>
                                          <p:spTgt spid="117"/>
                                        </p:tgtEl>
                                        <p:attrNameLst>
                                          <p:attrName>ppt_x</p:attrName>
                                        </p:attrNameLst>
                                      </p:cBhvr>
                                      <p:tavLst>
                                        <p:tav tm="0">
                                          <p:val>
                                            <p:strVal val="#ppt_x"/>
                                          </p:val>
                                        </p:tav>
                                        <p:tav tm="100000">
                                          <p:val>
                                            <p:strVal val="#ppt_x"/>
                                          </p:val>
                                        </p:tav>
                                      </p:tavLst>
                                    </p:anim>
                                    <p:anim calcmode="lin" valueType="num">
                                      <p:cBhvr>
                                        <p:cTn id="227" dur="1000" fill="hold"/>
                                        <p:tgtEl>
                                          <p:spTgt spid="117"/>
                                        </p:tgtEl>
                                        <p:attrNameLst>
                                          <p:attrName>ppt_y</p:attrName>
                                        </p:attrNameLst>
                                      </p:cBhvr>
                                      <p:tavLst>
                                        <p:tav tm="0">
                                          <p:val>
                                            <p:strVal val="#ppt_y-.1"/>
                                          </p:val>
                                        </p:tav>
                                        <p:tav tm="100000">
                                          <p:val>
                                            <p:strVal val="#ppt_y"/>
                                          </p:val>
                                        </p:tav>
                                      </p:tavLst>
                                    </p:anim>
                                  </p:childTnLst>
                                </p:cTn>
                              </p:par>
                              <p:par>
                                <p:cTn id="228" presetID="47" presetClass="entr" presetSubtype="0" fill="hold" grpId="0" nodeType="withEffect">
                                  <p:stCondLst>
                                    <p:cond delay="0"/>
                                  </p:stCondLst>
                                  <p:childTnLst>
                                    <p:set>
                                      <p:cBhvr>
                                        <p:cTn id="229" dur="1" fill="hold">
                                          <p:stCondLst>
                                            <p:cond delay="0"/>
                                          </p:stCondLst>
                                        </p:cTn>
                                        <p:tgtEl>
                                          <p:spTgt spid="116"/>
                                        </p:tgtEl>
                                        <p:attrNameLst>
                                          <p:attrName>style.visibility</p:attrName>
                                        </p:attrNameLst>
                                      </p:cBhvr>
                                      <p:to>
                                        <p:strVal val="visible"/>
                                      </p:to>
                                    </p:set>
                                    <p:animEffect transition="in" filter="fade">
                                      <p:cBhvr>
                                        <p:cTn id="230" dur="1000"/>
                                        <p:tgtEl>
                                          <p:spTgt spid="116"/>
                                        </p:tgtEl>
                                      </p:cBhvr>
                                    </p:animEffect>
                                    <p:anim calcmode="lin" valueType="num">
                                      <p:cBhvr>
                                        <p:cTn id="231" dur="1000" fill="hold"/>
                                        <p:tgtEl>
                                          <p:spTgt spid="116"/>
                                        </p:tgtEl>
                                        <p:attrNameLst>
                                          <p:attrName>ppt_x</p:attrName>
                                        </p:attrNameLst>
                                      </p:cBhvr>
                                      <p:tavLst>
                                        <p:tav tm="0">
                                          <p:val>
                                            <p:strVal val="#ppt_x"/>
                                          </p:val>
                                        </p:tav>
                                        <p:tav tm="100000">
                                          <p:val>
                                            <p:strVal val="#ppt_x"/>
                                          </p:val>
                                        </p:tav>
                                      </p:tavLst>
                                    </p:anim>
                                    <p:anim calcmode="lin" valueType="num">
                                      <p:cBhvr>
                                        <p:cTn id="232" dur="1000" fill="hold"/>
                                        <p:tgtEl>
                                          <p:spTgt spid="116"/>
                                        </p:tgtEl>
                                        <p:attrNameLst>
                                          <p:attrName>ppt_y</p:attrName>
                                        </p:attrNameLst>
                                      </p:cBhvr>
                                      <p:tavLst>
                                        <p:tav tm="0">
                                          <p:val>
                                            <p:strVal val="#ppt_y-.1"/>
                                          </p:val>
                                        </p:tav>
                                        <p:tav tm="100000">
                                          <p:val>
                                            <p:strVal val="#ppt_y"/>
                                          </p:val>
                                        </p:tav>
                                      </p:tavLst>
                                    </p:anim>
                                  </p:childTnLst>
                                </p:cTn>
                              </p:par>
                              <p:par>
                                <p:cTn id="233" presetID="47" presetClass="entr" presetSubtype="0" fill="hold" grpId="0" nodeType="withEffect">
                                  <p:stCondLst>
                                    <p:cond delay="0"/>
                                  </p:stCondLst>
                                  <p:childTnLst>
                                    <p:set>
                                      <p:cBhvr>
                                        <p:cTn id="234" dur="1" fill="hold">
                                          <p:stCondLst>
                                            <p:cond delay="0"/>
                                          </p:stCondLst>
                                        </p:cTn>
                                        <p:tgtEl>
                                          <p:spTgt spid="120"/>
                                        </p:tgtEl>
                                        <p:attrNameLst>
                                          <p:attrName>style.visibility</p:attrName>
                                        </p:attrNameLst>
                                      </p:cBhvr>
                                      <p:to>
                                        <p:strVal val="visible"/>
                                      </p:to>
                                    </p:set>
                                    <p:animEffect transition="in" filter="fade">
                                      <p:cBhvr>
                                        <p:cTn id="235" dur="1000"/>
                                        <p:tgtEl>
                                          <p:spTgt spid="120"/>
                                        </p:tgtEl>
                                      </p:cBhvr>
                                    </p:animEffect>
                                    <p:anim calcmode="lin" valueType="num">
                                      <p:cBhvr>
                                        <p:cTn id="236" dur="1000" fill="hold"/>
                                        <p:tgtEl>
                                          <p:spTgt spid="120"/>
                                        </p:tgtEl>
                                        <p:attrNameLst>
                                          <p:attrName>ppt_x</p:attrName>
                                        </p:attrNameLst>
                                      </p:cBhvr>
                                      <p:tavLst>
                                        <p:tav tm="0">
                                          <p:val>
                                            <p:strVal val="#ppt_x"/>
                                          </p:val>
                                        </p:tav>
                                        <p:tav tm="100000">
                                          <p:val>
                                            <p:strVal val="#ppt_x"/>
                                          </p:val>
                                        </p:tav>
                                      </p:tavLst>
                                    </p:anim>
                                    <p:anim calcmode="lin" valueType="num">
                                      <p:cBhvr>
                                        <p:cTn id="237" dur="1000" fill="hold"/>
                                        <p:tgtEl>
                                          <p:spTgt spid="120"/>
                                        </p:tgtEl>
                                        <p:attrNameLst>
                                          <p:attrName>ppt_y</p:attrName>
                                        </p:attrNameLst>
                                      </p:cBhvr>
                                      <p:tavLst>
                                        <p:tav tm="0">
                                          <p:val>
                                            <p:strVal val="#ppt_y-.1"/>
                                          </p:val>
                                        </p:tav>
                                        <p:tav tm="100000">
                                          <p:val>
                                            <p:strVal val="#ppt_y"/>
                                          </p:val>
                                        </p:tav>
                                      </p:tavLst>
                                    </p:anim>
                                  </p:childTnLst>
                                </p:cTn>
                              </p:par>
                              <p:par>
                                <p:cTn id="238" presetID="47" presetClass="entr" presetSubtype="0" fill="hold" grpId="0" nodeType="withEffect">
                                  <p:stCondLst>
                                    <p:cond delay="0"/>
                                  </p:stCondLst>
                                  <p:childTnLst>
                                    <p:set>
                                      <p:cBhvr>
                                        <p:cTn id="239" dur="1" fill="hold">
                                          <p:stCondLst>
                                            <p:cond delay="0"/>
                                          </p:stCondLst>
                                        </p:cTn>
                                        <p:tgtEl>
                                          <p:spTgt spid="121"/>
                                        </p:tgtEl>
                                        <p:attrNameLst>
                                          <p:attrName>style.visibility</p:attrName>
                                        </p:attrNameLst>
                                      </p:cBhvr>
                                      <p:to>
                                        <p:strVal val="visible"/>
                                      </p:to>
                                    </p:set>
                                    <p:animEffect transition="in" filter="fade">
                                      <p:cBhvr>
                                        <p:cTn id="240" dur="1000"/>
                                        <p:tgtEl>
                                          <p:spTgt spid="121"/>
                                        </p:tgtEl>
                                      </p:cBhvr>
                                    </p:animEffect>
                                    <p:anim calcmode="lin" valueType="num">
                                      <p:cBhvr>
                                        <p:cTn id="241" dur="1000" fill="hold"/>
                                        <p:tgtEl>
                                          <p:spTgt spid="121"/>
                                        </p:tgtEl>
                                        <p:attrNameLst>
                                          <p:attrName>ppt_x</p:attrName>
                                        </p:attrNameLst>
                                      </p:cBhvr>
                                      <p:tavLst>
                                        <p:tav tm="0">
                                          <p:val>
                                            <p:strVal val="#ppt_x"/>
                                          </p:val>
                                        </p:tav>
                                        <p:tav tm="100000">
                                          <p:val>
                                            <p:strVal val="#ppt_x"/>
                                          </p:val>
                                        </p:tav>
                                      </p:tavLst>
                                    </p:anim>
                                    <p:anim calcmode="lin" valueType="num">
                                      <p:cBhvr>
                                        <p:cTn id="242" dur="1000" fill="hold"/>
                                        <p:tgtEl>
                                          <p:spTgt spid="121"/>
                                        </p:tgtEl>
                                        <p:attrNameLst>
                                          <p:attrName>ppt_y</p:attrName>
                                        </p:attrNameLst>
                                      </p:cBhvr>
                                      <p:tavLst>
                                        <p:tav tm="0">
                                          <p:val>
                                            <p:strVal val="#ppt_y-.1"/>
                                          </p:val>
                                        </p:tav>
                                        <p:tav tm="100000">
                                          <p:val>
                                            <p:strVal val="#ppt_y"/>
                                          </p:val>
                                        </p:tav>
                                      </p:tavLst>
                                    </p:anim>
                                  </p:childTnLst>
                                </p:cTn>
                              </p:par>
                              <p:par>
                                <p:cTn id="243" presetID="47" presetClass="entr" presetSubtype="0" fill="hold" grpId="0" nodeType="withEffect">
                                  <p:stCondLst>
                                    <p:cond delay="0"/>
                                  </p:stCondLst>
                                  <p:childTnLst>
                                    <p:set>
                                      <p:cBhvr>
                                        <p:cTn id="244" dur="1" fill="hold">
                                          <p:stCondLst>
                                            <p:cond delay="0"/>
                                          </p:stCondLst>
                                        </p:cTn>
                                        <p:tgtEl>
                                          <p:spTgt spid="122"/>
                                        </p:tgtEl>
                                        <p:attrNameLst>
                                          <p:attrName>style.visibility</p:attrName>
                                        </p:attrNameLst>
                                      </p:cBhvr>
                                      <p:to>
                                        <p:strVal val="visible"/>
                                      </p:to>
                                    </p:set>
                                    <p:animEffect transition="in" filter="fade">
                                      <p:cBhvr>
                                        <p:cTn id="245" dur="1000"/>
                                        <p:tgtEl>
                                          <p:spTgt spid="122"/>
                                        </p:tgtEl>
                                      </p:cBhvr>
                                    </p:animEffect>
                                    <p:anim calcmode="lin" valueType="num">
                                      <p:cBhvr>
                                        <p:cTn id="246" dur="1000" fill="hold"/>
                                        <p:tgtEl>
                                          <p:spTgt spid="122"/>
                                        </p:tgtEl>
                                        <p:attrNameLst>
                                          <p:attrName>ppt_x</p:attrName>
                                        </p:attrNameLst>
                                      </p:cBhvr>
                                      <p:tavLst>
                                        <p:tav tm="0">
                                          <p:val>
                                            <p:strVal val="#ppt_x"/>
                                          </p:val>
                                        </p:tav>
                                        <p:tav tm="100000">
                                          <p:val>
                                            <p:strVal val="#ppt_x"/>
                                          </p:val>
                                        </p:tav>
                                      </p:tavLst>
                                    </p:anim>
                                    <p:anim calcmode="lin" valueType="num">
                                      <p:cBhvr>
                                        <p:cTn id="247" dur="1000" fill="hold"/>
                                        <p:tgtEl>
                                          <p:spTgt spid="122"/>
                                        </p:tgtEl>
                                        <p:attrNameLst>
                                          <p:attrName>ppt_y</p:attrName>
                                        </p:attrNameLst>
                                      </p:cBhvr>
                                      <p:tavLst>
                                        <p:tav tm="0">
                                          <p:val>
                                            <p:strVal val="#ppt_y-.1"/>
                                          </p:val>
                                        </p:tav>
                                        <p:tav tm="100000">
                                          <p:val>
                                            <p:strVal val="#ppt_y"/>
                                          </p:val>
                                        </p:tav>
                                      </p:tavLst>
                                    </p:anim>
                                  </p:childTnLst>
                                </p:cTn>
                              </p:par>
                              <p:par>
                                <p:cTn id="248" presetID="47" presetClass="entr" presetSubtype="0" fill="hold" grpId="0" nodeType="withEffect">
                                  <p:stCondLst>
                                    <p:cond delay="0"/>
                                  </p:stCondLst>
                                  <p:childTnLst>
                                    <p:set>
                                      <p:cBhvr>
                                        <p:cTn id="249" dur="1" fill="hold">
                                          <p:stCondLst>
                                            <p:cond delay="0"/>
                                          </p:stCondLst>
                                        </p:cTn>
                                        <p:tgtEl>
                                          <p:spTgt spid="123"/>
                                        </p:tgtEl>
                                        <p:attrNameLst>
                                          <p:attrName>style.visibility</p:attrName>
                                        </p:attrNameLst>
                                      </p:cBhvr>
                                      <p:to>
                                        <p:strVal val="visible"/>
                                      </p:to>
                                    </p:set>
                                    <p:animEffect transition="in" filter="fade">
                                      <p:cBhvr>
                                        <p:cTn id="250" dur="1000"/>
                                        <p:tgtEl>
                                          <p:spTgt spid="123"/>
                                        </p:tgtEl>
                                      </p:cBhvr>
                                    </p:animEffect>
                                    <p:anim calcmode="lin" valueType="num">
                                      <p:cBhvr>
                                        <p:cTn id="251" dur="1000" fill="hold"/>
                                        <p:tgtEl>
                                          <p:spTgt spid="123"/>
                                        </p:tgtEl>
                                        <p:attrNameLst>
                                          <p:attrName>ppt_x</p:attrName>
                                        </p:attrNameLst>
                                      </p:cBhvr>
                                      <p:tavLst>
                                        <p:tav tm="0">
                                          <p:val>
                                            <p:strVal val="#ppt_x"/>
                                          </p:val>
                                        </p:tav>
                                        <p:tav tm="100000">
                                          <p:val>
                                            <p:strVal val="#ppt_x"/>
                                          </p:val>
                                        </p:tav>
                                      </p:tavLst>
                                    </p:anim>
                                    <p:anim calcmode="lin" valueType="num">
                                      <p:cBhvr>
                                        <p:cTn id="252" dur="1000" fill="hold"/>
                                        <p:tgtEl>
                                          <p:spTgt spid="123"/>
                                        </p:tgtEl>
                                        <p:attrNameLst>
                                          <p:attrName>ppt_y</p:attrName>
                                        </p:attrNameLst>
                                      </p:cBhvr>
                                      <p:tavLst>
                                        <p:tav tm="0">
                                          <p:val>
                                            <p:strVal val="#ppt_y-.1"/>
                                          </p:val>
                                        </p:tav>
                                        <p:tav tm="100000">
                                          <p:val>
                                            <p:strVal val="#ppt_y"/>
                                          </p:val>
                                        </p:tav>
                                      </p:tavLst>
                                    </p:anim>
                                  </p:childTnLst>
                                </p:cTn>
                              </p:par>
                              <p:par>
                                <p:cTn id="253" presetID="47" presetClass="entr" presetSubtype="0" fill="hold" grpId="0" nodeType="withEffect" nodePh="1">
                                  <p:stCondLst>
                                    <p:cond delay="0"/>
                                  </p:stCondLst>
                                  <p:endCondLst>
                                    <p:cond evt="begin" delay="0">
                                      <p:tn val="253"/>
                                    </p:cond>
                                  </p:endCondLst>
                                  <p:childTnLst>
                                    <p:set>
                                      <p:cBhvr>
                                        <p:cTn id="254" dur="1" fill="hold">
                                          <p:stCondLst>
                                            <p:cond delay="0"/>
                                          </p:stCondLst>
                                        </p:cTn>
                                        <p:tgtEl>
                                          <p:spTgt spid="124"/>
                                        </p:tgtEl>
                                        <p:attrNameLst>
                                          <p:attrName>style.visibility</p:attrName>
                                        </p:attrNameLst>
                                      </p:cBhvr>
                                      <p:to>
                                        <p:strVal val="visible"/>
                                      </p:to>
                                    </p:set>
                                    <p:animEffect transition="in" filter="fade">
                                      <p:cBhvr>
                                        <p:cTn id="255" dur="1000"/>
                                        <p:tgtEl>
                                          <p:spTgt spid="124"/>
                                        </p:tgtEl>
                                      </p:cBhvr>
                                    </p:animEffect>
                                    <p:anim calcmode="lin" valueType="num">
                                      <p:cBhvr>
                                        <p:cTn id="256" dur="1000" fill="hold"/>
                                        <p:tgtEl>
                                          <p:spTgt spid="124"/>
                                        </p:tgtEl>
                                        <p:attrNameLst>
                                          <p:attrName>ppt_x</p:attrName>
                                        </p:attrNameLst>
                                      </p:cBhvr>
                                      <p:tavLst>
                                        <p:tav tm="0">
                                          <p:val>
                                            <p:strVal val="#ppt_x"/>
                                          </p:val>
                                        </p:tav>
                                        <p:tav tm="100000">
                                          <p:val>
                                            <p:strVal val="#ppt_x"/>
                                          </p:val>
                                        </p:tav>
                                      </p:tavLst>
                                    </p:anim>
                                    <p:anim calcmode="lin" valueType="num">
                                      <p:cBhvr>
                                        <p:cTn id="257" dur="1000" fill="hold"/>
                                        <p:tgtEl>
                                          <p:spTgt spid="124"/>
                                        </p:tgtEl>
                                        <p:attrNameLst>
                                          <p:attrName>ppt_y</p:attrName>
                                        </p:attrNameLst>
                                      </p:cBhvr>
                                      <p:tavLst>
                                        <p:tav tm="0">
                                          <p:val>
                                            <p:strVal val="#ppt_y-.1"/>
                                          </p:val>
                                        </p:tav>
                                        <p:tav tm="100000">
                                          <p:val>
                                            <p:strVal val="#ppt_y"/>
                                          </p:val>
                                        </p:tav>
                                      </p:tavLst>
                                    </p:anim>
                                  </p:childTnLst>
                                </p:cTn>
                              </p:par>
                              <p:par>
                                <p:cTn id="258" presetID="47" presetClass="entr" presetSubtype="0" fill="hold" grpId="0" nodeType="withEffect">
                                  <p:stCondLst>
                                    <p:cond delay="0"/>
                                  </p:stCondLst>
                                  <p:childTnLst>
                                    <p:set>
                                      <p:cBhvr>
                                        <p:cTn id="259" dur="1" fill="hold">
                                          <p:stCondLst>
                                            <p:cond delay="0"/>
                                          </p:stCondLst>
                                        </p:cTn>
                                        <p:tgtEl>
                                          <p:spTgt spid="125"/>
                                        </p:tgtEl>
                                        <p:attrNameLst>
                                          <p:attrName>style.visibility</p:attrName>
                                        </p:attrNameLst>
                                      </p:cBhvr>
                                      <p:to>
                                        <p:strVal val="visible"/>
                                      </p:to>
                                    </p:set>
                                    <p:animEffect transition="in" filter="fade">
                                      <p:cBhvr>
                                        <p:cTn id="260" dur="1000"/>
                                        <p:tgtEl>
                                          <p:spTgt spid="125"/>
                                        </p:tgtEl>
                                      </p:cBhvr>
                                    </p:animEffect>
                                    <p:anim calcmode="lin" valueType="num">
                                      <p:cBhvr>
                                        <p:cTn id="261" dur="1000" fill="hold"/>
                                        <p:tgtEl>
                                          <p:spTgt spid="125"/>
                                        </p:tgtEl>
                                        <p:attrNameLst>
                                          <p:attrName>ppt_x</p:attrName>
                                        </p:attrNameLst>
                                      </p:cBhvr>
                                      <p:tavLst>
                                        <p:tav tm="0">
                                          <p:val>
                                            <p:strVal val="#ppt_x"/>
                                          </p:val>
                                        </p:tav>
                                        <p:tav tm="100000">
                                          <p:val>
                                            <p:strVal val="#ppt_x"/>
                                          </p:val>
                                        </p:tav>
                                      </p:tavLst>
                                    </p:anim>
                                    <p:anim calcmode="lin" valueType="num">
                                      <p:cBhvr>
                                        <p:cTn id="262" dur="1000" fill="hold"/>
                                        <p:tgtEl>
                                          <p:spTgt spid="125"/>
                                        </p:tgtEl>
                                        <p:attrNameLst>
                                          <p:attrName>ppt_y</p:attrName>
                                        </p:attrNameLst>
                                      </p:cBhvr>
                                      <p:tavLst>
                                        <p:tav tm="0">
                                          <p:val>
                                            <p:strVal val="#ppt_y-.1"/>
                                          </p:val>
                                        </p:tav>
                                        <p:tav tm="100000">
                                          <p:val>
                                            <p:strVal val="#ppt_y"/>
                                          </p:val>
                                        </p:tav>
                                      </p:tavLst>
                                    </p:anim>
                                  </p:childTnLst>
                                </p:cTn>
                              </p:par>
                            </p:childTnLst>
                          </p:cTn>
                        </p:par>
                      </p:childTnLst>
                    </p:cTn>
                  </p:par>
                  <p:par>
                    <p:cTn id="263" fill="hold">
                      <p:stCondLst>
                        <p:cond delay="indefinite"/>
                      </p:stCondLst>
                      <p:childTnLst>
                        <p:par>
                          <p:cTn id="264" fill="hold">
                            <p:stCondLst>
                              <p:cond delay="0"/>
                            </p:stCondLst>
                            <p:childTnLst>
                              <p:par>
                                <p:cTn id="265" presetID="42" presetClass="path" presetSubtype="0" accel="50000" decel="50000" fill="hold" grpId="1" nodeType="clickEffect">
                                  <p:stCondLst>
                                    <p:cond delay="0"/>
                                  </p:stCondLst>
                                  <p:childTnLst>
                                    <p:animMotion origin="layout" path="M 1.38889E-6 -1.48148E-6 L 0.05086 0.40788 " pathEditMode="relative" rAng="0" ptsTypes="AA">
                                      <p:cBhvr>
                                        <p:cTn id="266" dur="2000" fill="hold"/>
                                        <p:tgtEl>
                                          <p:spTgt spid="114"/>
                                        </p:tgtEl>
                                        <p:attrNameLst>
                                          <p:attrName>ppt_x</p:attrName>
                                          <p:attrName>ppt_y</p:attrName>
                                        </p:attrNameLst>
                                      </p:cBhvr>
                                      <p:rCtr x="1840" y="18611"/>
                                    </p:animMotion>
                                  </p:childTnLst>
                                </p:cTn>
                              </p:par>
                              <p:par>
                                <p:cTn id="267" presetID="42" presetClass="path" presetSubtype="0" accel="50000" decel="50000" fill="hold" grpId="1" nodeType="withEffect">
                                  <p:stCondLst>
                                    <p:cond delay="0"/>
                                  </p:stCondLst>
                                  <p:childTnLst>
                                    <p:animMotion origin="layout" path="M 0 0 L 0 0.25 E" pathEditMode="relative" ptsTypes="">
                                      <p:cBhvr>
                                        <p:cTn id="268" dur="2000" fill="hold"/>
                                        <p:tgtEl>
                                          <p:spTgt spid="111"/>
                                        </p:tgtEl>
                                        <p:attrNameLst>
                                          <p:attrName>ppt_x</p:attrName>
                                          <p:attrName>ppt_y</p:attrName>
                                        </p:attrNameLst>
                                      </p:cBhvr>
                                    </p:animMotion>
                                  </p:childTnLst>
                                </p:cTn>
                              </p:par>
                              <p:par>
                                <p:cTn id="269" presetID="42" presetClass="path" presetSubtype="0" accel="50000" decel="50000" fill="hold" grpId="2" nodeType="withEffect">
                                  <p:stCondLst>
                                    <p:cond delay="0"/>
                                  </p:stCondLst>
                                  <p:childTnLst>
                                    <p:animMotion origin="layout" path="M 3.61111E-6 -1.85185E-6 L -0.04757 0.24607 " pathEditMode="relative" rAng="0" ptsTypes="AA">
                                      <p:cBhvr>
                                        <p:cTn id="270" dur="2000" fill="hold"/>
                                        <p:tgtEl>
                                          <p:spTgt spid="111"/>
                                        </p:tgtEl>
                                        <p:attrNameLst>
                                          <p:attrName>ppt_x</p:attrName>
                                          <p:attrName>ppt_y</p:attrName>
                                        </p:attrNameLst>
                                      </p:cBhvr>
                                      <p:rCtr x="-2378" y="12292"/>
                                    </p:animMotion>
                                  </p:childTnLst>
                                </p:cTn>
                              </p:par>
                              <p:par>
                                <p:cTn id="271" presetID="42" presetClass="path" presetSubtype="0" accel="50000" decel="50000" fill="hold" grpId="1" nodeType="withEffect">
                                  <p:stCondLst>
                                    <p:cond delay="0"/>
                                  </p:stCondLst>
                                  <p:childTnLst>
                                    <p:animMotion origin="layout" path="M -8.33333E-7 -7.40741E-7 L -0.01632 0.31065 " pathEditMode="relative" rAng="0" ptsTypes="AA">
                                      <p:cBhvr>
                                        <p:cTn id="272" dur="2000" fill="hold"/>
                                        <p:tgtEl>
                                          <p:spTgt spid="113"/>
                                        </p:tgtEl>
                                        <p:attrNameLst>
                                          <p:attrName>ppt_x</p:attrName>
                                          <p:attrName>ppt_y</p:attrName>
                                        </p:attrNameLst>
                                      </p:cBhvr>
                                      <p:rCtr x="-816" y="15532"/>
                                    </p:animMotion>
                                  </p:childTnLst>
                                </p:cTn>
                              </p:par>
                              <p:par>
                                <p:cTn id="273" presetID="42" presetClass="path" presetSubtype="0" accel="50000" decel="50000" fill="hold" grpId="1" nodeType="withEffect">
                                  <p:stCondLst>
                                    <p:cond delay="0"/>
                                  </p:stCondLst>
                                  <p:childTnLst>
                                    <p:animMotion origin="layout" path="M -4.72222E-6 -1.11111E-6 L 0.0316 0.41574 " pathEditMode="relative" rAng="0" ptsTypes="AA">
                                      <p:cBhvr>
                                        <p:cTn id="274" dur="2000" fill="hold"/>
                                        <p:tgtEl>
                                          <p:spTgt spid="112"/>
                                        </p:tgtEl>
                                        <p:attrNameLst>
                                          <p:attrName>ppt_x</p:attrName>
                                          <p:attrName>ppt_y</p:attrName>
                                        </p:attrNameLst>
                                      </p:cBhvr>
                                      <p:rCtr x="1580" y="20787"/>
                                    </p:animMotion>
                                  </p:childTnLst>
                                </p:cTn>
                              </p:par>
                              <p:par>
                                <p:cTn id="275" presetID="42" presetClass="path" presetSubtype="0" accel="50000" decel="50000" fill="hold" grpId="1" nodeType="withEffect">
                                  <p:stCondLst>
                                    <p:cond delay="0"/>
                                  </p:stCondLst>
                                  <p:childTnLst>
                                    <p:animMotion origin="layout" path="M 2.5E-6 3.7037E-6 L -0.01389 0.37592 " pathEditMode="relative" rAng="0" ptsTypes="AA">
                                      <p:cBhvr>
                                        <p:cTn id="276" dur="2000" fill="hold"/>
                                        <p:tgtEl>
                                          <p:spTgt spid="109"/>
                                        </p:tgtEl>
                                        <p:attrNameLst>
                                          <p:attrName>ppt_x</p:attrName>
                                          <p:attrName>ppt_y</p:attrName>
                                        </p:attrNameLst>
                                      </p:cBhvr>
                                      <p:rCtr x="-694" y="18796"/>
                                    </p:animMotion>
                                  </p:childTnLst>
                                </p:cTn>
                              </p:par>
                              <p:par>
                                <p:cTn id="277" presetID="42" presetClass="path" presetSubtype="0" accel="50000" decel="50000" fill="hold" grpId="1" nodeType="withEffect">
                                  <p:stCondLst>
                                    <p:cond delay="0"/>
                                  </p:stCondLst>
                                  <p:childTnLst>
                                    <p:animMotion origin="layout" path="M 4.72222E-6 4.44444E-6 L 0.01423 0.2449 " pathEditMode="relative" rAng="0" ptsTypes="AA">
                                      <p:cBhvr>
                                        <p:cTn id="278" dur="2000" fill="hold"/>
                                        <p:tgtEl>
                                          <p:spTgt spid="110"/>
                                        </p:tgtEl>
                                        <p:attrNameLst>
                                          <p:attrName>ppt_x</p:attrName>
                                          <p:attrName>ppt_y</p:attrName>
                                        </p:attrNameLst>
                                      </p:cBhvr>
                                      <p:rCtr x="712" y="12245"/>
                                    </p:animMotion>
                                  </p:childTnLst>
                                </p:cTn>
                              </p:par>
                              <p:par>
                                <p:cTn id="279" presetID="42" presetClass="path" presetSubtype="0" accel="50000" decel="50000" fill="hold" grpId="1" nodeType="withEffect">
                                  <p:stCondLst>
                                    <p:cond delay="0"/>
                                  </p:stCondLst>
                                  <p:childTnLst>
                                    <p:animMotion origin="layout" path="M 4.16667E-6 -4.07407E-6 L 0.02204 0.23264 " pathEditMode="relative" rAng="0" ptsTypes="AA">
                                      <p:cBhvr>
                                        <p:cTn id="280" dur="2000" fill="hold"/>
                                        <p:tgtEl>
                                          <p:spTgt spid="108"/>
                                        </p:tgtEl>
                                        <p:attrNameLst>
                                          <p:attrName>ppt_x</p:attrName>
                                          <p:attrName>ppt_y</p:attrName>
                                        </p:attrNameLst>
                                      </p:cBhvr>
                                      <p:rCtr x="1094" y="11620"/>
                                    </p:animMotion>
                                  </p:childTnLst>
                                </p:cTn>
                              </p:par>
                              <p:par>
                                <p:cTn id="281" presetID="42" presetClass="path" presetSubtype="0" accel="50000" decel="50000" fill="hold" grpId="1" nodeType="withEffect">
                                  <p:stCondLst>
                                    <p:cond delay="0"/>
                                  </p:stCondLst>
                                  <p:childTnLst>
                                    <p:animMotion origin="layout" path="M 4.16667E-6 4.44444E-6 L 0.0717 0.29398 " pathEditMode="relative" rAng="0" ptsTypes="AA">
                                      <p:cBhvr>
                                        <p:cTn id="282" dur="2000" fill="hold"/>
                                        <p:tgtEl>
                                          <p:spTgt spid="107"/>
                                        </p:tgtEl>
                                        <p:attrNameLst>
                                          <p:attrName>ppt_x</p:attrName>
                                          <p:attrName>ppt_y</p:attrName>
                                        </p:attrNameLst>
                                      </p:cBhvr>
                                      <p:rCtr x="3576" y="14699"/>
                                    </p:animMotion>
                                  </p:childTnLst>
                                </p:cTn>
                              </p:par>
                              <p:par>
                                <p:cTn id="283" presetID="42" presetClass="path" presetSubtype="0" accel="50000" decel="50000" fill="hold" grpId="1" nodeType="withEffect">
                                  <p:stCondLst>
                                    <p:cond delay="0"/>
                                  </p:stCondLst>
                                  <p:childTnLst>
                                    <p:animMotion origin="layout" path="M 2.77778E-7 1.48148E-6 L 0.01181 0.45486 " pathEditMode="relative" rAng="0" ptsTypes="AA">
                                      <p:cBhvr>
                                        <p:cTn id="284" dur="2000" fill="hold"/>
                                        <p:tgtEl>
                                          <p:spTgt spid="119"/>
                                        </p:tgtEl>
                                        <p:attrNameLst>
                                          <p:attrName>ppt_x</p:attrName>
                                          <p:attrName>ppt_y</p:attrName>
                                        </p:attrNameLst>
                                      </p:cBhvr>
                                      <p:rCtr x="590" y="22731"/>
                                    </p:animMotion>
                                  </p:childTnLst>
                                </p:cTn>
                              </p:par>
                              <p:par>
                                <p:cTn id="285" presetID="42" presetClass="path" presetSubtype="0" accel="50000" decel="50000" fill="hold" grpId="1" nodeType="withEffect">
                                  <p:stCondLst>
                                    <p:cond delay="0"/>
                                  </p:stCondLst>
                                  <p:childTnLst>
                                    <p:animMotion origin="layout" path="M 1.66667E-6 2.59259E-6 L -0.01198 0.35046 " pathEditMode="relative" rAng="0" ptsTypes="AA">
                                      <p:cBhvr>
                                        <p:cTn id="286" dur="2000" fill="hold"/>
                                        <p:tgtEl>
                                          <p:spTgt spid="120"/>
                                        </p:tgtEl>
                                        <p:attrNameLst>
                                          <p:attrName>ppt_x</p:attrName>
                                          <p:attrName>ppt_y</p:attrName>
                                        </p:attrNameLst>
                                      </p:cBhvr>
                                      <p:rCtr x="-608" y="17523"/>
                                    </p:animMotion>
                                  </p:childTnLst>
                                </p:cTn>
                              </p:par>
                              <p:par>
                                <p:cTn id="287" presetID="42" presetClass="path" presetSubtype="0" accel="50000" decel="50000" fill="hold" grpId="1" nodeType="withEffect">
                                  <p:stCondLst>
                                    <p:cond delay="0"/>
                                  </p:stCondLst>
                                  <p:childTnLst>
                                    <p:animMotion origin="layout" path="M 2.77778E-6 -7.40741E-7 L -0.00851 0.4838 " pathEditMode="relative" rAng="0" ptsTypes="AA">
                                      <p:cBhvr>
                                        <p:cTn id="288" dur="2000" fill="hold"/>
                                        <p:tgtEl>
                                          <p:spTgt spid="118"/>
                                        </p:tgtEl>
                                        <p:attrNameLst>
                                          <p:attrName>ppt_x</p:attrName>
                                          <p:attrName>ppt_y</p:attrName>
                                        </p:attrNameLst>
                                      </p:cBhvr>
                                      <p:rCtr x="-434" y="24190"/>
                                    </p:animMotion>
                                  </p:childTnLst>
                                </p:cTn>
                              </p:par>
                              <p:par>
                                <p:cTn id="289" presetID="42" presetClass="path" presetSubtype="0" accel="50000" decel="50000" fill="hold" grpId="1" nodeType="withEffect">
                                  <p:stCondLst>
                                    <p:cond delay="0"/>
                                  </p:stCondLst>
                                  <p:childTnLst>
                                    <p:animMotion origin="layout" path="M 5E-6 3.7037E-6 L 0.04132 0.30787 " pathEditMode="relative" rAng="0" ptsTypes="AA">
                                      <p:cBhvr>
                                        <p:cTn id="290" dur="2000" fill="hold"/>
                                        <p:tgtEl>
                                          <p:spTgt spid="117"/>
                                        </p:tgtEl>
                                        <p:attrNameLst>
                                          <p:attrName>ppt_x</p:attrName>
                                          <p:attrName>ppt_y</p:attrName>
                                        </p:attrNameLst>
                                      </p:cBhvr>
                                      <p:rCtr x="2066" y="15394"/>
                                    </p:animMotion>
                                  </p:childTnLst>
                                </p:cTn>
                              </p:par>
                              <p:par>
                                <p:cTn id="291" presetID="42" presetClass="path" presetSubtype="0" accel="50000" decel="50000" fill="hold" grpId="1" nodeType="withEffect">
                                  <p:stCondLst>
                                    <p:cond delay="0"/>
                                  </p:stCondLst>
                                  <p:childTnLst>
                                    <p:animMotion origin="layout" path="M -2.22222E-6 -4.44444E-6 L -0.03923 0.31598 " pathEditMode="relative" rAng="0" ptsTypes="AA">
                                      <p:cBhvr>
                                        <p:cTn id="292" dur="2000" fill="hold"/>
                                        <p:tgtEl>
                                          <p:spTgt spid="116"/>
                                        </p:tgtEl>
                                        <p:attrNameLst>
                                          <p:attrName>ppt_x</p:attrName>
                                          <p:attrName>ppt_y</p:attrName>
                                        </p:attrNameLst>
                                      </p:cBhvr>
                                      <p:rCtr x="-1962" y="15787"/>
                                    </p:animMotion>
                                  </p:childTnLst>
                                </p:cTn>
                              </p:par>
                              <p:par>
                                <p:cTn id="293" presetID="42" presetClass="path" presetSubtype="0" accel="50000" decel="50000" fill="hold" grpId="1" nodeType="withEffect">
                                  <p:stCondLst>
                                    <p:cond delay="0"/>
                                  </p:stCondLst>
                                  <p:childTnLst>
                                    <p:animMotion origin="layout" path="M -4.44444E-6 -2.96296E-6 L 0.04896 0.52176 " pathEditMode="relative" rAng="0" ptsTypes="AA">
                                      <p:cBhvr>
                                        <p:cTn id="294" dur="2000" fill="hold"/>
                                        <p:tgtEl>
                                          <p:spTgt spid="123"/>
                                        </p:tgtEl>
                                        <p:attrNameLst>
                                          <p:attrName>ppt_x</p:attrName>
                                          <p:attrName>ppt_y</p:attrName>
                                        </p:attrNameLst>
                                      </p:cBhvr>
                                      <p:rCtr x="2448" y="26088"/>
                                    </p:animMotion>
                                  </p:childTnLst>
                                </p:cTn>
                              </p:par>
                              <p:par>
                                <p:cTn id="295" presetID="42" presetClass="path" presetSubtype="0" accel="50000" decel="50000" fill="hold" grpId="1" nodeType="withEffect">
                                  <p:stCondLst>
                                    <p:cond delay="0"/>
                                  </p:stCondLst>
                                  <p:childTnLst>
                                    <p:animMotion origin="layout" path="M -5.55556E-7 -3.33333E-6 L -0.04358 0.50949 " pathEditMode="relative" rAng="0" ptsTypes="AA">
                                      <p:cBhvr>
                                        <p:cTn id="296" dur="2000" fill="hold"/>
                                        <p:tgtEl>
                                          <p:spTgt spid="122"/>
                                        </p:tgtEl>
                                        <p:attrNameLst>
                                          <p:attrName>ppt_x</p:attrName>
                                          <p:attrName>ppt_y</p:attrName>
                                        </p:attrNameLst>
                                      </p:cBhvr>
                                      <p:rCtr x="-2187" y="25463"/>
                                    </p:animMotion>
                                  </p:childTnLst>
                                </p:cTn>
                              </p:par>
                              <p:par>
                                <p:cTn id="297" presetID="42" presetClass="path" presetSubtype="0" accel="50000" decel="50000" fill="hold" grpId="2" nodeType="withEffect">
                                  <p:stCondLst>
                                    <p:cond delay="0"/>
                                  </p:stCondLst>
                                  <p:childTnLst>
                                    <p:animMotion origin="layout" path="M -0.06667 -0.06204 L 0.04948 0.30902 " pathEditMode="relative" rAng="0" ptsTypes="AA">
                                      <p:cBhvr>
                                        <p:cTn id="298" dur="2000" fill="hold"/>
                                        <p:tgtEl>
                                          <p:spTgt spid="107"/>
                                        </p:tgtEl>
                                        <p:attrNameLst>
                                          <p:attrName>ppt_x</p:attrName>
                                          <p:attrName>ppt_y</p:attrName>
                                        </p:attrNameLst>
                                      </p:cBhvr>
                                      <p:rCtr x="5799" y="18542"/>
                                    </p:animMotion>
                                  </p:childTnLst>
                                </p:cTn>
                              </p:par>
                              <p:par>
                                <p:cTn id="299" presetID="42" presetClass="path" presetSubtype="0" accel="50000" decel="50000" fill="hold" grpId="1" nodeType="withEffect">
                                  <p:stCondLst>
                                    <p:cond delay="0"/>
                                  </p:stCondLst>
                                  <p:childTnLst>
                                    <p:animMotion origin="layout" path="M -1.66667E-6 -3.33333E-6 L 0.02483 0.25463 " pathEditMode="relative" rAng="0" ptsTypes="AA">
                                      <p:cBhvr>
                                        <p:cTn id="300" dur="2000" fill="hold"/>
                                        <p:tgtEl>
                                          <p:spTgt spid="121"/>
                                        </p:tgtEl>
                                        <p:attrNameLst>
                                          <p:attrName>ppt_x</p:attrName>
                                          <p:attrName>ppt_y</p:attrName>
                                        </p:attrNameLst>
                                      </p:cBhvr>
                                      <p:rCtr x="1233" y="12731"/>
                                    </p:animMotion>
                                  </p:childTnLst>
                                </p:cTn>
                              </p:par>
                              <p:par>
                                <p:cTn id="301" presetID="42" presetClass="path" presetSubtype="0" accel="50000" decel="50000" fill="hold" grpId="1" nodeType="withEffect">
                                  <p:stCondLst>
                                    <p:cond delay="0"/>
                                  </p:stCondLst>
                                  <p:childTnLst>
                                    <p:animMotion origin="layout" path="M 5E-6 2.59259E-6 L 0.07882 0.28773 " pathEditMode="relative" rAng="0" ptsTypes="AA">
                                      <p:cBhvr>
                                        <p:cTn id="302" dur="2000" fill="hold"/>
                                        <p:tgtEl>
                                          <p:spTgt spid="125"/>
                                        </p:tgtEl>
                                        <p:attrNameLst>
                                          <p:attrName>ppt_x</p:attrName>
                                          <p:attrName>ppt_y</p:attrName>
                                        </p:attrNameLst>
                                      </p:cBhvr>
                                      <p:rCtr x="3941" y="1437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07" grpId="0"/>
      <p:bldP spid="107" grpId="1"/>
      <p:bldP spid="107" grpId="2"/>
      <p:bldP spid="108" grpId="0"/>
      <p:bldP spid="108" grpId="1"/>
      <p:bldP spid="109" grpId="0"/>
      <p:bldP spid="109" grpId="1"/>
      <p:bldP spid="110" grpId="0"/>
      <p:bldP spid="110" grpId="1"/>
      <p:bldP spid="111" grpId="0"/>
      <p:bldP spid="111" grpId="1"/>
      <p:bldP spid="111" grpId="2"/>
      <p:bldP spid="112" grpId="0"/>
      <p:bldP spid="112" grpId="1"/>
      <p:bldP spid="113" grpId="0"/>
      <p:bldP spid="113" grpId="1"/>
      <p:bldP spid="114" grpId="0"/>
      <p:bldP spid="114" grpId="1"/>
      <p:bldP spid="115" grpId="0"/>
      <p:bldP spid="116" grpId="0"/>
      <p:bldP spid="116" grpId="1"/>
      <p:bldP spid="117" grpId="0"/>
      <p:bldP spid="117" grpId="1"/>
      <p:bldP spid="118" grpId="0"/>
      <p:bldP spid="118" grpId="1"/>
      <p:bldP spid="119" grpId="0"/>
      <p:bldP spid="119" grpId="1"/>
      <p:bldP spid="120" grpId="0"/>
      <p:bldP spid="120" grpId="1"/>
      <p:bldP spid="121" grpId="0"/>
      <p:bldP spid="121" grpId="1"/>
      <p:bldP spid="122" grpId="0"/>
      <p:bldP spid="122" grpId="1"/>
      <p:bldP spid="123" grpId="0"/>
      <p:bldP spid="123" grpId="1"/>
      <p:bldP spid="124" grpId="0"/>
      <p:bldP spid="125" grpId="0"/>
      <p:bldP spid="125"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smtClean="0"/>
              <a:t>© SilcoTek® Corporation 2016 - All rights reserved.  Hard copies are uncontrolled.</a:t>
            </a:r>
            <a:endParaRPr lang="en-US"/>
          </a:p>
        </p:txBody>
      </p:sp>
      <p:sp>
        <p:nvSpPr>
          <p:cNvPr id="8" name="Title 1"/>
          <p:cNvSpPr txBox="1">
            <a:spLocks/>
          </p:cNvSpPr>
          <p:nvPr/>
        </p:nvSpPr>
        <p:spPr>
          <a:xfrm>
            <a:off x="609599" y="228600"/>
            <a:ext cx="7924800" cy="1143000"/>
          </a:xfrm>
          <a:prstGeom prst="rect">
            <a:avLst/>
          </a:prstGeom>
        </p:spPr>
        <p:txBody>
          <a:bodyPr/>
          <a:lstStyle>
            <a:lvl1pPr algn="ctr" rtl="0" eaLnBrk="1" fontAlgn="base" hangingPunct="1">
              <a:spcBef>
                <a:spcPct val="0"/>
              </a:spcBef>
              <a:spcAft>
                <a:spcPct val="0"/>
              </a:spcAft>
              <a:defRPr sz="4400" b="1">
                <a:solidFill>
                  <a:schemeClr val="bg2"/>
                </a:solidFill>
                <a:latin typeface="+mj-lt"/>
                <a:ea typeface="+mj-ea"/>
                <a:cs typeface="+mj-cs"/>
              </a:defRPr>
            </a:lvl1pPr>
            <a:lvl2pPr algn="ctr" rtl="0" eaLnBrk="1" fontAlgn="base" hangingPunct="1">
              <a:spcBef>
                <a:spcPct val="0"/>
              </a:spcBef>
              <a:spcAft>
                <a:spcPct val="0"/>
              </a:spcAft>
              <a:defRPr sz="4400" b="1">
                <a:solidFill>
                  <a:schemeClr val="bg2"/>
                </a:solidFill>
                <a:latin typeface="Arial" charset="0"/>
              </a:defRPr>
            </a:lvl2pPr>
            <a:lvl3pPr algn="ctr" rtl="0" eaLnBrk="1" fontAlgn="base" hangingPunct="1">
              <a:spcBef>
                <a:spcPct val="0"/>
              </a:spcBef>
              <a:spcAft>
                <a:spcPct val="0"/>
              </a:spcAft>
              <a:defRPr sz="4400" b="1">
                <a:solidFill>
                  <a:schemeClr val="bg2"/>
                </a:solidFill>
                <a:latin typeface="Arial" charset="0"/>
              </a:defRPr>
            </a:lvl3pPr>
            <a:lvl4pPr algn="ctr" rtl="0" eaLnBrk="1" fontAlgn="base" hangingPunct="1">
              <a:spcBef>
                <a:spcPct val="0"/>
              </a:spcBef>
              <a:spcAft>
                <a:spcPct val="0"/>
              </a:spcAft>
              <a:defRPr sz="4400" b="1">
                <a:solidFill>
                  <a:schemeClr val="bg2"/>
                </a:solidFill>
                <a:latin typeface="Arial" charset="0"/>
              </a:defRPr>
            </a:lvl4pPr>
            <a:lvl5pPr algn="ctr" rtl="0" eaLnBrk="1" fontAlgn="base" hangingPunct="1">
              <a:spcBef>
                <a:spcPct val="0"/>
              </a:spcBef>
              <a:spcAft>
                <a:spcPct val="0"/>
              </a:spcAft>
              <a:defRPr sz="4400" b="1">
                <a:solidFill>
                  <a:schemeClr val="bg2"/>
                </a:solidFill>
                <a:latin typeface="Arial" charset="0"/>
              </a:defRPr>
            </a:lvl5pPr>
            <a:lvl6pPr marL="457200" algn="ctr" rtl="0" eaLnBrk="1" fontAlgn="base" hangingPunct="1">
              <a:spcBef>
                <a:spcPct val="0"/>
              </a:spcBef>
              <a:spcAft>
                <a:spcPct val="0"/>
              </a:spcAft>
              <a:defRPr sz="4400" b="1">
                <a:solidFill>
                  <a:schemeClr val="bg2"/>
                </a:solidFill>
                <a:latin typeface="Arial" charset="0"/>
              </a:defRPr>
            </a:lvl6pPr>
            <a:lvl7pPr marL="914400" algn="ctr" rtl="0" eaLnBrk="1" fontAlgn="base" hangingPunct="1">
              <a:spcBef>
                <a:spcPct val="0"/>
              </a:spcBef>
              <a:spcAft>
                <a:spcPct val="0"/>
              </a:spcAft>
              <a:defRPr sz="4400" b="1">
                <a:solidFill>
                  <a:schemeClr val="bg2"/>
                </a:solidFill>
                <a:latin typeface="Arial" charset="0"/>
              </a:defRPr>
            </a:lvl7pPr>
            <a:lvl8pPr marL="1371600" algn="ctr" rtl="0" eaLnBrk="1" fontAlgn="base" hangingPunct="1">
              <a:spcBef>
                <a:spcPct val="0"/>
              </a:spcBef>
              <a:spcAft>
                <a:spcPct val="0"/>
              </a:spcAft>
              <a:defRPr sz="4400" b="1">
                <a:solidFill>
                  <a:schemeClr val="bg2"/>
                </a:solidFill>
                <a:latin typeface="Arial" charset="0"/>
              </a:defRPr>
            </a:lvl8pPr>
            <a:lvl9pPr marL="1828800" algn="ctr" rtl="0" eaLnBrk="1" fontAlgn="base" hangingPunct="1">
              <a:spcBef>
                <a:spcPct val="0"/>
              </a:spcBef>
              <a:spcAft>
                <a:spcPct val="0"/>
              </a:spcAft>
              <a:defRPr sz="4400" b="1">
                <a:solidFill>
                  <a:schemeClr val="bg2"/>
                </a:solidFill>
                <a:latin typeface="Arial" charset="0"/>
              </a:defRPr>
            </a:lvl9pPr>
          </a:lstStyle>
          <a:p>
            <a:r>
              <a:rPr lang="en-US" kern="0" dirty="0" smtClean="0"/>
              <a:t>5. Post-Clean</a:t>
            </a:r>
            <a:endParaRPr lang="en-US" kern="0" dirty="0"/>
          </a:p>
        </p:txBody>
      </p:sp>
      <p:pic>
        <p:nvPicPr>
          <p:cNvPr id="14338" name="Picture 2" descr="http://www.keison.co.uk/products/grantinstruments/mx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524000"/>
            <a:ext cx="3810000" cy="3838576"/>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https://www.panoramic-imaging.com/shop/images/products/246-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2428875"/>
            <a:ext cx="2857500" cy="2028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86999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smtClean="0"/>
              <a:t>© SilcoTek® Corporation 2016 - All rights reserved.  Hard copies are uncontrolled.</a:t>
            </a:r>
            <a:endParaRPr lang="en-US"/>
          </a:p>
        </p:txBody>
      </p:sp>
      <p:sp>
        <p:nvSpPr>
          <p:cNvPr id="8" name="Title 1"/>
          <p:cNvSpPr txBox="1">
            <a:spLocks/>
          </p:cNvSpPr>
          <p:nvPr/>
        </p:nvSpPr>
        <p:spPr>
          <a:xfrm>
            <a:off x="609599" y="228600"/>
            <a:ext cx="7924800" cy="1143000"/>
          </a:xfrm>
          <a:prstGeom prst="rect">
            <a:avLst/>
          </a:prstGeom>
        </p:spPr>
        <p:txBody>
          <a:bodyPr/>
          <a:lstStyle>
            <a:lvl1pPr algn="ctr" rtl="0" eaLnBrk="1" fontAlgn="base" hangingPunct="1">
              <a:spcBef>
                <a:spcPct val="0"/>
              </a:spcBef>
              <a:spcAft>
                <a:spcPct val="0"/>
              </a:spcAft>
              <a:defRPr sz="4400" b="1">
                <a:solidFill>
                  <a:schemeClr val="bg2"/>
                </a:solidFill>
                <a:latin typeface="+mj-lt"/>
                <a:ea typeface="+mj-ea"/>
                <a:cs typeface="+mj-cs"/>
              </a:defRPr>
            </a:lvl1pPr>
            <a:lvl2pPr algn="ctr" rtl="0" eaLnBrk="1" fontAlgn="base" hangingPunct="1">
              <a:spcBef>
                <a:spcPct val="0"/>
              </a:spcBef>
              <a:spcAft>
                <a:spcPct val="0"/>
              </a:spcAft>
              <a:defRPr sz="4400" b="1">
                <a:solidFill>
                  <a:schemeClr val="bg2"/>
                </a:solidFill>
                <a:latin typeface="Arial" charset="0"/>
              </a:defRPr>
            </a:lvl2pPr>
            <a:lvl3pPr algn="ctr" rtl="0" eaLnBrk="1" fontAlgn="base" hangingPunct="1">
              <a:spcBef>
                <a:spcPct val="0"/>
              </a:spcBef>
              <a:spcAft>
                <a:spcPct val="0"/>
              </a:spcAft>
              <a:defRPr sz="4400" b="1">
                <a:solidFill>
                  <a:schemeClr val="bg2"/>
                </a:solidFill>
                <a:latin typeface="Arial" charset="0"/>
              </a:defRPr>
            </a:lvl3pPr>
            <a:lvl4pPr algn="ctr" rtl="0" eaLnBrk="1" fontAlgn="base" hangingPunct="1">
              <a:spcBef>
                <a:spcPct val="0"/>
              </a:spcBef>
              <a:spcAft>
                <a:spcPct val="0"/>
              </a:spcAft>
              <a:defRPr sz="4400" b="1">
                <a:solidFill>
                  <a:schemeClr val="bg2"/>
                </a:solidFill>
                <a:latin typeface="Arial" charset="0"/>
              </a:defRPr>
            </a:lvl4pPr>
            <a:lvl5pPr algn="ctr" rtl="0" eaLnBrk="1" fontAlgn="base" hangingPunct="1">
              <a:spcBef>
                <a:spcPct val="0"/>
              </a:spcBef>
              <a:spcAft>
                <a:spcPct val="0"/>
              </a:spcAft>
              <a:defRPr sz="4400" b="1">
                <a:solidFill>
                  <a:schemeClr val="bg2"/>
                </a:solidFill>
                <a:latin typeface="Arial" charset="0"/>
              </a:defRPr>
            </a:lvl5pPr>
            <a:lvl6pPr marL="457200" algn="ctr" rtl="0" eaLnBrk="1" fontAlgn="base" hangingPunct="1">
              <a:spcBef>
                <a:spcPct val="0"/>
              </a:spcBef>
              <a:spcAft>
                <a:spcPct val="0"/>
              </a:spcAft>
              <a:defRPr sz="4400" b="1">
                <a:solidFill>
                  <a:schemeClr val="bg2"/>
                </a:solidFill>
                <a:latin typeface="Arial" charset="0"/>
              </a:defRPr>
            </a:lvl6pPr>
            <a:lvl7pPr marL="914400" algn="ctr" rtl="0" eaLnBrk="1" fontAlgn="base" hangingPunct="1">
              <a:spcBef>
                <a:spcPct val="0"/>
              </a:spcBef>
              <a:spcAft>
                <a:spcPct val="0"/>
              </a:spcAft>
              <a:defRPr sz="4400" b="1">
                <a:solidFill>
                  <a:schemeClr val="bg2"/>
                </a:solidFill>
                <a:latin typeface="Arial" charset="0"/>
              </a:defRPr>
            </a:lvl7pPr>
            <a:lvl8pPr marL="1371600" algn="ctr" rtl="0" eaLnBrk="1" fontAlgn="base" hangingPunct="1">
              <a:spcBef>
                <a:spcPct val="0"/>
              </a:spcBef>
              <a:spcAft>
                <a:spcPct val="0"/>
              </a:spcAft>
              <a:defRPr sz="4400" b="1">
                <a:solidFill>
                  <a:schemeClr val="bg2"/>
                </a:solidFill>
                <a:latin typeface="Arial" charset="0"/>
              </a:defRPr>
            </a:lvl8pPr>
            <a:lvl9pPr marL="1828800" algn="ctr" rtl="0" eaLnBrk="1" fontAlgn="base" hangingPunct="1">
              <a:spcBef>
                <a:spcPct val="0"/>
              </a:spcBef>
              <a:spcAft>
                <a:spcPct val="0"/>
              </a:spcAft>
              <a:defRPr sz="4400" b="1">
                <a:solidFill>
                  <a:schemeClr val="bg2"/>
                </a:solidFill>
                <a:latin typeface="Arial" charset="0"/>
              </a:defRPr>
            </a:lvl9pPr>
          </a:lstStyle>
          <a:p>
            <a:r>
              <a:rPr lang="en-US" kern="0" dirty="0" smtClean="0"/>
              <a:t>6. QC</a:t>
            </a:r>
            <a:endParaRPr lang="en-US" kern="0" dirty="0"/>
          </a:p>
        </p:txBody>
      </p:sp>
      <p:pic>
        <p:nvPicPr>
          <p:cNvPr id="5"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600200"/>
            <a:ext cx="5715000" cy="4108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55475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smtClean="0"/>
              <a:t>© SilcoTek® Corporation 2016 - All rights reserved.  Hard copies are uncontrolled.</a:t>
            </a:r>
            <a:endParaRPr lang="en-US"/>
          </a:p>
        </p:txBody>
      </p:sp>
      <p:sp>
        <p:nvSpPr>
          <p:cNvPr id="8" name="Title 1"/>
          <p:cNvSpPr txBox="1">
            <a:spLocks/>
          </p:cNvSpPr>
          <p:nvPr/>
        </p:nvSpPr>
        <p:spPr>
          <a:xfrm>
            <a:off x="609599" y="228600"/>
            <a:ext cx="7924800" cy="802987"/>
          </a:xfrm>
          <a:prstGeom prst="rect">
            <a:avLst/>
          </a:prstGeom>
        </p:spPr>
        <p:txBody>
          <a:bodyPr/>
          <a:lstStyle>
            <a:lvl1pPr algn="ctr" rtl="0" eaLnBrk="1" fontAlgn="base" hangingPunct="1">
              <a:spcBef>
                <a:spcPct val="0"/>
              </a:spcBef>
              <a:spcAft>
                <a:spcPct val="0"/>
              </a:spcAft>
              <a:defRPr sz="4400" b="1">
                <a:solidFill>
                  <a:schemeClr val="bg2"/>
                </a:solidFill>
                <a:latin typeface="+mj-lt"/>
                <a:ea typeface="+mj-ea"/>
                <a:cs typeface="+mj-cs"/>
              </a:defRPr>
            </a:lvl1pPr>
            <a:lvl2pPr algn="ctr" rtl="0" eaLnBrk="1" fontAlgn="base" hangingPunct="1">
              <a:spcBef>
                <a:spcPct val="0"/>
              </a:spcBef>
              <a:spcAft>
                <a:spcPct val="0"/>
              </a:spcAft>
              <a:defRPr sz="4400" b="1">
                <a:solidFill>
                  <a:schemeClr val="bg2"/>
                </a:solidFill>
                <a:latin typeface="Arial" charset="0"/>
              </a:defRPr>
            </a:lvl2pPr>
            <a:lvl3pPr algn="ctr" rtl="0" eaLnBrk="1" fontAlgn="base" hangingPunct="1">
              <a:spcBef>
                <a:spcPct val="0"/>
              </a:spcBef>
              <a:spcAft>
                <a:spcPct val="0"/>
              </a:spcAft>
              <a:defRPr sz="4400" b="1">
                <a:solidFill>
                  <a:schemeClr val="bg2"/>
                </a:solidFill>
                <a:latin typeface="Arial" charset="0"/>
              </a:defRPr>
            </a:lvl3pPr>
            <a:lvl4pPr algn="ctr" rtl="0" eaLnBrk="1" fontAlgn="base" hangingPunct="1">
              <a:spcBef>
                <a:spcPct val="0"/>
              </a:spcBef>
              <a:spcAft>
                <a:spcPct val="0"/>
              </a:spcAft>
              <a:defRPr sz="4400" b="1">
                <a:solidFill>
                  <a:schemeClr val="bg2"/>
                </a:solidFill>
                <a:latin typeface="Arial" charset="0"/>
              </a:defRPr>
            </a:lvl4pPr>
            <a:lvl5pPr algn="ctr" rtl="0" eaLnBrk="1" fontAlgn="base" hangingPunct="1">
              <a:spcBef>
                <a:spcPct val="0"/>
              </a:spcBef>
              <a:spcAft>
                <a:spcPct val="0"/>
              </a:spcAft>
              <a:defRPr sz="4400" b="1">
                <a:solidFill>
                  <a:schemeClr val="bg2"/>
                </a:solidFill>
                <a:latin typeface="Arial" charset="0"/>
              </a:defRPr>
            </a:lvl5pPr>
            <a:lvl6pPr marL="457200" algn="ctr" rtl="0" eaLnBrk="1" fontAlgn="base" hangingPunct="1">
              <a:spcBef>
                <a:spcPct val="0"/>
              </a:spcBef>
              <a:spcAft>
                <a:spcPct val="0"/>
              </a:spcAft>
              <a:defRPr sz="4400" b="1">
                <a:solidFill>
                  <a:schemeClr val="bg2"/>
                </a:solidFill>
                <a:latin typeface="Arial" charset="0"/>
              </a:defRPr>
            </a:lvl6pPr>
            <a:lvl7pPr marL="914400" algn="ctr" rtl="0" eaLnBrk="1" fontAlgn="base" hangingPunct="1">
              <a:spcBef>
                <a:spcPct val="0"/>
              </a:spcBef>
              <a:spcAft>
                <a:spcPct val="0"/>
              </a:spcAft>
              <a:defRPr sz="4400" b="1">
                <a:solidFill>
                  <a:schemeClr val="bg2"/>
                </a:solidFill>
                <a:latin typeface="Arial" charset="0"/>
              </a:defRPr>
            </a:lvl7pPr>
            <a:lvl8pPr marL="1371600" algn="ctr" rtl="0" eaLnBrk="1" fontAlgn="base" hangingPunct="1">
              <a:spcBef>
                <a:spcPct val="0"/>
              </a:spcBef>
              <a:spcAft>
                <a:spcPct val="0"/>
              </a:spcAft>
              <a:defRPr sz="4400" b="1">
                <a:solidFill>
                  <a:schemeClr val="bg2"/>
                </a:solidFill>
                <a:latin typeface="Arial" charset="0"/>
              </a:defRPr>
            </a:lvl8pPr>
            <a:lvl9pPr marL="1828800" algn="ctr" rtl="0" eaLnBrk="1" fontAlgn="base" hangingPunct="1">
              <a:spcBef>
                <a:spcPct val="0"/>
              </a:spcBef>
              <a:spcAft>
                <a:spcPct val="0"/>
              </a:spcAft>
              <a:defRPr sz="4400" b="1">
                <a:solidFill>
                  <a:schemeClr val="bg2"/>
                </a:solidFill>
                <a:latin typeface="Arial" charset="0"/>
              </a:defRPr>
            </a:lvl9pPr>
          </a:lstStyle>
          <a:p>
            <a:r>
              <a:rPr lang="en-US" kern="0" dirty="0" smtClean="0"/>
              <a:t>7. Packaging and Shipping</a:t>
            </a:r>
            <a:endParaRPr lang="en-US" kern="0" dirty="0"/>
          </a:p>
        </p:txBody>
      </p:sp>
      <p:pic>
        <p:nvPicPr>
          <p:cNvPr id="6" name="Picture 4" descr="http://clipartion.com/wp-content/uploads/2015/11/camera-clipart-png-fre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913" y="2333905"/>
            <a:ext cx="2641485" cy="264148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600" y="2333905"/>
            <a:ext cx="2895600" cy="2896722"/>
          </a:xfrm>
          <a:prstGeom prst="rect">
            <a:avLst/>
          </a:prstGeom>
        </p:spPr>
      </p:pic>
      <p:pic>
        <p:nvPicPr>
          <p:cNvPr id="12290" name="Picture 2" descr="http://www.adrtoolbox.com/wp-content/uploads/2013/12/Certificati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03599" y="2778347"/>
            <a:ext cx="2336800"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37241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Chemical </a:t>
            </a:r>
            <a:r>
              <a:rPr lang="en-US" sz="3600" dirty="0"/>
              <a:t>Vapor </a:t>
            </a:r>
            <a:r>
              <a:rPr lang="en-US" sz="3600" dirty="0" smtClean="0"/>
              <a:t>Deposition</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1905000"/>
            <a:ext cx="4127500" cy="3048000"/>
          </a:xfrm>
        </p:spPr>
      </p:pic>
      <p:sp>
        <p:nvSpPr>
          <p:cNvPr id="4" name="Footer Placeholder 3"/>
          <p:cNvSpPr>
            <a:spLocks noGrp="1"/>
          </p:cNvSpPr>
          <p:nvPr>
            <p:ph type="ftr" sz="quarter" idx="10"/>
          </p:nvPr>
        </p:nvSpPr>
        <p:spPr/>
        <p:txBody>
          <a:bodyPr/>
          <a:lstStyle/>
          <a:p>
            <a:r>
              <a:rPr lang="en-US" smtClean="0"/>
              <a:t>© SilcoTek® Corporation 2016 - All rights reserved.  Hard copies are uncontrolled.</a:t>
            </a:r>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7100" y="3886200"/>
            <a:ext cx="1981200" cy="19812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5400" y="1735975"/>
            <a:ext cx="2590800" cy="1674982"/>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52001" y="3394332"/>
            <a:ext cx="1912599" cy="1766316"/>
          </a:xfrm>
          <a:prstGeom prst="rect">
            <a:avLst/>
          </a:prstGeom>
        </p:spPr>
      </p:pic>
    </p:spTree>
    <p:extLst>
      <p:ext uri="{BB962C8B-B14F-4D97-AF65-F5344CB8AC3E}">
        <p14:creationId xmlns:p14="http://schemas.microsoft.com/office/powerpoint/2010/main" val="8425010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altLang="en-US" dirty="0" smtClean="0"/>
              <a:t>Outline</a:t>
            </a:r>
          </a:p>
        </p:txBody>
      </p:sp>
      <p:sp>
        <p:nvSpPr>
          <p:cNvPr id="8195" name="Content Placeholder 2"/>
          <p:cNvSpPr>
            <a:spLocks noGrp="1"/>
          </p:cNvSpPr>
          <p:nvPr>
            <p:ph idx="1"/>
          </p:nvPr>
        </p:nvSpPr>
        <p:spPr>
          <a:xfrm>
            <a:off x="679373" y="1981200"/>
            <a:ext cx="7772400" cy="3454400"/>
          </a:xfrm>
        </p:spPr>
        <p:txBody>
          <a:bodyPr/>
          <a:lstStyle/>
          <a:p>
            <a:pPr eaLnBrk="1" hangingPunct="1"/>
            <a:r>
              <a:rPr lang="en-US" altLang="en-US" dirty="0" smtClean="0"/>
              <a:t>Brief history</a:t>
            </a:r>
          </a:p>
          <a:p>
            <a:pPr eaLnBrk="1" hangingPunct="1"/>
            <a:r>
              <a:rPr lang="en-US" altLang="en-US" dirty="0" smtClean="0"/>
              <a:t>Coatings overview</a:t>
            </a:r>
            <a:endParaRPr lang="en-US" altLang="en-US" dirty="0"/>
          </a:p>
          <a:p>
            <a:pPr eaLnBrk="1" hangingPunct="1"/>
            <a:r>
              <a:rPr lang="en-US" altLang="en-US" dirty="0" smtClean="0"/>
              <a:t>Our process</a:t>
            </a:r>
          </a:p>
          <a:p>
            <a:pPr eaLnBrk="1" hangingPunct="1"/>
            <a:r>
              <a:rPr lang="en-US" altLang="en-US" dirty="0" smtClean="0"/>
              <a:t>Benefits</a:t>
            </a:r>
          </a:p>
          <a:p>
            <a:pPr eaLnBrk="1" hangingPunct="1"/>
            <a:r>
              <a:rPr lang="en-US" altLang="en-US" dirty="0" err="1" smtClean="0"/>
              <a:t>SilcoNert</a:t>
            </a:r>
            <a:r>
              <a:rPr lang="en-US" altLang="en-US" dirty="0" smtClean="0"/>
              <a:t> vs. </a:t>
            </a:r>
            <a:r>
              <a:rPr lang="en-US" altLang="en-US" dirty="0" err="1" smtClean="0"/>
              <a:t>Dursan</a:t>
            </a:r>
            <a:endParaRPr lang="en-US" altLang="en-US" dirty="0" smtClean="0"/>
          </a:p>
          <a:p>
            <a:pPr eaLnBrk="1" hangingPunct="1"/>
            <a:r>
              <a:rPr lang="en-US" altLang="en-US" dirty="0" smtClean="0"/>
              <a:t>Applications</a:t>
            </a:r>
          </a:p>
        </p:txBody>
      </p:sp>
      <p:sp>
        <p:nvSpPr>
          <p:cNvPr id="3" name="Footer Placeholder 2"/>
          <p:cNvSpPr>
            <a:spLocks noGrp="1"/>
          </p:cNvSpPr>
          <p:nvPr>
            <p:ph type="ftr" sz="quarter" idx="10"/>
          </p:nvPr>
        </p:nvSpPr>
        <p:spPr>
          <a:xfrm>
            <a:off x="2819400" y="6172200"/>
            <a:ext cx="3505200" cy="410309"/>
          </a:xfrm>
        </p:spPr>
        <p:txBody>
          <a:bodyPr/>
          <a:lstStyle/>
          <a:p>
            <a:r>
              <a:rPr lang="en-US" smtClean="0"/>
              <a:t>Confidential and Proprietary © SilcoTek® Corporation 2016 - All rights reserved Hard copies are uncontrolled</a:t>
            </a:r>
            <a:endParaRPr lang="en-US" dirty="0"/>
          </a:p>
        </p:txBody>
      </p:sp>
    </p:spTree>
    <p:extLst>
      <p:ext uri="{BB962C8B-B14F-4D97-AF65-F5344CB8AC3E}">
        <p14:creationId xmlns:p14="http://schemas.microsoft.com/office/powerpoint/2010/main" val="13361460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85800" y="304800"/>
            <a:ext cx="7772400" cy="1143000"/>
          </a:xfrm>
        </p:spPr>
        <p:txBody>
          <a:bodyPr/>
          <a:lstStyle/>
          <a:p>
            <a:pPr>
              <a:lnSpc>
                <a:spcPct val="80000"/>
              </a:lnSpc>
            </a:pPr>
            <a:r>
              <a:rPr lang="en-US" altLang="en-US" dirty="0" smtClean="0"/>
              <a:t>Market Driven Focus</a:t>
            </a:r>
          </a:p>
        </p:txBody>
      </p:sp>
      <p:sp>
        <p:nvSpPr>
          <p:cNvPr id="21507" name="Rectangle 3"/>
          <p:cNvSpPr>
            <a:spLocks noGrp="1" noChangeArrowheads="1"/>
          </p:cNvSpPr>
          <p:nvPr>
            <p:ph type="body" idx="1"/>
          </p:nvPr>
        </p:nvSpPr>
        <p:spPr>
          <a:xfrm>
            <a:off x="685800" y="1447800"/>
            <a:ext cx="7772400" cy="4419600"/>
          </a:xfrm>
        </p:spPr>
        <p:txBody>
          <a:bodyPr/>
          <a:lstStyle/>
          <a:p>
            <a:pPr lvl="1">
              <a:lnSpc>
                <a:spcPct val="80000"/>
              </a:lnSpc>
            </a:pPr>
            <a:r>
              <a:rPr lang="en-US" altLang="en-US" sz="2400" dirty="0" smtClean="0"/>
              <a:t>Process systems</a:t>
            </a:r>
          </a:p>
          <a:p>
            <a:pPr lvl="2">
              <a:lnSpc>
                <a:spcPct val="80000"/>
              </a:lnSpc>
            </a:pPr>
            <a:r>
              <a:rPr lang="en-US" altLang="en-US" sz="2000" dirty="0" smtClean="0"/>
              <a:t>Sampling for stacks in coal plants, monitoring chemical streams (ABB, Siemens, Emerson)</a:t>
            </a:r>
          </a:p>
          <a:p>
            <a:pPr lvl="1">
              <a:lnSpc>
                <a:spcPct val="80000"/>
              </a:lnSpc>
            </a:pPr>
            <a:r>
              <a:rPr lang="en-US" altLang="en-US" sz="2400" dirty="0" smtClean="0"/>
              <a:t>Analytical</a:t>
            </a:r>
          </a:p>
          <a:p>
            <a:pPr lvl="2">
              <a:lnSpc>
                <a:spcPct val="80000"/>
              </a:lnSpc>
            </a:pPr>
            <a:r>
              <a:rPr lang="en-US" altLang="en-US" sz="2000" dirty="0" smtClean="0"/>
              <a:t>Instrument providers (Shimadzu, </a:t>
            </a:r>
            <a:r>
              <a:rPr lang="en-US" altLang="en-US" sz="2000" dirty="0" err="1" smtClean="0"/>
              <a:t>ThermoFisher</a:t>
            </a:r>
            <a:r>
              <a:rPr lang="en-US" altLang="en-US" sz="2000" dirty="0" smtClean="0"/>
              <a:t>, etc.) and associated accessories (Restek)</a:t>
            </a:r>
          </a:p>
          <a:p>
            <a:pPr lvl="1">
              <a:lnSpc>
                <a:spcPct val="80000"/>
              </a:lnSpc>
            </a:pPr>
            <a:r>
              <a:rPr lang="en-US" altLang="en-US" sz="2400" dirty="0"/>
              <a:t>Gas &amp; Oil</a:t>
            </a:r>
          </a:p>
          <a:p>
            <a:pPr lvl="2">
              <a:lnSpc>
                <a:spcPct val="80000"/>
              </a:lnSpc>
            </a:pPr>
            <a:r>
              <a:rPr lang="en-US" altLang="en-US" sz="2000" dirty="0" smtClean="0"/>
              <a:t>Sampling and refining equipment (Schlumberger, Exxon, Shell)</a:t>
            </a:r>
          </a:p>
          <a:p>
            <a:pPr lvl="1">
              <a:lnSpc>
                <a:spcPct val="80000"/>
              </a:lnSpc>
            </a:pPr>
            <a:r>
              <a:rPr lang="en-US" altLang="en-US" sz="2400" dirty="0"/>
              <a:t>Semiconductor</a:t>
            </a:r>
          </a:p>
          <a:p>
            <a:pPr lvl="2">
              <a:lnSpc>
                <a:spcPct val="80000"/>
              </a:lnSpc>
            </a:pPr>
            <a:r>
              <a:rPr lang="en-US" altLang="en-US" sz="2000" dirty="0" smtClean="0"/>
              <a:t>OEM Etch and Deposition applications</a:t>
            </a:r>
          </a:p>
          <a:p>
            <a:pPr lvl="1">
              <a:lnSpc>
                <a:spcPct val="80000"/>
              </a:lnSpc>
            </a:pPr>
            <a:r>
              <a:rPr lang="en-US" altLang="en-US" sz="2400" dirty="0"/>
              <a:t>Aero/Automotive</a:t>
            </a:r>
          </a:p>
          <a:p>
            <a:pPr lvl="2">
              <a:lnSpc>
                <a:spcPct val="80000"/>
              </a:lnSpc>
            </a:pPr>
            <a:r>
              <a:rPr lang="en-US" altLang="en-US" sz="2000" dirty="0" smtClean="0"/>
              <a:t>Anti-coking applications </a:t>
            </a:r>
          </a:p>
        </p:txBody>
      </p:sp>
      <p:sp>
        <p:nvSpPr>
          <p:cNvPr id="2" name="Footer Placeholder 1"/>
          <p:cNvSpPr>
            <a:spLocks noGrp="1"/>
          </p:cNvSpPr>
          <p:nvPr>
            <p:ph type="ftr" sz="quarter" idx="10"/>
          </p:nvPr>
        </p:nvSpPr>
        <p:spPr>
          <a:xfrm>
            <a:off x="2819400" y="6172200"/>
            <a:ext cx="3505200" cy="410309"/>
          </a:xfrm>
        </p:spPr>
        <p:txBody>
          <a:bodyPr/>
          <a:lstStyle/>
          <a:p>
            <a:r>
              <a:rPr lang="en-US" smtClean="0"/>
              <a:t>Confidential and Proprietary © SilcoTek® Corporation 2016 - All rights reserved Hard copies are uncontrolled</a:t>
            </a:r>
            <a:endParaRPr lang="en-US" dirty="0"/>
          </a:p>
        </p:txBody>
      </p:sp>
    </p:spTree>
    <p:extLst>
      <p:ext uri="{BB962C8B-B14F-4D97-AF65-F5344CB8AC3E}">
        <p14:creationId xmlns:p14="http://schemas.microsoft.com/office/powerpoint/2010/main" val="37572831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1143000"/>
          </a:xfrm>
        </p:spPr>
        <p:txBody>
          <a:bodyPr/>
          <a:lstStyle/>
          <a:p>
            <a:r>
              <a:rPr lang="en-US" dirty="0" smtClean="0"/>
              <a:t>2020 Goals</a:t>
            </a:r>
            <a:endParaRPr lang="en-US" dirty="0"/>
          </a:p>
        </p:txBody>
      </p:sp>
      <p:sp>
        <p:nvSpPr>
          <p:cNvPr id="3" name="Content Placeholder 2"/>
          <p:cNvSpPr>
            <a:spLocks noGrp="1"/>
          </p:cNvSpPr>
          <p:nvPr>
            <p:ph idx="1"/>
          </p:nvPr>
        </p:nvSpPr>
        <p:spPr>
          <a:xfrm>
            <a:off x="685800" y="1676400"/>
            <a:ext cx="7772400" cy="3962400"/>
          </a:xfrm>
        </p:spPr>
        <p:txBody>
          <a:bodyPr/>
          <a:lstStyle/>
          <a:p>
            <a:r>
              <a:rPr lang="en-US" b="1" dirty="0">
                <a:solidFill>
                  <a:schemeClr val="bg1">
                    <a:lumMod val="50000"/>
                  </a:schemeClr>
                </a:solidFill>
              </a:rPr>
              <a:t>100 Patent Applications </a:t>
            </a:r>
            <a:endParaRPr lang="en-US" b="1" dirty="0" smtClean="0">
              <a:solidFill>
                <a:schemeClr val="bg1">
                  <a:lumMod val="50000"/>
                </a:schemeClr>
              </a:solidFill>
            </a:endParaRPr>
          </a:p>
          <a:p>
            <a:pPr lvl="1"/>
            <a:r>
              <a:rPr lang="en-US" dirty="0" smtClean="0"/>
              <a:t>Protect our intellectual property</a:t>
            </a:r>
          </a:p>
          <a:p>
            <a:pPr lvl="1"/>
            <a:r>
              <a:rPr lang="en-US" dirty="0" smtClean="0"/>
              <a:t>Core to our corporate value and stability</a:t>
            </a:r>
            <a:endParaRPr lang="en-US" dirty="0"/>
          </a:p>
          <a:p>
            <a:r>
              <a:rPr lang="en-US" b="1" dirty="0" smtClean="0">
                <a:solidFill>
                  <a:schemeClr val="bg1">
                    <a:lumMod val="50000"/>
                  </a:schemeClr>
                </a:solidFill>
              </a:rPr>
              <a:t>10</a:t>
            </a:r>
            <a:r>
              <a:rPr lang="en-US" b="1" dirty="0">
                <a:solidFill>
                  <a:schemeClr val="bg1">
                    <a:lumMod val="50000"/>
                  </a:schemeClr>
                </a:solidFill>
              </a:rPr>
              <a:t> Off-Sites </a:t>
            </a:r>
            <a:endParaRPr lang="en-US" b="1" dirty="0" smtClean="0">
              <a:solidFill>
                <a:schemeClr val="bg1">
                  <a:lumMod val="50000"/>
                </a:schemeClr>
              </a:solidFill>
            </a:endParaRPr>
          </a:p>
          <a:p>
            <a:pPr lvl="1"/>
            <a:r>
              <a:rPr lang="en-US" dirty="0" smtClean="0"/>
              <a:t>Better serve high volume customers</a:t>
            </a:r>
          </a:p>
          <a:p>
            <a:pPr lvl="1"/>
            <a:r>
              <a:rPr lang="en-US" dirty="0" smtClean="0"/>
              <a:t>Improved logistics (time and $)</a:t>
            </a:r>
            <a:endParaRPr lang="en-US" dirty="0"/>
          </a:p>
          <a:p>
            <a:r>
              <a:rPr lang="en-US" b="1" dirty="0" smtClean="0">
                <a:solidFill>
                  <a:schemeClr val="bg1">
                    <a:lumMod val="50000"/>
                  </a:schemeClr>
                </a:solidFill>
              </a:rPr>
              <a:t>$</a:t>
            </a:r>
            <a:r>
              <a:rPr lang="en-US" b="1" dirty="0">
                <a:solidFill>
                  <a:schemeClr val="bg1">
                    <a:lumMod val="50000"/>
                  </a:schemeClr>
                </a:solidFill>
              </a:rPr>
              <a:t>100 million in Revenue</a:t>
            </a:r>
            <a:r>
              <a:rPr lang="en-US" dirty="0">
                <a:solidFill>
                  <a:schemeClr val="bg1">
                    <a:lumMod val="50000"/>
                  </a:schemeClr>
                </a:solidFill>
              </a:rPr>
              <a:t>​</a:t>
            </a:r>
          </a:p>
          <a:p>
            <a:endParaRPr lang="en-US" dirty="0"/>
          </a:p>
        </p:txBody>
      </p:sp>
      <p:sp>
        <p:nvSpPr>
          <p:cNvPr id="4" name="Footer Placeholder 3"/>
          <p:cNvSpPr>
            <a:spLocks noGrp="1"/>
          </p:cNvSpPr>
          <p:nvPr>
            <p:ph type="ftr" sz="quarter" idx="10"/>
          </p:nvPr>
        </p:nvSpPr>
        <p:spPr>
          <a:xfrm>
            <a:off x="2819400" y="6096000"/>
            <a:ext cx="3505200" cy="486509"/>
          </a:xfrm>
        </p:spPr>
        <p:txBody>
          <a:bodyPr/>
          <a:lstStyle/>
          <a:p>
            <a:r>
              <a:rPr lang="en-US" smtClean="0"/>
              <a:t>Confidential and Proprietary © SilcoTek® Corporation 2016 - All rights reserved Hard copies are uncontrolled</a:t>
            </a:r>
            <a:endParaRPr lang="en-US" dirty="0"/>
          </a:p>
        </p:txBody>
      </p:sp>
    </p:spTree>
    <p:extLst>
      <p:ext uri="{BB962C8B-B14F-4D97-AF65-F5344CB8AC3E}">
        <p14:creationId xmlns:p14="http://schemas.microsoft.com/office/powerpoint/2010/main" val="132628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143000"/>
          </a:xfrm>
        </p:spPr>
        <p:txBody>
          <a:bodyPr/>
          <a:lstStyle/>
          <a:p>
            <a:r>
              <a:rPr lang="en-US" dirty="0" smtClean="0"/>
              <a:t>SilcoTek  </a:t>
            </a:r>
            <a:r>
              <a:rPr lang="en-US" i="1" dirty="0" smtClean="0">
                <a:solidFill>
                  <a:schemeClr val="bg1">
                    <a:lumMod val="50000"/>
                  </a:schemeClr>
                </a:solidFill>
              </a:rPr>
              <a:t>Z I P</a:t>
            </a:r>
            <a:r>
              <a:rPr lang="en-US" dirty="0" smtClean="0">
                <a:solidFill>
                  <a:schemeClr val="bg1">
                    <a:lumMod val="50000"/>
                  </a:schemeClr>
                </a:solidFill>
              </a:rPr>
              <a:t>  </a:t>
            </a:r>
            <a:r>
              <a:rPr lang="en-US" dirty="0" smtClean="0"/>
              <a:t>Code</a:t>
            </a:r>
            <a:endParaRPr lang="en-US" dirty="0"/>
          </a:p>
        </p:txBody>
      </p:sp>
      <p:sp>
        <p:nvSpPr>
          <p:cNvPr id="4" name="Footer Placeholder 3"/>
          <p:cNvSpPr>
            <a:spLocks noGrp="1"/>
          </p:cNvSpPr>
          <p:nvPr>
            <p:ph type="ftr" sz="quarter" idx="10"/>
          </p:nvPr>
        </p:nvSpPr>
        <p:spPr>
          <a:xfrm>
            <a:off x="2819400" y="6096000"/>
            <a:ext cx="3505200" cy="486509"/>
          </a:xfrm>
        </p:spPr>
        <p:txBody>
          <a:bodyPr/>
          <a:lstStyle/>
          <a:p>
            <a:r>
              <a:rPr lang="en-US" smtClean="0"/>
              <a:t>Confidential and Proprietary © SilcoTek® Corporation 2016 - All rights reserved Hard copies are uncontrolled</a:t>
            </a:r>
            <a:endParaRPr lang="en-US" dirty="0"/>
          </a:p>
        </p:txBody>
      </p:sp>
      <p:sp>
        <p:nvSpPr>
          <p:cNvPr id="6" name="Content Placeholder 5"/>
          <p:cNvSpPr>
            <a:spLocks noGrp="1"/>
          </p:cNvSpPr>
          <p:nvPr>
            <p:ph idx="1"/>
          </p:nvPr>
        </p:nvSpPr>
        <p:spPr>
          <a:xfrm>
            <a:off x="685800" y="990600"/>
            <a:ext cx="7772400" cy="4953000"/>
          </a:xfrm>
        </p:spPr>
        <p:txBody>
          <a:bodyPr/>
          <a:lstStyle/>
          <a:p>
            <a:r>
              <a:rPr lang="en-US" sz="2800" b="1" dirty="0">
                <a:solidFill>
                  <a:schemeClr val="bg1">
                    <a:lumMod val="50000"/>
                  </a:schemeClr>
                </a:solidFill>
              </a:rPr>
              <a:t>Z</a:t>
            </a:r>
            <a:r>
              <a:rPr lang="en-US" sz="2800" b="1" dirty="0">
                <a:solidFill>
                  <a:srgbClr val="008000"/>
                </a:solidFill>
              </a:rPr>
              <a:t>ero </a:t>
            </a:r>
            <a:r>
              <a:rPr lang="en-US" sz="2800" b="1" dirty="0" err="1" smtClean="0">
                <a:solidFill>
                  <a:srgbClr val="008000"/>
                </a:solidFill>
              </a:rPr>
              <a:t>Disappointmens</a:t>
            </a:r>
            <a:r>
              <a:rPr lang="en-US" sz="2800" dirty="0" smtClean="0">
                <a:solidFill>
                  <a:srgbClr val="008000"/>
                </a:solidFill>
              </a:rPr>
              <a:t>​</a:t>
            </a:r>
          </a:p>
          <a:p>
            <a:pPr lvl="1"/>
            <a:r>
              <a:rPr lang="en-US" sz="1800" dirty="0" smtClean="0"/>
              <a:t>We deliver innovative coatings that provide unique solutions that significantly enhance the lifetime and performance of our customer’s parts.  ​</a:t>
            </a:r>
          </a:p>
          <a:p>
            <a:pPr lvl="1"/>
            <a:r>
              <a:rPr lang="en-US" sz="1800" dirty="0" smtClean="0"/>
              <a:t>We </a:t>
            </a:r>
            <a:r>
              <a:rPr lang="en-US" sz="1800" dirty="0"/>
              <a:t>coat thousands of parts perfectly every day, year after year by using robust scalable systems ​</a:t>
            </a:r>
          </a:p>
          <a:p>
            <a:pPr lvl="1"/>
            <a:r>
              <a:rPr lang="en-US" sz="1800" dirty="0"/>
              <a:t>We never blame our customers, we look in the mirror! ​</a:t>
            </a:r>
          </a:p>
          <a:p>
            <a:r>
              <a:rPr lang="en-US" sz="2800" b="1" dirty="0">
                <a:solidFill>
                  <a:schemeClr val="bg1">
                    <a:lumMod val="50000"/>
                  </a:schemeClr>
                </a:solidFill>
              </a:rPr>
              <a:t>I</a:t>
            </a:r>
            <a:r>
              <a:rPr lang="en-US" sz="2800" b="1" dirty="0">
                <a:solidFill>
                  <a:srgbClr val="008000"/>
                </a:solidFill>
              </a:rPr>
              <a:t>ntegrity in all we </a:t>
            </a:r>
            <a:r>
              <a:rPr lang="en-US" sz="2800" b="1" dirty="0" smtClean="0">
                <a:solidFill>
                  <a:srgbClr val="008000"/>
                </a:solidFill>
              </a:rPr>
              <a:t>do</a:t>
            </a:r>
            <a:r>
              <a:rPr lang="en-US" sz="2800" dirty="0" smtClean="0"/>
              <a:t>​</a:t>
            </a:r>
            <a:endParaRPr lang="en-US" sz="2800" dirty="0"/>
          </a:p>
          <a:p>
            <a:pPr lvl="1"/>
            <a:r>
              <a:rPr lang="en-US" sz="1800" dirty="0" smtClean="0"/>
              <a:t>Integrity in coating </a:t>
            </a:r>
            <a:r>
              <a:rPr lang="en-US" sz="1800" dirty="0"/>
              <a:t>performance, properties, &amp; customer solutions ​</a:t>
            </a:r>
          </a:p>
          <a:p>
            <a:pPr lvl="1"/>
            <a:r>
              <a:rPr lang="en-US" sz="1800" dirty="0" smtClean="0"/>
              <a:t>Integrity with customer</a:t>
            </a:r>
            <a:r>
              <a:rPr lang="en-US" sz="1800" dirty="0"/>
              <a:t>, vendor, banking, financing, all interactions!​</a:t>
            </a:r>
          </a:p>
          <a:p>
            <a:r>
              <a:rPr lang="en-US" sz="2800" b="1" dirty="0">
                <a:solidFill>
                  <a:schemeClr val="bg1">
                    <a:lumMod val="50000"/>
                  </a:schemeClr>
                </a:solidFill>
              </a:rPr>
              <a:t>P</a:t>
            </a:r>
            <a:r>
              <a:rPr lang="en-US" sz="2800" b="1" dirty="0">
                <a:solidFill>
                  <a:srgbClr val="008000"/>
                </a:solidFill>
              </a:rPr>
              <a:t>lus 1™ </a:t>
            </a:r>
            <a:r>
              <a:rPr lang="en-US" sz="2800" b="1" dirty="0" smtClean="0">
                <a:solidFill>
                  <a:srgbClr val="008000"/>
                </a:solidFill>
              </a:rPr>
              <a:t>Service</a:t>
            </a:r>
            <a:endParaRPr lang="en-US" sz="2800" dirty="0">
              <a:solidFill>
                <a:srgbClr val="008000"/>
              </a:solidFill>
            </a:endParaRPr>
          </a:p>
          <a:p>
            <a:pPr lvl="1"/>
            <a:r>
              <a:rPr lang="en-US" sz="1800" dirty="0"/>
              <a:t>Customers love doing business with SilcoTek!​</a:t>
            </a:r>
          </a:p>
          <a:p>
            <a:pPr lvl="1"/>
            <a:r>
              <a:rPr lang="en-US" sz="1800" dirty="0"/>
              <a:t>We go the extra mile to exceed customer needs</a:t>
            </a:r>
            <a:r>
              <a:rPr lang="en-US" sz="1800" dirty="0" smtClean="0"/>
              <a:t>​ and expectations</a:t>
            </a:r>
            <a:endParaRPr lang="en-US" sz="1800" dirty="0"/>
          </a:p>
          <a:p>
            <a:pPr lvl="1"/>
            <a:r>
              <a:rPr lang="en-US" sz="1800" dirty="0"/>
              <a:t>We make our customers smile!</a:t>
            </a:r>
            <a:r>
              <a:rPr lang="en-US" sz="1800" dirty="0" smtClean="0"/>
              <a:t>​</a:t>
            </a:r>
            <a:endParaRPr lang="en-US" sz="1800" dirty="0"/>
          </a:p>
        </p:txBody>
      </p:sp>
    </p:spTree>
    <p:extLst>
      <p:ext uri="{BB962C8B-B14F-4D97-AF65-F5344CB8AC3E}">
        <p14:creationId xmlns:p14="http://schemas.microsoft.com/office/powerpoint/2010/main" val="14065825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p:spPr>
        <p:txBody>
          <a:bodyPr/>
          <a:lstStyle/>
          <a:p>
            <a:r>
              <a:rPr lang="en-US" sz="4000" dirty="0" smtClean="0"/>
              <a:t>Non-negotiable Core Values of a SilcoTek Employee</a:t>
            </a:r>
            <a:endParaRPr lang="en-US" sz="4000" dirty="0"/>
          </a:p>
        </p:txBody>
      </p:sp>
      <p:sp>
        <p:nvSpPr>
          <p:cNvPr id="3" name="Content Placeholder 2"/>
          <p:cNvSpPr>
            <a:spLocks noGrp="1"/>
          </p:cNvSpPr>
          <p:nvPr>
            <p:ph idx="1"/>
          </p:nvPr>
        </p:nvSpPr>
        <p:spPr>
          <a:xfrm>
            <a:off x="685800" y="1524000"/>
            <a:ext cx="7772400" cy="4419600"/>
          </a:xfrm>
        </p:spPr>
        <p:txBody>
          <a:bodyPr/>
          <a:lstStyle/>
          <a:p>
            <a:pPr marL="0" indent="0">
              <a:buNone/>
            </a:pPr>
            <a:r>
              <a:rPr lang="en-US" b="1" dirty="0">
                <a:solidFill>
                  <a:schemeClr val="bg1">
                    <a:lumMod val="50000"/>
                  </a:schemeClr>
                </a:solidFill>
              </a:rPr>
              <a:t>FISHING!​</a:t>
            </a:r>
          </a:p>
          <a:p>
            <a:r>
              <a:rPr lang="en-US" sz="2400" b="1" dirty="0">
                <a:solidFill>
                  <a:schemeClr val="bg1">
                    <a:lumMod val="50000"/>
                  </a:schemeClr>
                </a:solidFill>
              </a:rPr>
              <a:t>F</a:t>
            </a:r>
            <a:r>
              <a:rPr lang="en-US" sz="2400" dirty="0">
                <a:solidFill>
                  <a:srgbClr val="008000"/>
                </a:solidFill>
              </a:rPr>
              <a:t>ast</a:t>
            </a:r>
            <a:r>
              <a:rPr lang="en-US" sz="2400" dirty="0"/>
              <a:t> </a:t>
            </a:r>
            <a:r>
              <a:rPr lang="en-US" sz="2400" dirty="0">
                <a:solidFill>
                  <a:srgbClr val="008000"/>
                </a:solidFill>
              </a:rPr>
              <a:t>Failure</a:t>
            </a:r>
            <a:r>
              <a:rPr lang="en-US" sz="2400" dirty="0"/>
              <a:t> = Fast learning​</a:t>
            </a:r>
          </a:p>
          <a:p>
            <a:r>
              <a:rPr lang="en-US" sz="2400" b="1" dirty="0">
                <a:solidFill>
                  <a:schemeClr val="bg1">
                    <a:lumMod val="50000"/>
                  </a:schemeClr>
                </a:solidFill>
              </a:rPr>
              <a:t>I</a:t>
            </a:r>
            <a:r>
              <a:rPr lang="en-US" sz="2400" dirty="0">
                <a:solidFill>
                  <a:srgbClr val="008000"/>
                </a:solidFill>
              </a:rPr>
              <a:t>n</a:t>
            </a:r>
            <a:r>
              <a:rPr lang="en-US" sz="2400" dirty="0"/>
              <a:t> </a:t>
            </a:r>
            <a:r>
              <a:rPr lang="en-US" sz="2400" dirty="0">
                <a:solidFill>
                  <a:srgbClr val="008000"/>
                </a:solidFill>
              </a:rPr>
              <a:t>the</a:t>
            </a:r>
            <a:r>
              <a:rPr lang="en-US" sz="2400" dirty="0"/>
              <a:t> </a:t>
            </a:r>
            <a:r>
              <a:rPr lang="en-US" sz="2400" dirty="0">
                <a:solidFill>
                  <a:srgbClr val="008000"/>
                </a:solidFill>
              </a:rPr>
              <a:t>Light</a:t>
            </a:r>
            <a:r>
              <a:rPr lang="en-US" sz="2400" dirty="0"/>
              <a:t> = Team work and Trust ​</a:t>
            </a:r>
          </a:p>
          <a:p>
            <a:r>
              <a:rPr lang="en-US" sz="2400" b="1" dirty="0">
                <a:solidFill>
                  <a:schemeClr val="bg1">
                    <a:lumMod val="50000"/>
                  </a:schemeClr>
                </a:solidFill>
              </a:rPr>
              <a:t>S</a:t>
            </a:r>
            <a:r>
              <a:rPr lang="en-US" sz="2400" dirty="0">
                <a:solidFill>
                  <a:srgbClr val="008000"/>
                </a:solidFill>
              </a:rPr>
              <a:t>ervant</a:t>
            </a:r>
            <a:r>
              <a:rPr lang="en-US" sz="2400" dirty="0"/>
              <a:t> </a:t>
            </a:r>
            <a:r>
              <a:rPr lang="en-US" sz="2400" dirty="0">
                <a:solidFill>
                  <a:srgbClr val="008000"/>
                </a:solidFill>
              </a:rPr>
              <a:t>Leadership</a:t>
            </a:r>
            <a:r>
              <a:rPr lang="en-US" sz="2400" dirty="0"/>
              <a:t> = We care about each other.​</a:t>
            </a:r>
          </a:p>
          <a:p>
            <a:r>
              <a:rPr lang="en-US" sz="2400" b="1" dirty="0">
                <a:solidFill>
                  <a:schemeClr val="bg1">
                    <a:lumMod val="50000"/>
                  </a:schemeClr>
                </a:solidFill>
              </a:rPr>
              <a:t>H</a:t>
            </a:r>
            <a:r>
              <a:rPr lang="en-US" sz="2400" dirty="0">
                <a:solidFill>
                  <a:srgbClr val="008000"/>
                </a:solidFill>
              </a:rPr>
              <a:t>onesty</a:t>
            </a:r>
            <a:r>
              <a:rPr lang="en-US" sz="2400" dirty="0"/>
              <a:t> = We are open, trustworthy, do what we say we are going to do​</a:t>
            </a:r>
          </a:p>
          <a:p>
            <a:r>
              <a:rPr lang="en-US" sz="2400" b="1" dirty="0">
                <a:solidFill>
                  <a:schemeClr val="bg1">
                    <a:lumMod val="50000"/>
                  </a:schemeClr>
                </a:solidFill>
              </a:rPr>
              <a:t>I</a:t>
            </a:r>
            <a:r>
              <a:rPr lang="en-US" sz="2400" dirty="0">
                <a:solidFill>
                  <a:srgbClr val="008000"/>
                </a:solidFill>
              </a:rPr>
              <a:t>nnovation</a:t>
            </a:r>
            <a:r>
              <a:rPr lang="en-US" sz="2400" dirty="0"/>
              <a:t> = if we don’t innovate, we die.​</a:t>
            </a:r>
          </a:p>
          <a:p>
            <a:r>
              <a:rPr lang="en-US" sz="2400" b="1" dirty="0">
                <a:solidFill>
                  <a:schemeClr val="bg1">
                    <a:lumMod val="50000"/>
                  </a:schemeClr>
                </a:solidFill>
              </a:rPr>
              <a:t>N</a:t>
            </a:r>
            <a:r>
              <a:rPr lang="en-US" sz="2400" dirty="0">
                <a:solidFill>
                  <a:srgbClr val="008000"/>
                </a:solidFill>
              </a:rPr>
              <a:t>ever</a:t>
            </a:r>
            <a:r>
              <a:rPr lang="en-US" sz="2400" dirty="0"/>
              <a:t> </a:t>
            </a:r>
            <a:r>
              <a:rPr lang="en-US" sz="2400" dirty="0">
                <a:solidFill>
                  <a:srgbClr val="008000"/>
                </a:solidFill>
              </a:rPr>
              <a:t>stop</a:t>
            </a:r>
            <a:r>
              <a:rPr lang="en-US" sz="2400" dirty="0"/>
              <a:t> </a:t>
            </a:r>
            <a:r>
              <a:rPr lang="en-US" sz="2400" dirty="0">
                <a:solidFill>
                  <a:srgbClr val="008000"/>
                </a:solidFill>
              </a:rPr>
              <a:t>learning</a:t>
            </a:r>
            <a:r>
              <a:rPr lang="en-US" sz="2400" dirty="0"/>
              <a:t> = Growth and personal achievement is a priority​</a:t>
            </a:r>
          </a:p>
          <a:p>
            <a:r>
              <a:rPr lang="en-US" sz="2400" b="1" dirty="0">
                <a:solidFill>
                  <a:schemeClr val="bg1">
                    <a:lumMod val="50000"/>
                  </a:schemeClr>
                </a:solidFill>
              </a:rPr>
              <a:t>G</a:t>
            </a:r>
            <a:r>
              <a:rPr lang="en-US" sz="2400" dirty="0">
                <a:solidFill>
                  <a:srgbClr val="008000"/>
                </a:solidFill>
              </a:rPr>
              <a:t>ive</a:t>
            </a:r>
            <a:r>
              <a:rPr lang="en-US" sz="2400" dirty="0"/>
              <a:t> </a:t>
            </a:r>
            <a:r>
              <a:rPr lang="en-US" sz="2400" dirty="0">
                <a:solidFill>
                  <a:srgbClr val="008000"/>
                </a:solidFill>
              </a:rPr>
              <a:t>it</a:t>
            </a:r>
            <a:r>
              <a:rPr lang="en-US" sz="2400" dirty="0"/>
              <a:t> </a:t>
            </a:r>
            <a:r>
              <a:rPr lang="en-US" sz="2400" dirty="0">
                <a:solidFill>
                  <a:srgbClr val="008000"/>
                </a:solidFill>
              </a:rPr>
              <a:t>all</a:t>
            </a:r>
            <a:r>
              <a:rPr lang="en-US" sz="2400" dirty="0"/>
              <a:t> </a:t>
            </a:r>
            <a:r>
              <a:rPr lang="en-US" sz="2400" dirty="0">
                <a:solidFill>
                  <a:srgbClr val="008000"/>
                </a:solidFill>
              </a:rPr>
              <a:t>you</a:t>
            </a:r>
            <a:r>
              <a:rPr lang="en-US" sz="2400" dirty="0"/>
              <a:t> </a:t>
            </a:r>
            <a:r>
              <a:rPr lang="en-US" sz="2400" dirty="0">
                <a:solidFill>
                  <a:srgbClr val="008000"/>
                </a:solidFill>
              </a:rPr>
              <a:t>got</a:t>
            </a:r>
            <a:r>
              <a:rPr lang="en-US" sz="2400" dirty="0"/>
              <a:t> = Work hard and play hard!</a:t>
            </a:r>
            <a:r>
              <a:rPr lang="en-US" sz="2400" dirty="0" smtClean="0"/>
              <a:t>​</a:t>
            </a:r>
            <a:endParaRPr lang="en-US" sz="2400" dirty="0"/>
          </a:p>
        </p:txBody>
      </p:sp>
      <p:sp>
        <p:nvSpPr>
          <p:cNvPr id="4" name="Footer Placeholder 3"/>
          <p:cNvSpPr>
            <a:spLocks noGrp="1"/>
          </p:cNvSpPr>
          <p:nvPr>
            <p:ph type="ftr" sz="quarter" idx="10"/>
          </p:nvPr>
        </p:nvSpPr>
        <p:spPr>
          <a:xfrm>
            <a:off x="2819400" y="6096000"/>
            <a:ext cx="3505200" cy="486509"/>
          </a:xfrm>
        </p:spPr>
        <p:txBody>
          <a:bodyPr/>
          <a:lstStyle/>
          <a:p>
            <a:r>
              <a:rPr lang="en-US" smtClean="0"/>
              <a:t>Confidential and Proprietary © SilcoTek® Corporation 2016 - All rights reserved Hard copies are uncontrolled</a:t>
            </a:r>
            <a:endParaRPr lang="en-US" dirty="0"/>
          </a:p>
        </p:txBody>
      </p:sp>
    </p:spTree>
    <p:extLst>
      <p:ext uri="{BB962C8B-B14F-4D97-AF65-F5344CB8AC3E}">
        <p14:creationId xmlns:p14="http://schemas.microsoft.com/office/powerpoint/2010/main" val="25150441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dirty="0" smtClean="0"/>
              <a:t>Coating Properties</a:t>
            </a:r>
            <a:endParaRPr lang="en-US" dirty="0"/>
          </a:p>
        </p:txBody>
      </p:sp>
      <p:sp>
        <p:nvSpPr>
          <p:cNvPr id="3" name="Content Placeholder 2"/>
          <p:cNvSpPr>
            <a:spLocks noGrp="1"/>
          </p:cNvSpPr>
          <p:nvPr>
            <p:ph idx="1"/>
          </p:nvPr>
        </p:nvSpPr>
        <p:spPr>
          <a:xfrm>
            <a:off x="685800" y="1828800"/>
            <a:ext cx="7772400" cy="3886200"/>
          </a:xfrm>
        </p:spPr>
        <p:txBody>
          <a:bodyPr/>
          <a:lstStyle/>
          <a:p>
            <a:pPr marL="0" indent="0" algn="ctr">
              <a:buNone/>
            </a:pPr>
            <a:r>
              <a:rPr lang="en-US" dirty="0" smtClean="0"/>
              <a:t>Coating customer-supplied parts with silicon (Si)-based treatments provide desired surface properties that aren’t achievable with common materials.</a:t>
            </a:r>
            <a:br>
              <a:rPr lang="en-US" dirty="0" smtClean="0"/>
            </a:br>
            <a:r>
              <a:rPr lang="en-US" dirty="0" smtClean="0"/>
              <a:t> </a:t>
            </a:r>
          </a:p>
          <a:p>
            <a:pPr marL="0" indent="0" algn="ctr">
              <a:buNone/>
            </a:pPr>
            <a:endParaRPr lang="en-US" dirty="0" smtClean="0"/>
          </a:p>
          <a:p>
            <a:pPr marL="0" indent="0" algn="ctr">
              <a:buNone/>
            </a:pPr>
            <a:r>
              <a:rPr lang="en-US" dirty="0" smtClean="0"/>
              <a:t>These properties can be summarized in three ways:</a:t>
            </a:r>
            <a:endParaRPr lang="en-US" dirty="0"/>
          </a:p>
        </p:txBody>
      </p:sp>
      <p:sp>
        <p:nvSpPr>
          <p:cNvPr id="4" name="Footer Placeholder 3"/>
          <p:cNvSpPr>
            <a:spLocks noGrp="1"/>
          </p:cNvSpPr>
          <p:nvPr>
            <p:ph type="ftr" sz="quarter" idx="10"/>
          </p:nvPr>
        </p:nvSpPr>
        <p:spPr/>
        <p:txBody>
          <a:bodyPr/>
          <a:lstStyle/>
          <a:p>
            <a:r>
              <a:rPr lang="en-US" smtClean="0"/>
              <a:t>© SilcoTek® Corporation 2016 - All rights reserved.  Hard copies are uncontrolled.</a:t>
            </a:r>
            <a:endParaRPr lang="en-US"/>
          </a:p>
        </p:txBody>
      </p:sp>
    </p:spTree>
    <p:extLst>
      <p:ext uri="{BB962C8B-B14F-4D97-AF65-F5344CB8AC3E}">
        <p14:creationId xmlns:p14="http://schemas.microsoft.com/office/powerpoint/2010/main" val="3989282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Content Placeholder 2"/>
          <p:cNvSpPr>
            <a:spLocks noGrp="1"/>
          </p:cNvSpPr>
          <p:nvPr>
            <p:ph idx="1"/>
          </p:nvPr>
        </p:nvSpPr>
        <p:spPr>
          <a:xfrm>
            <a:off x="533400" y="2057400"/>
            <a:ext cx="8077200" cy="3657600"/>
          </a:xfrm>
        </p:spPr>
        <p:txBody>
          <a:bodyPr/>
          <a:lstStyle/>
          <a:p>
            <a:r>
              <a:rPr lang="en-US" altLang="en-US" dirty="0" smtClean="0"/>
              <a:t>For measuring highly active molecules e.g. sulfurs, mercury, ammonia, etc.</a:t>
            </a:r>
            <a:br>
              <a:rPr lang="en-US" altLang="en-US" dirty="0" smtClean="0"/>
            </a:br>
            <a:endParaRPr lang="en-US" altLang="en-US" dirty="0" smtClean="0"/>
          </a:p>
          <a:p>
            <a:r>
              <a:rPr lang="en-US" altLang="en-US" dirty="0" smtClean="0"/>
              <a:t>To eliminate the unwanted effects from stainless steels, other alloys, glass, and ceramics; reaction with the process stream</a:t>
            </a:r>
            <a:br>
              <a:rPr lang="en-US" altLang="en-US" dirty="0" smtClean="0"/>
            </a:br>
            <a:endParaRPr lang="en-US" altLang="en-US" dirty="0" smtClean="0"/>
          </a:p>
        </p:txBody>
      </p:sp>
      <p:sp>
        <p:nvSpPr>
          <p:cNvPr id="7" name="Footer Placeholder 2"/>
          <p:cNvSpPr>
            <a:spLocks noGrp="1"/>
          </p:cNvSpPr>
          <p:nvPr>
            <p:ph type="ftr" sz="quarter" idx="4294967295"/>
          </p:nvPr>
        </p:nvSpPr>
        <p:spPr>
          <a:xfrm>
            <a:off x="2438400" y="6324600"/>
            <a:ext cx="5791200" cy="252412"/>
          </a:xfrm>
          <a:prstGeom prst="rect">
            <a:avLst/>
          </a:prstGeom>
        </p:spPr>
        <p:txBody>
          <a:bodyPr/>
          <a:lstStyle/>
          <a:p>
            <a:pPr>
              <a:defRPr/>
            </a:pPr>
            <a:r>
              <a:rPr lang="en-US" sz="1200" smtClean="0">
                <a:solidFill>
                  <a:schemeClr val="bg2"/>
                </a:solidFill>
              </a:rPr>
              <a:t>© SilcoTek® Corporation 2016 - All rights reserved.  Hard copies are uncontrolled.</a:t>
            </a:r>
            <a:endParaRPr lang="en-US" sz="1200" dirty="0">
              <a:solidFill>
                <a:schemeClr val="bg2"/>
              </a:solidFill>
            </a:endParaRPr>
          </a:p>
        </p:txBody>
      </p:sp>
      <p:sp>
        <p:nvSpPr>
          <p:cNvPr id="4" name="Title 1"/>
          <p:cNvSpPr>
            <a:spLocks noGrp="1"/>
          </p:cNvSpPr>
          <p:nvPr>
            <p:ph type="title"/>
          </p:nvPr>
        </p:nvSpPr>
        <p:spPr>
          <a:xfrm>
            <a:off x="685800" y="609600"/>
            <a:ext cx="7772400" cy="1143000"/>
          </a:xfrm>
        </p:spPr>
        <p:txBody>
          <a:bodyPr/>
          <a:lstStyle/>
          <a:p>
            <a:r>
              <a:rPr lang="en-US" dirty="0" smtClean="0"/>
              <a:t>1. Non-Reactivity (Inertness)</a:t>
            </a:r>
            <a:endParaRPr lang="en-US" dirty="0"/>
          </a:p>
        </p:txBody>
      </p:sp>
    </p:spTree>
    <p:extLst>
      <p:ext uri="{BB962C8B-B14F-4D97-AF65-F5344CB8AC3E}">
        <p14:creationId xmlns:p14="http://schemas.microsoft.com/office/powerpoint/2010/main" val="6766628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Content Placeholder 2"/>
          <p:cNvSpPr>
            <a:spLocks noGrp="1"/>
          </p:cNvSpPr>
          <p:nvPr>
            <p:ph idx="1"/>
          </p:nvPr>
        </p:nvSpPr>
        <p:spPr>
          <a:xfrm>
            <a:off x="304800" y="1676400"/>
            <a:ext cx="8686800" cy="4038600"/>
          </a:xfrm>
        </p:spPr>
        <p:txBody>
          <a:bodyPr/>
          <a:lstStyle/>
          <a:p>
            <a:pPr>
              <a:lnSpc>
                <a:spcPct val="150000"/>
              </a:lnSpc>
            </a:pPr>
            <a:r>
              <a:rPr lang="en-US" altLang="en-US" dirty="0" smtClean="0"/>
              <a:t>Coatings on stainless steel perform similarly to exotic materials e.g. </a:t>
            </a:r>
            <a:r>
              <a:rPr lang="en-US" altLang="en-US" dirty="0" err="1" smtClean="0"/>
              <a:t>Hastelloy</a:t>
            </a:r>
            <a:r>
              <a:rPr lang="en-US" altLang="en-US" dirty="0" smtClean="0"/>
              <a:t>® in several common process environments:</a:t>
            </a:r>
          </a:p>
          <a:p>
            <a:pPr lvl="2">
              <a:lnSpc>
                <a:spcPct val="150000"/>
              </a:lnSpc>
            </a:pPr>
            <a:r>
              <a:rPr lang="en-US" altLang="en-US" dirty="0" err="1" smtClean="0"/>
              <a:t>HCl</a:t>
            </a:r>
            <a:endParaRPr lang="en-US" altLang="en-US" dirty="0" smtClean="0"/>
          </a:p>
          <a:p>
            <a:pPr lvl="2">
              <a:lnSpc>
                <a:spcPct val="150000"/>
              </a:lnSpc>
            </a:pPr>
            <a:r>
              <a:rPr lang="en-US" altLang="en-US" dirty="0" smtClean="0"/>
              <a:t>H</a:t>
            </a:r>
            <a:r>
              <a:rPr lang="en-US" altLang="en-US" baseline="-25000" dirty="0" smtClean="0"/>
              <a:t>2</a:t>
            </a:r>
            <a:r>
              <a:rPr lang="en-US" altLang="en-US" dirty="0" smtClean="0"/>
              <a:t>SO</a:t>
            </a:r>
            <a:r>
              <a:rPr lang="en-US" altLang="en-US" baseline="-25000" dirty="0" smtClean="0"/>
              <a:t>4</a:t>
            </a:r>
          </a:p>
          <a:p>
            <a:pPr lvl="2">
              <a:lnSpc>
                <a:spcPct val="150000"/>
              </a:lnSpc>
            </a:pPr>
            <a:r>
              <a:rPr lang="en-US" altLang="en-US" dirty="0" smtClean="0"/>
              <a:t>Sea water, and many more</a:t>
            </a:r>
            <a:br>
              <a:rPr lang="en-US" altLang="en-US" dirty="0" smtClean="0"/>
            </a:br>
            <a:endParaRPr lang="en-US" altLang="en-US" dirty="0" smtClean="0"/>
          </a:p>
          <a:p>
            <a:pPr marL="0" indent="0">
              <a:buNone/>
            </a:pPr>
            <a:r>
              <a:rPr lang="en-US" altLang="en-US" dirty="0" smtClean="0"/>
              <a:t/>
            </a:r>
            <a:br>
              <a:rPr lang="en-US" altLang="en-US" dirty="0" smtClean="0"/>
            </a:br>
            <a:endParaRPr lang="en-US" altLang="en-US" dirty="0" smtClean="0"/>
          </a:p>
        </p:txBody>
      </p:sp>
      <p:sp>
        <p:nvSpPr>
          <p:cNvPr id="7" name="Footer Placeholder 2"/>
          <p:cNvSpPr>
            <a:spLocks noGrp="1"/>
          </p:cNvSpPr>
          <p:nvPr>
            <p:ph type="ftr" sz="quarter" idx="4294967295"/>
          </p:nvPr>
        </p:nvSpPr>
        <p:spPr>
          <a:xfrm>
            <a:off x="2438400" y="6324600"/>
            <a:ext cx="5791200" cy="252412"/>
          </a:xfrm>
          <a:prstGeom prst="rect">
            <a:avLst/>
          </a:prstGeom>
        </p:spPr>
        <p:txBody>
          <a:bodyPr/>
          <a:lstStyle/>
          <a:p>
            <a:pPr>
              <a:defRPr/>
            </a:pPr>
            <a:r>
              <a:rPr lang="en-US" sz="1200" smtClean="0">
                <a:solidFill>
                  <a:schemeClr val="bg2"/>
                </a:solidFill>
              </a:rPr>
              <a:t>© SilcoTek® Corporation 2016 - All rights reserved.  Hard copies are uncontrolled.</a:t>
            </a:r>
            <a:endParaRPr lang="en-US" sz="1200" dirty="0">
              <a:solidFill>
                <a:schemeClr val="bg2"/>
              </a:solidFill>
            </a:endParaRPr>
          </a:p>
        </p:txBody>
      </p:sp>
      <p:sp>
        <p:nvSpPr>
          <p:cNvPr id="4" name="Title 1"/>
          <p:cNvSpPr>
            <a:spLocks noGrp="1"/>
          </p:cNvSpPr>
          <p:nvPr>
            <p:ph type="title"/>
          </p:nvPr>
        </p:nvSpPr>
        <p:spPr>
          <a:xfrm>
            <a:off x="762000" y="352540"/>
            <a:ext cx="7772400" cy="1143000"/>
          </a:xfrm>
        </p:spPr>
        <p:txBody>
          <a:bodyPr/>
          <a:lstStyle/>
          <a:p>
            <a:r>
              <a:rPr lang="en-US" dirty="0" smtClean="0"/>
              <a:t>2. Corrosion Resistance</a:t>
            </a:r>
            <a:endParaRPr lang="en-US" dirty="0"/>
          </a:p>
        </p:txBody>
      </p:sp>
    </p:spTree>
    <p:extLst>
      <p:ext uri="{BB962C8B-B14F-4D97-AF65-F5344CB8AC3E}">
        <p14:creationId xmlns:p14="http://schemas.microsoft.com/office/powerpoint/2010/main" val="72035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6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36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36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Content Placeholder 2"/>
          <p:cNvSpPr>
            <a:spLocks noGrp="1"/>
          </p:cNvSpPr>
          <p:nvPr>
            <p:ph idx="1"/>
          </p:nvPr>
        </p:nvSpPr>
        <p:spPr>
          <a:xfrm>
            <a:off x="800100" y="1776549"/>
            <a:ext cx="7543800" cy="4038600"/>
          </a:xfrm>
        </p:spPr>
        <p:txBody>
          <a:bodyPr/>
          <a:lstStyle/>
          <a:p>
            <a:pPr>
              <a:lnSpc>
                <a:spcPct val="200000"/>
              </a:lnSpc>
            </a:pPr>
            <a:r>
              <a:rPr lang="en-US" altLang="en-US" dirty="0" smtClean="0"/>
              <a:t>Anti-sticking</a:t>
            </a:r>
          </a:p>
          <a:p>
            <a:pPr>
              <a:lnSpc>
                <a:spcPct val="200000"/>
              </a:lnSpc>
            </a:pPr>
            <a:r>
              <a:rPr lang="en-US" altLang="en-US" dirty="0" smtClean="0"/>
              <a:t>Easy cleaning</a:t>
            </a:r>
          </a:p>
          <a:p>
            <a:pPr>
              <a:lnSpc>
                <a:spcPct val="200000"/>
              </a:lnSpc>
            </a:pPr>
            <a:r>
              <a:rPr lang="en-US" altLang="en-US" dirty="0" smtClean="0"/>
              <a:t>Hydrophobicity</a:t>
            </a:r>
          </a:p>
          <a:p>
            <a:pPr>
              <a:lnSpc>
                <a:spcPct val="200000"/>
              </a:lnSpc>
            </a:pPr>
            <a:r>
              <a:rPr lang="en-US" altLang="en-US" dirty="0" smtClean="0"/>
              <a:t>Anti-coking / anti-fouling</a:t>
            </a:r>
            <a:br>
              <a:rPr lang="en-US" altLang="en-US" dirty="0" smtClean="0"/>
            </a:br>
            <a:endParaRPr lang="en-US" altLang="en-US" dirty="0" smtClean="0"/>
          </a:p>
          <a:p>
            <a:pPr marL="0" indent="0">
              <a:buNone/>
            </a:pPr>
            <a:r>
              <a:rPr lang="en-US" altLang="en-US" dirty="0" smtClean="0"/>
              <a:t/>
            </a:r>
            <a:br>
              <a:rPr lang="en-US" altLang="en-US" dirty="0" smtClean="0"/>
            </a:br>
            <a:endParaRPr lang="en-US" altLang="en-US" dirty="0" smtClean="0"/>
          </a:p>
        </p:txBody>
      </p:sp>
      <p:sp>
        <p:nvSpPr>
          <p:cNvPr id="7" name="Footer Placeholder 2"/>
          <p:cNvSpPr>
            <a:spLocks noGrp="1"/>
          </p:cNvSpPr>
          <p:nvPr>
            <p:ph type="ftr" sz="quarter" idx="4294967295"/>
          </p:nvPr>
        </p:nvSpPr>
        <p:spPr>
          <a:xfrm>
            <a:off x="2438400" y="6324600"/>
            <a:ext cx="5791200" cy="252412"/>
          </a:xfrm>
          <a:prstGeom prst="rect">
            <a:avLst/>
          </a:prstGeom>
        </p:spPr>
        <p:txBody>
          <a:bodyPr/>
          <a:lstStyle/>
          <a:p>
            <a:pPr>
              <a:defRPr/>
            </a:pPr>
            <a:r>
              <a:rPr lang="en-US" sz="1200" smtClean="0">
                <a:solidFill>
                  <a:schemeClr val="bg2"/>
                </a:solidFill>
              </a:rPr>
              <a:t>© SilcoTek® Corporation 2016 - All rights reserved.  Hard copies are uncontrolled.</a:t>
            </a:r>
            <a:endParaRPr lang="en-US" sz="1200" dirty="0">
              <a:solidFill>
                <a:schemeClr val="bg2"/>
              </a:solidFill>
            </a:endParaRPr>
          </a:p>
        </p:txBody>
      </p:sp>
      <p:sp>
        <p:nvSpPr>
          <p:cNvPr id="4" name="Title 1"/>
          <p:cNvSpPr>
            <a:spLocks noGrp="1"/>
          </p:cNvSpPr>
          <p:nvPr>
            <p:ph type="title"/>
          </p:nvPr>
        </p:nvSpPr>
        <p:spPr>
          <a:xfrm>
            <a:off x="685800" y="609600"/>
            <a:ext cx="7772400" cy="1143000"/>
          </a:xfrm>
        </p:spPr>
        <p:txBody>
          <a:bodyPr/>
          <a:lstStyle/>
          <a:p>
            <a:r>
              <a:rPr lang="en-US" dirty="0"/>
              <a:t>3</a:t>
            </a:r>
            <a:r>
              <a:rPr lang="en-US" dirty="0" smtClean="0"/>
              <a:t>. Low Surface Energy</a:t>
            </a:r>
            <a:endParaRPr lang="en-US" dirty="0"/>
          </a:p>
        </p:txBody>
      </p:sp>
    </p:spTree>
    <p:extLst>
      <p:ext uri="{BB962C8B-B14F-4D97-AF65-F5344CB8AC3E}">
        <p14:creationId xmlns:p14="http://schemas.microsoft.com/office/powerpoint/2010/main" val="17226598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6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36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36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Content Placeholder 2"/>
          <p:cNvSpPr>
            <a:spLocks noGrp="1"/>
          </p:cNvSpPr>
          <p:nvPr>
            <p:ph idx="1"/>
          </p:nvPr>
        </p:nvSpPr>
        <p:spPr>
          <a:xfrm>
            <a:off x="800100" y="1447800"/>
            <a:ext cx="7543800" cy="4419600"/>
          </a:xfrm>
        </p:spPr>
        <p:txBody>
          <a:bodyPr/>
          <a:lstStyle/>
          <a:p>
            <a:r>
              <a:rPr lang="en-US" altLang="en-US" dirty="0" smtClean="0"/>
              <a:t>Increase system uptime – eliminate delays and detect upsets sooner</a:t>
            </a:r>
            <a:br>
              <a:rPr lang="en-US" altLang="en-US" dirty="0" smtClean="0"/>
            </a:br>
            <a:endParaRPr lang="en-US" altLang="en-US" dirty="0" smtClean="0"/>
          </a:p>
          <a:p>
            <a:r>
              <a:rPr lang="en-US" altLang="en-US" dirty="0" smtClean="0"/>
              <a:t>Increase lifetime</a:t>
            </a:r>
          </a:p>
          <a:p>
            <a:endParaRPr lang="en-US" altLang="en-US" dirty="0"/>
          </a:p>
          <a:p>
            <a:r>
              <a:rPr lang="en-US" altLang="en-US" dirty="0" smtClean="0"/>
              <a:t>Comply with regulations and standards</a:t>
            </a:r>
          </a:p>
          <a:p>
            <a:endParaRPr lang="en-US" altLang="en-US" dirty="0"/>
          </a:p>
          <a:p>
            <a:r>
              <a:rPr lang="en-US" altLang="en-US" dirty="0" smtClean="0"/>
              <a:t>Save money</a:t>
            </a:r>
            <a:br>
              <a:rPr lang="en-US" altLang="en-US" dirty="0" smtClean="0"/>
            </a:br>
            <a:endParaRPr lang="en-US" altLang="en-US" dirty="0" smtClean="0"/>
          </a:p>
          <a:p>
            <a:pPr marL="0" indent="0">
              <a:buNone/>
            </a:pPr>
            <a:r>
              <a:rPr lang="en-US" altLang="en-US" dirty="0" smtClean="0"/>
              <a:t/>
            </a:r>
            <a:br>
              <a:rPr lang="en-US" altLang="en-US" dirty="0" smtClean="0"/>
            </a:br>
            <a:endParaRPr lang="en-US" altLang="en-US" dirty="0" smtClean="0"/>
          </a:p>
        </p:txBody>
      </p:sp>
      <p:sp>
        <p:nvSpPr>
          <p:cNvPr id="7" name="Footer Placeholder 2"/>
          <p:cNvSpPr>
            <a:spLocks noGrp="1"/>
          </p:cNvSpPr>
          <p:nvPr>
            <p:ph type="ftr" sz="quarter" idx="4294967295"/>
          </p:nvPr>
        </p:nvSpPr>
        <p:spPr>
          <a:xfrm>
            <a:off x="2438400" y="6324600"/>
            <a:ext cx="5791200" cy="252412"/>
          </a:xfrm>
          <a:prstGeom prst="rect">
            <a:avLst/>
          </a:prstGeom>
        </p:spPr>
        <p:txBody>
          <a:bodyPr/>
          <a:lstStyle/>
          <a:p>
            <a:pPr>
              <a:defRPr/>
            </a:pPr>
            <a:r>
              <a:rPr lang="en-US" sz="1200" smtClean="0">
                <a:solidFill>
                  <a:schemeClr val="bg2"/>
                </a:solidFill>
              </a:rPr>
              <a:t>© SilcoTek® Corporation 2016 - All rights reserved.  Hard copies are uncontrolled.</a:t>
            </a:r>
            <a:endParaRPr lang="en-US" sz="1200" dirty="0">
              <a:solidFill>
                <a:schemeClr val="bg2"/>
              </a:solidFill>
            </a:endParaRPr>
          </a:p>
        </p:txBody>
      </p:sp>
      <p:sp>
        <p:nvSpPr>
          <p:cNvPr id="4" name="Title 1"/>
          <p:cNvSpPr>
            <a:spLocks noGrp="1"/>
          </p:cNvSpPr>
          <p:nvPr>
            <p:ph type="title"/>
          </p:nvPr>
        </p:nvSpPr>
        <p:spPr>
          <a:xfrm>
            <a:off x="685800" y="91441"/>
            <a:ext cx="7772400" cy="1143000"/>
          </a:xfrm>
        </p:spPr>
        <p:txBody>
          <a:bodyPr/>
          <a:lstStyle/>
          <a:p>
            <a:r>
              <a:rPr lang="en-US" dirty="0" smtClean="0"/>
              <a:t>Why?</a:t>
            </a:r>
            <a:endParaRPr lang="en-US" dirty="0"/>
          </a:p>
        </p:txBody>
      </p:sp>
    </p:spTree>
    <p:extLst>
      <p:ext uri="{BB962C8B-B14F-4D97-AF65-F5344CB8AC3E}">
        <p14:creationId xmlns:p14="http://schemas.microsoft.com/office/powerpoint/2010/main" val="1660533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6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36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36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p:spPr>
        <p:txBody>
          <a:bodyPr/>
          <a:lstStyle/>
          <a:p>
            <a:r>
              <a:rPr lang="en-US" dirty="0" smtClean="0"/>
              <a:t>Common Applications</a:t>
            </a:r>
            <a:endParaRPr lang="en-US" dirty="0"/>
          </a:p>
        </p:txBody>
      </p:sp>
      <p:sp>
        <p:nvSpPr>
          <p:cNvPr id="4" name="Footer Placeholder 3"/>
          <p:cNvSpPr>
            <a:spLocks noGrp="1"/>
          </p:cNvSpPr>
          <p:nvPr>
            <p:ph type="ftr" sz="quarter" idx="10"/>
          </p:nvPr>
        </p:nvSpPr>
        <p:spPr/>
        <p:txBody>
          <a:bodyPr/>
          <a:lstStyle/>
          <a:p>
            <a:r>
              <a:rPr lang="en-US" smtClean="0"/>
              <a:t>© SilcoTek® Corporation 2016 - All rights reserved.  Hard copies are uncontrolled.</a:t>
            </a:r>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433922979"/>
              </p:ext>
            </p:extLst>
          </p:nvPr>
        </p:nvGraphicFramePr>
        <p:xfrm>
          <a:off x="762000" y="1676400"/>
          <a:ext cx="8763000" cy="4038600"/>
        </p:xfrm>
        <a:graphic>
          <a:graphicData uri="http://schemas.openxmlformats.org/drawingml/2006/table">
            <a:tbl>
              <a:tblPr>
                <a:tableStyleId>{5C22544A-7EE6-4342-B048-85BDC9FD1C3A}</a:tableStyleId>
              </a:tblPr>
              <a:tblGrid>
                <a:gridCol w="4381500"/>
                <a:gridCol w="4381500"/>
              </a:tblGrid>
              <a:tr h="504825">
                <a:tc>
                  <a:txBody>
                    <a:bodyPr/>
                    <a:lstStyle/>
                    <a:p>
                      <a:r>
                        <a:rPr lang="en-US" sz="2000" dirty="0" smtClean="0"/>
                        <a:t>• LNG/CNG sampling and testing</a:t>
                      </a:r>
                      <a:endParaRPr lang="en-US" sz="2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2000" dirty="0" smtClean="0"/>
                        <a:t>• Process monitoring</a:t>
                      </a:r>
                      <a:endParaRPr lang="en-US" sz="2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504825">
                <a:tc>
                  <a:txBody>
                    <a:bodyPr/>
                    <a:lstStyle/>
                    <a:p>
                      <a:r>
                        <a:rPr lang="en-US" sz="2000" dirty="0" smtClean="0"/>
                        <a:t>• Air emissions analysis</a:t>
                      </a:r>
                      <a:endParaRPr lang="en-US" sz="2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2000" dirty="0" smtClean="0"/>
                        <a:t>• Chemical manufacturing</a:t>
                      </a:r>
                      <a:endParaRPr lang="en-US" sz="2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504825">
                <a:tc>
                  <a:txBody>
                    <a:bodyPr/>
                    <a:lstStyle/>
                    <a:p>
                      <a:r>
                        <a:rPr lang="en-US" sz="2000" dirty="0" smtClean="0"/>
                        <a:t>• Power generation (coal-fired)</a:t>
                      </a:r>
                      <a:endParaRPr lang="en-US" sz="2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2000" dirty="0" smtClean="0"/>
                        <a:t>• Odorant sampling</a:t>
                      </a:r>
                      <a:endParaRPr lang="en-US" sz="2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504825">
                <a:tc>
                  <a:txBody>
                    <a:bodyPr/>
                    <a:lstStyle/>
                    <a:p>
                      <a:r>
                        <a:rPr lang="en-US" sz="2000" dirty="0" smtClean="0"/>
                        <a:t>• Refinery, flare,</a:t>
                      </a:r>
                      <a:r>
                        <a:rPr lang="en-US" sz="2000" baseline="0" dirty="0" smtClean="0"/>
                        <a:t> and flue gas</a:t>
                      </a:r>
                      <a:endParaRPr lang="en-US" sz="2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2000" dirty="0" smtClean="0"/>
                        <a:t>• </a:t>
                      </a:r>
                      <a:r>
                        <a:rPr lang="en-US" sz="2000" dirty="0" err="1" smtClean="0"/>
                        <a:t>HCl</a:t>
                      </a:r>
                      <a:r>
                        <a:rPr lang="en-US" sz="2000" baseline="0" dirty="0" smtClean="0"/>
                        <a:t> streams</a:t>
                      </a:r>
                      <a:endParaRPr lang="en-US" sz="2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504825">
                <a:tc>
                  <a:txBody>
                    <a:bodyPr/>
                    <a:lstStyle/>
                    <a:p>
                      <a:r>
                        <a:rPr lang="en-US" sz="2000" dirty="0" smtClean="0"/>
                        <a:t>• NOx and</a:t>
                      </a:r>
                      <a:r>
                        <a:rPr lang="en-US" sz="2000" baseline="0" dirty="0" smtClean="0"/>
                        <a:t> </a:t>
                      </a:r>
                      <a:r>
                        <a:rPr lang="en-US" sz="2000" baseline="0" dirty="0" err="1" smtClean="0"/>
                        <a:t>SOx</a:t>
                      </a:r>
                      <a:endParaRPr lang="en-US" sz="2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2000" dirty="0" smtClean="0"/>
                        <a:t>• H</a:t>
                      </a:r>
                      <a:r>
                        <a:rPr lang="en-US" sz="2000" baseline="-25000" dirty="0" smtClean="0"/>
                        <a:t>2</a:t>
                      </a:r>
                      <a:r>
                        <a:rPr lang="en-US" sz="2000" dirty="0" smtClean="0"/>
                        <a:t>S</a:t>
                      </a:r>
                      <a:endParaRPr lang="en-US" sz="2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504825">
                <a:tc>
                  <a:txBody>
                    <a:bodyPr/>
                    <a:lstStyle/>
                    <a:p>
                      <a:r>
                        <a:rPr lang="en-US" sz="2000" dirty="0" smtClean="0"/>
                        <a:t>• Mercury</a:t>
                      </a:r>
                      <a:endParaRPr lang="en-US" sz="2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2000" dirty="0" smtClean="0"/>
                        <a:t>• Ammonia slip</a:t>
                      </a:r>
                      <a:endParaRPr lang="en-US" sz="2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504825">
                <a:tc>
                  <a:txBody>
                    <a:bodyPr/>
                    <a:lstStyle/>
                    <a:p>
                      <a:r>
                        <a:rPr lang="en-US" sz="2000" dirty="0" smtClean="0"/>
                        <a:t>• Automotive</a:t>
                      </a:r>
                      <a:endParaRPr lang="en-US" sz="2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2000" dirty="0" smtClean="0"/>
                        <a:t>• Moisture analyzers</a:t>
                      </a:r>
                      <a:endParaRPr lang="en-US" sz="2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504825">
                <a:tc>
                  <a:txBody>
                    <a:bodyPr/>
                    <a:lstStyle/>
                    <a:p>
                      <a:r>
                        <a:rPr lang="en-US" sz="2000" dirty="0" smtClean="0"/>
                        <a:t>• Research</a:t>
                      </a:r>
                      <a:r>
                        <a:rPr lang="en-US" sz="2000" baseline="0" dirty="0" smtClean="0"/>
                        <a:t> (reactors, vacuum, etc.)</a:t>
                      </a:r>
                      <a:endParaRPr lang="en-US" sz="2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2000" dirty="0" smtClean="0"/>
                        <a:t>• Subpart –Ja, EPA 325, Tier 3</a:t>
                      </a:r>
                      <a:endParaRPr lang="en-US" sz="2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42467897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Title 1"/>
          <p:cNvSpPr>
            <a:spLocks noGrp="1"/>
          </p:cNvSpPr>
          <p:nvPr>
            <p:ph type="title"/>
          </p:nvPr>
        </p:nvSpPr>
        <p:spPr>
          <a:xfrm>
            <a:off x="685800" y="342107"/>
            <a:ext cx="7772400" cy="1143000"/>
          </a:xfrm>
        </p:spPr>
        <p:txBody>
          <a:bodyPr/>
          <a:lstStyle/>
          <a:p>
            <a:pPr eaLnBrk="1" hangingPunct="1"/>
            <a:r>
              <a:rPr lang="en-US" altLang="en-US" dirty="0" smtClean="0"/>
              <a:t>Brief History</a:t>
            </a:r>
          </a:p>
        </p:txBody>
      </p:sp>
      <p:sp>
        <p:nvSpPr>
          <p:cNvPr id="15363" name="Content Placeholder 2"/>
          <p:cNvSpPr>
            <a:spLocks noGrp="1"/>
          </p:cNvSpPr>
          <p:nvPr>
            <p:ph idx="1"/>
          </p:nvPr>
        </p:nvSpPr>
        <p:spPr>
          <a:xfrm>
            <a:off x="685800" y="1494632"/>
            <a:ext cx="7772400" cy="990600"/>
          </a:xfrm>
        </p:spPr>
        <p:txBody>
          <a:bodyPr/>
          <a:lstStyle/>
          <a:p>
            <a:pPr marL="0" indent="0" eaLnBrk="1" hangingPunct="1">
              <a:buFontTx/>
              <a:buNone/>
            </a:pPr>
            <a:r>
              <a:rPr lang="en-US" altLang="en-US" sz="2800" dirty="0" smtClean="0"/>
              <a:t>                 invents </a:t>
            </a:r>
            <a:r>
              <a:rPr lang="en-US" altLang="en-US" sz="2800" dirty="0" err="1" smtClean="0"/>
              <a:t>SilcoSteel</a:t>
            </a:r>
            <a:r>
              <a:rPr lang="en-US" altLang="en-US" sz="2800" baseline="30000" dirty="0" smtClean="0"/>
              <a:t>®</a:t>
            </a:r>
            <a:r>
              <a:rPr lang="en-US" altLang="en-US" sz="2800" dirty="0" smtClean="0"/>
              <a:t> in 1987 to make stainless steel capillary columns act like glass</a:t>
            </a:r>
            <a:br>
              <a:rPr lang="en-US" altLang="en-US" sz="2800" dirty="0" smtClean="0"/>
            </a:br>
            <a:endParaRPr lang="en-US" altLang="en-US" sz="2800" dirty="0" smtClean="0"/>
          </a:p>
        </p:txBody>
      </p:sp>
      <p:pic>
        <p:nvPicPr>
          <p:cNvPr id="10246" name="Picture 7" descr="http://cdn2.hubspot.net/hub/22765/images/1987.jpg?t=145261603877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787103"/>
            <a:ext cx="2438400" cy="2487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7" name="TextBox 3"/>
          <p:cNvSpPr txBox="1">
            <a:spLocks noChangeArrowheads="1"/>
          </p:cNvSpPr>
          <p:nvPr/>
        </p:nvSpPr>
        <p:spPr bwMode="auto">
          <a:xfrm>
            <a:off x="609600" y="5178425"/>
            <a:ext cx="4495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5C9136"/>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C9136"/>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5C9136"/>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5C9136"/>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5C9136"/>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800">
                <a:solidFill>
                  <a:schemeClr val="tx1"/>
                </a:solidFill>
              </a:rPr>
              <a:t>Paul Silvis – Founder of Restek® and SilcoTek®.  Current President of SilcoTek.</a:t>
            </a:r>
          </a:p>
        </p:txBody>
      </p:sp>
      <p:pic>
        <p:nvPicPr>
          <p:cNvPr id="10248"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2716213"/>
            <a:ext cx="2540000"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0"/>
          </p:nvPr>
        </p:nvSpPr>
        <p:spPr>
          <a:xfrm>
            <a:off x="2819400" y="6172200"/>
            <a:ext cx="3505200" cy="410309"/>
          </a:xfrm>
        </p:spPr>
        <p:txBody>
          <a:bodyPr/>
          <a:lstStyle/>
          <a:p>
            <a:r>
              <a:rPr lang="en-US" smtClean="0"/>
              <a:t>Confidential and Proprietary © SilcoTek® Corporation 2016 - All rights reserved Hard copies are uncontrolled</a:t>
            </a:r>
            <a:endParaRPr lang="en-US" dirty="0"/>
          </a:p>
        </p:txBody>
      </p:sp>
      <p:pic>
        <p:nvPicPr>
          <p:cNvPr id="2050" name="Picture 2" descr="Restek Logo Full Col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454005"/>
            <a:ext cx="1524000" cy="4862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83096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p:spPr>
        <p:txBody>
          <a:bodyPr/>
          <a:lstStyle/>
          <a:p>
            <a:r>
              <a:rPr lang="en-US" dirty="0" smtClean="0"/>
              <a:t>Examples of Parts We Coat*</a:t>
            </a:r>
            <a:endParaRPr lang="en-US" dirty="0"/>
          </a:p>
        </p:txBody>
      </p:sp>
      <p:sp>
        <p:nvSpPr>
          <p:cNvPr id="4" name="Footer Placeholder 3"/>
          <p:cNvSpPr>
            <a:spLocks noGrp="1"/>
          </p:cNvSpPr>
          <p:nvPr>
            <p:ph type="ftr" sz="quarter" idx="10"/>
          </p:nvPr>
        </p:nvSpPr>
        <p:spPr/>
        <p:txBody>
          <a:bodyPr/>
          <a:lstStyle/>
          <a:p>
            <a:r>
              <a:rPr lang="en-US" smtClean="0"/>
              <a:t>© SilcoTek® Corporation 2016 - All rights reserved.  Hard copies are uncontrolled.</a:t>
            </a:r>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590381129"/>
              </p:ext>
            </p:extLst>
          </p:nvPr>
        </p:nvGraphicFramePr>
        <p:xfrm>
          <a:off x="1066800" y="1433512"/>
          <a:ext cx="7772400" cy="3533775"/>
        </p:xfrm>
        <a:graphic>
          <a:graphicData uri="http://schemas.openxmlformats.org/drawingml/2006/table">
            <a:tbl>
              <a:tblPr>
                <a:tableStyleId>{5C22544A-7EE6-4342-B048-85BDC9FD1C3A}</a:tableStyleId>
              </a:tblPr>
              <a:tblGrid>
                <a:gridCol w="3810000"/>
                <a:gridCol w="3962400"/>
              </a:tblGrid>
              <a:tr h="504825">
                <a:tc>
                  <a:txBody>
                    <a:bodyPr/>
                    <a:lstStyle/>
                    <a:p>
                      <a:r>
                        <a:rPr lang="en-US" dirty="0" smtClean="0"/>
                        <a:t>• Valves</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dirty="0" smtClean="0"/>
                        <a:t>• Fittings</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504825">
                <a:tc>
                  <a:txBody>
                    <a:bodyPr/>
                    <a:lstStyle/>
                    <a:p>
                      <a:r>
                        <a:rPr lang="en-US" dirty="0" smtClean="0"/>
                        <a:t>• Sample cylinders</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dirty="0" smtClean="0"/>
                        <a:t>• Transfer tubing</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504825">
                <a:tc>
                  <a:txBody>
                    <a:bodyPr/>
                    <a:lstStyle/>
                    <a:p>
                      <a:r>
                        <a:rPr lang="en-US" dirty="0" smtClean="0"/>
                        <a:t>• Regulators</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dirty="0" smtClean="0"/>
                        <a:t>• Filters</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504825">
                <a:tc>
                  <a:txBody>
                    <a:bodyPr/>
                    <a:lstStyle/>
                    <a:p>
                      <a:r>
                        <a:rPr lang="en-US" dirty="0" smtClean="0"/>
                        <a:t>• Quick connects</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dirty="0" smtClean="0"/>
                        <a:t>• Frits, discs and screens</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504825">
                <a:tc>
                  <a:txBody>
                    <a:bodyPr/>
                    <a:lstStyle/>
                    <a:p>
                      <a:r>
                        <a:rPr lang="en-US" dirty="0" smtClean="0"/>
                        <a:t>• Probes</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dirty="0" smtClean="0"/>
                        <a:t>• Injectors</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504825">
                <a:tc>
                  <a:txBody>
                    <a:bodyPr/>
                    <a:lstStyle/>
                    <a:p>
                      <a:r>
                        <a:rPr lang="en-US" dirty="0" smtClean="0"/>
                        <a:t>• Inlet and headspace systems</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dirty="0" smtClean="0"/>
                        <a:t>• Gas</a:t>
                      </a:r>
                      <a:r>
                        <a:rPr lang="en-US" baseline="0" dirty="0" smtClean="0"/>
                        <a:t> chromatograph flow paths</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504825">
                <a:tc>
                  <a:txBody>
                    <a:bodyPr/>
                    <a:lstStyle/>
                    <a:p>
                      <a:r>
                        <a:rPr lang="en-US" dirty="0" smtClean="0"/>
                        <a:t>• Chambers</a:t>
                      </a:r>
                      <a:r>
                        <a:rPr lang="en-US" baseline="0" dirty="0" smtClean="0"/>
                        <a:t> and reactors</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dirty="0" smtClean="0"/>
                        <a:t>• </a:t>
                      </a:r>
                      <a:r>
                        <a:rPr lang="en-US" b="1" dirty="0" smtClean="0"/>
                        <a:t>Custom fabrications</a:t>
                      </a:r>
                      <a:endParaRPr lang="en-US"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3" name="TextBox 2"/>
          <p:cNvSpPr txBox="1"/>
          <p:nvPr/>
        </p:nvSpPr>
        <p:spPr>
          <a:xfrm>
            <a:off x="707571" y="5105400"/>
            <a:ext cx="7620000" cy="830997"/>
          </a:xfrm>
          <a:prstGeom prst="rect">
            <a:avLst/>
          </a:prstGeom>
          <a:noFill/>
        </p:spPr>
        <p:txBody>
          <a:bodyPr wrap="square" rtlCol="0">
            <a:spAutoFit/>
          </a:bodyPr>
          <a:lstStyle/>
          <a:p>
            <a:pPr algn="ctr"/>
            <a:r>
              <a:rPr lang="en-US" sz="2400" dirty="0" smtClean="0">
                <a:solidFill>
                  <a:schemeClr val="bg2"/>
                </a:solidFill>
              </a:rPr>
              <a:t>* Assemblies (valves, regulators, etc.) must be completely taken apart before sending to SilcoTek</a:t>
            </a:r>
            <a:endParaRPr lang="en-US" sz="2400" dirty="0">
              <a:solidFill>
                <a:schemeClr val="bg2"/>
              </a:solidFill>
            </a:endParaRPr>
          </a:p>
        </p:txBody>
      </p:sp>
    </p:spTree>
    <p:extLst>
      <p:ext uri="{BB962C8B-B14F-4D97-AF65-F5344CB8AC3E}">
        <p14:creationId xmlns:p14="http://schemas.microsoft.com/office/powerpoint/2010/main" val="36267850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00"/>
            <a:ext cx="7772400" cy="1470025"/>
          </a:xfrm>
        </p:spPr>
        <p:txBody>
          <a:bodyPr/>
          <a:lstStyle/>
          <a:p>
            <a:r>
              <a:rPr lang="en-US" dirty="0" smtClean="0"/>
              <a:t>Benefits</a:t>
            </a:r>
            <a:endParaRPr lang="en-US" dirty="0"/>
          </a:p>
        </p:txBody>
      </p:sp>
    </p:spTree>
    <p:extLst>
      <p:ext uri="{BB962C8B-B14F-4D97-AF65-F5344CB8AC3E}">
        <p14:creationId xmlns:p14="http://schemas.microsoft.com/office/powerpoint/2010/main" val="37015431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363" name="Content Placeholder 2"/>
          <p:cNvSpPr>
            <a:spLocks noGrp="1"/>
          </p:cNvSpPr>
          <p:nvPr>
            <p:ph idx="1"/>
          </p:nvPr>
        </p:nvSpPr>
        <p:spPr>
          <a:xfrm>
            <a:off x="533400" y="2209800"/>
            <a:ext cx="8077200" cy="3657600"/>
          </a:xfrm>
        </p:spPr>
        <p:txBody>
          <a:bodyPr/>
          <a:lstStyle/>
          <a:p>
            <a:r>
              <a:rPr lang="en-US" altLang="en-US" dirty="0" smtClean="0"/>
              <a:t>A more durable, higher temperature alternative to Teflon® </a:t>
            </a:r>
          </a:p>
          <a:p>
            <a:endParaRPr lang="en-US" altLang="en-US" dirty="0"/>
          </a:p>
          <a:p>
            <a:r>
              <a:rPr lang="en-US" altLang="en-US" dirty="0" smtClean="0"/>
              <a:t>Get the most reliable analyzer results more quickly </a:t>
            </a:r>
            <a:br>
              <a:rPr lang="en-US" altLang="en-US" dirty="0" smtClean="0"/>
            </a:br>
            <a:endParaRPr lang="en-US" altLang="en-US" dirty="0" smtClean="0"/>
          </a:p>
        </p:txBody>
      </p:sp>
      <p:sp>
        <p:nvSpPr>
          <p:cNvPr id="7" name="Footer Placeholder 2"/>
          <p:cNvSpPr>
            <a:spLocks noGrp="1"/>
          </p:cNvSpPr>
          <p:nvPr>
            <p:ph type="ftr" sz="quarter" idx="4294967295"/>
          </p:nvPr>
        </p:nvSpPr>
        <p:spPr>
          <a:xfrm>
            <a:off x="2438400" y="6324600"/>
            <a:ext cx="5791200" cy="252412"/>
          </a:xfrm>
          <a:prstGeom prst="rect">
            <a:avLst/>
          </a:prstGeom>
        </p:spPr>
        <p:txBody>
          <a:bodyPr/>
          <a:lstStyle/>
          <a:p>
            <a:pPr>
              <a:defRPr/>
            </a:pPr>
            <a:r>
              <a:rPr lang="en-US" sz="1200" smtClean="0">
                <a:solidFill>
                  <a:schemeClr val="bg2"/>
                </a:solidFill>
              </a:rPr>
              <a:t>© SilcoTek® Corporation 2016 - All rights reserved.  Hard copies are uncontrolled.</a:t>
            </a:r>
            <a:endParaRPr lang="en-US" sz="1200" dirty="0">
              <a:solidFill>
                <a:schemeClr val="bg2"/>
              </a:solidFill>
            </a:endParaRPr>
          </a:p>
        </p:txBody>
      </p:sp>
      <p:sp>
        <p:nvSpPr>
          <p:cNvPr id="4" name="Title 1"/>
          <p:cNvSpPr>
            <a:spLocks noGrp="1"/>
          </p:cNvSpPr>
          <p:nvPr>
            <p:ph type="title"/>
          </p:nvPr>
        </p:nvSpPr>
        <p:spPr>
          <a:xfrm>
            <a:off x="685800" y="609600"/>
            <a:ext cx="7772400" cy="1143000"/>
          </a:xfrm>
        </p:spPr>
        <p:txBody>
          <a:bodyPr/>
          <a:lstStyle/>
          <a:p>
            <a:r>
              <a:rPr lang="en-US" dirty="0" smtClean="0"/>
              <a:t>Benefits: Inertness</a:t>
            </a:r>
            <a:endParaRPr lang="en-US" dirty="0"/>
          </a:p>
        </p:txBody>
      </p:sp>
    </p:spTree>
    <p:extLst>
      <p:ext uri="{BB962C8B-B14F-4D97-AF65-F5344CB8AC3E}">
        <p14:creationId xmlns:p14="http://schemas.microsoft.com/office/powerpoint/2010/main" val="25411349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Content Placeholder 2"/>
          <p:cNvSpPr>
            <a:spLocks noGrp="1"/>
          </p:cNvSpPr>
          <p:nvPr>
            <p:ph idx="1"/>
          </p:nvPr>
        </p:nvSpPr>
        <p:spPr>
          <a:xfrm>
            <a:off x="381000" y="1828800"/>
            <a:ext cx="8077200" cy="3657600"/>
          </a:xfrm>
        </p:spPr>
        <p:txBody>
          <a:bodyPr/>
          <a:lstStyle/>
          <a:p>
            <a:r>
              <a:rPr lang="en-US" altLang="en-US" dirty="0" smtClean="0"/>
              <a:t>Required for accurate quantification of sulfurs, mercury, or other highly active molecules at low levels </a:t>
            </a:r>
            <a:endParaRPr lang="en-US" altLang="en-US" dirty="0"/>
          </a:p>
          <a:p>
            <a:pPr marL="0" indent="0">
              <a:buNone/>
            </a:pPr>
            <a:endParaRPr lang="en-US" altLang="en-US" dirty="0"/>
          </a:p>
          <a:p>
            <a:r>
              <a:rPr lang="en-US" altLang="en-US" dirty="0" smtClean="0"/>
              <a:t>Faster and more reliable analyzer performance</a:t>
            </a:r>
            <a:br>
              <a:rPr lang="en-US" altLang="en-US" dirty="0" smtClean="0"/>
            </a:br>
            <a:endParaRPr lang="en-US" altLang="en-US" dirty="0" smtClean="0"/>
          </a:p>
        </p:txBody>
      </p:sp>
      <p:sp>
        <p:nvSpPr>
          <p:cNvPr id="7" name="Footer Placeholder 2"/>
          <p:cNvSpPr>
            <a:spLocks noGrp="1"/>
          </p:cNvSpPr>
          <p:nvPr>
            <p:ph type="ftr" sz="quarter" idx="4294967295"/>
          </p:nvPr>
        </p:nvSpPr>
        <p:spPr>
          <a:xfrm>
            <a:off x="2438400" y="6324600"/>
            <a:ext cx="5791200" cy="252412"/>
          </a:xfrm>
          <a:prstGeom prst="rect">
            <a:avLst/>
          </a:prstGeom>
        </p:spPr>
        <p:txBody>
          <a:bodyPr/>
          <a:lstStyle/>
          <a:p>
            <a:pPr>
              <a:defRPr/>
            </a:pPr>
            <a:r>
              <a:rPr lang="en-US" sz="1200" smtClean="0">
                <a:solidFill>
                  <a:schemeClr val="bg2"/>
                </a:solidFill>
              </a:rPr>
              <a:t>© SilcoTek® Corporation 2016 - All rights reserved.  Hard copies are uncontrolled.</a:t>
            </a:r>
            <a:endParaRPr lang="en-US" sz="1200" dirty="0">
              <a:solidFill>
                <a:schemeClr val="bg2"/>
              </a:solidFill>
            </a:endParaRPr>
          </a:p>
        </p:txBody>
      </p:sp>
      <p:sp>
        <p:nvSpPr>
          <p:cNvPr id="6" name="Title 1"/>
          <p:cNvSpPr txBox="1">
            <a:spLocks/>
          </p:cNvSpPr>
          <p:nvPr/>
        </p:nvSpPr>
        <p:spPr bwMode="auto">
          <a:xfrm>
            <a:off x="685800" y="1524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b="1">
                <a:solidFill>
                  <a:schemeClr val="bg2"/>
                </a:solidFill>
                <a:latin typeface="+mj-lt"/>
                <a:ea typeface="+mj-ea"/>
                <a:cs typeface="+mj-cs"/>
              </a:defRPr>
            </a:lvl1pPr>
            <a:lvl2pPr algn="ctr" rtl="0" eaLnBrk="1" fontAlgn="base" hangingPunct="1">
              <a:spcBef>
                <a:spcPct val="0"/>
              </a:spcBef>
              <a:spcAft>
                <a:spcPct val="0"/>
              </a:spcAft>
              <a:defRPr sz="4400" b="1">
                <a:solidFill>
                  <a:schemeClr val="bg2"/>
                </a:solidFill>
                <a:latin typeface="Arial" charset="0"/>
              </a:defRPr>
            </a:lvl2pPr>
            <a:lvl3pPr algn="ctr" rtl="0" eaLnBrk="1" fontAlgn="base" hangingPunct="1">
              <a:spcBef>
                <a:spcPct val="0"/>
              </a:spcBef>
              <a:spcAft>
                <a:spcPct val="0"/>
              </a:spcAft>
              <a:defRPr sz="4400" b="1">
                <a:solidFill>
                  <a:schemeClr val="bg2"/>
                </a:solidFill>
                <a:latin typeface="Arial" charset="0"/>
              </a:defRPr>
            </a:lvl3pPr>
            <a:lvl4pPr algn="ctr" rtl="0" eaLnBrk="1" fontAlgn="base" hangingPunct="1">
              <a:spcBef>
                <a:spcPct val="0"/>
              </a:spcBef>
              <a:spcAft>
                <a:spcPct val="0"/>
              </a:spcAft>
              <a:defRPr sz="4400" b="1">
                <a:solidFill>
                  <a:schemeClr val="bg2"/>
                </a:solidFill>
                <a:latin typeface="Arial" charset="0"/>
              </a:defRPr>
            </a:lvl4pPr>
            <a:lvl5pPr algn="ctr" rtl="0" eaLnBrk="1" fontAlgn="base" hangingPunct="1">
              <a:spcBef>
                <a:spcPct val="0"/>
              </a:spcBef>
              <a:spcAft>
                <a:spcPct val="0"/>
              </a:spcAft>
              <a:defRPr sz="4400" b="1">
                <a:solidFill>
                  <a:schemeClr val="bg2"/>
                </a:solidFill>
                <a:latin typeface="Arial" charset="0"/>
              </a:defRPr>
            </a:lvl5pPr>
            <a:lvl6pPr marL="457200" algn="ctr" rtl="0" eaLnBrk="1" fontAlgn="base" hangingPunct="1">
              <a:spcBef>
                <a:spcPct val="0"/>
              </a:spcBef>
              <a:spcAft>
                <a:spcPct val="0"/>
              </a:spcAft>
              <a:defRPr sz="4400" b="1">
                <a:solidFill>
                  <a:schemeClr val="bg2"/>
                </a:solidFill>
                <a:latin typeface="Arial" charset="0"/>
              </a:defRPr>
            </a:lvl6pPr>
            <a:lvl7pPr marL="914400" algn="ctr" rtl="0" eaLnBrk="1" fontAlgn="base" hangingPunct="1">
              <a:spcBef>
                <a:spcPct val="0"/>
              </a:spcBef>
              <a:spcAft>
                <a:spcPct val="0"/>
              </a:spcAft>
              <a:defRPr sz="4400" b="1">
                <a:solidFill>
                  <a:schemeClr val="bg2"/>
                </a:solidFill>
                <a:latin typeface="Arial" charset="0"/>
              </a:defRPr>
            </a:lvl7pPr>
            <a:lvl8pPr marL="1371600" algn="ctr" rtl="0" eaLnBrk="1" fontAlgn="base" hangingPunct="1">
              <a:spcBef>
                <a:spcPct val="0"/>
              </a:spcBef>
              <a:spcAft>
                <a:spcPct val="0"/>
              </a:spcAft>
              <a:defRPr sz="4400" b="1">
                <a:solidFill>
                  <a:schemeClr val="bg2"/>
                </a:solidFill>
                <a:latin typeface="Arial" charset="0"/>
              </a:defRPr>
            </a:lvl8pPr>
            <a:lvl9pPr marL="1828800" algn="ctr" rtl="0" eaLnBrk="1" fontAlgn="base" hangingPunct="1">
              <a:spcBef>
                <a:spcPct val="0"/>
              </a:spcBef>
              <a:spcAft>
                <a:spcPct val="0"/>
              </a:spcAft>
              <a:defRPr sz="4400" b="1">
                <a:solidFill>
                  <a:schemeClr val="bg2"/>
                </a:solidFill>
                <a:latin typeface="Arial" charset="0"/>
              </a:defRPr>
            </a:lvl9pPr>
          </a:lstStyle>
          <a:p>
            <a:r>
              <a:rPr lang="en-US" kern="0" dirty="0" smtClean="0"/>
              <a:t>Benefits: Inertness</a:t>
            </a:r>
            <a:endParaRPr lang="en-US" kern="0" dirty="0"/>
          </a:p>
        </p:txBody>
      </p:sp>
    </p:spTree>
    <p:extLst>
      <p:ext uri="{BB962C8B-B14F-4D97-AF65-F5344CB8AC3E}">
        <p14:creationId xmlns:p14="http://schemas.microsoft.com/office/powerpoint/2010/main" val="4105792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373063" y="439738"/>
            <a:ext cx="5464175" cy="546100"/>
          </a:xfrm>
        </p:spPr>
        <p:txBody>
          <a:bodyPr/>
          <a:lstStyle/>
          <a:p>
            <a:r>
              <a:rPr lang="en-US" altLang="en-US" sz="3600" smtClean="0"/>
              <a:t>Barrier Stops Reactivity</a:t>
            </a:r>
          </a:p>
        </p:txBody>
      </p:sp>
      <p:sp>
        <p:nvSpPr>
          <p:cNvPr id="45059" name="Slide Number Placeholder 5"/>
          <p:cNvSpPr>
            <a:spLocks noGrp="1"/>
          </p:cNvSpPr>
          <p:nvPr>
            <p:ph type="sldNum" sz="quarter" idx="10"/>
          </p:nvPr>
        </p:nvSpPr>
        <p:spPr>
          <a:xfrm>
            <a:off x="8012113" y="6338888"/>
            <a:ext cx="457200" cy="228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C9136"/>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C9136"/>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5C9136"/>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5C9136"/>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5C9136"/>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9pPr>
          </a:lstStyle>
          <a:p>
            <a:pPr>
              <a:spcBef>
                <a:spcPct val="0"/>
              </a:spcBef>
              <a:buFontTx/>
              <a:buNone/>
            </a:pPr>
            <a:fld id="{61BD5328-6162-4A63-82E4-9E517DFDB9BC}" type="slidenum">
              <a:rPr lang="en-US" altLang="en-US" sz="1200" smtClean="0">
                <a:solidFill>
                  <a:schemeClr val="tx1"/>
                </a:solidFill>
              </a:rPr>
              <a:pPr>
                <a:spcBef>
                  <a:spcPct val="0"/>
                </a:spcBef>
                <a:buFontTx/>
                <a:buNone/>
              </a:pPr>
              <a:t>34</a:t>
            </a:fld>
            <a:endParaRPr lang="en-US" altLang="en-US" sz="1200" smtClean="0">
              <a:solidFill>
                <a:schemeClr val="tx1"/>
              </a:solidFill>
            </a:endParaRPr>
          </a:p>
        </p:txBody>
      </p:sp>
      <p:grpSp>
        <p:nvGrpSpPr>
          <p:cNvPr id="45060" name="Group 13"/>
          <p:cNvGrpSpPr>
            <a:grpSpLocks/>
          </p:cNvGrpSpPr>
          <p:nvPr/>
        </p:nvGrpSpPr>
        <p:grpSpPr bwMode="auto">
          <a:xfrm>
            <a:off x="609600" y="1295400"/>
            <a:ext cx="7848600" cy="4724400"/>
            <a:chOff x="685800" y="1447800"/>
            <a:chExt cx="7848600" cy="4724400"/>
          </a:xfrm>
          <a:noFill/>
        </p:grpSpPr>
        <p:sp>
          <p:nvSpPr>
            <p:cNvPr id="45069" name="Rectangle 8"/>
            <p:cNvSpPr>
              <a:spLocks noChangeArrowheads="1"/>
            </p:cNvSpPr>
            <p:nvPr/>
          </p:nvSpPr>
          <p:spPr bwMode="auto">
            <a:xfrm>
              <a:off x="685800" y="1447800"/>
              <a:ext cx="7848600" cy="4724400"/>
            </a:xfrm>
            <a:prstGeom prst="rect">
              <a:avLst/>
            </a:prstGeom>
            <a:grpFill/>
            <a:ln w="9525" algn="ctr">
              <a:solidFill>
                <a:schemeClr val="tx1"/>
              </a:solidFill>
              <a:round/>
              <a:headEnd/>
              <a:tailEnd/>
            </a:ln>
          </p:spPr>
          <p:txBody>
            <a:bodyPr/>
            <a:lstStyle>
              <a:lvl1pPr>
                <a:spcBef>
                  <a:spcPct val="20000"/>
                </a:spcBef>
                <a:buChar char="•"/>
                <a:defRPr sz="3200">
                  <a:solidFill>
                    <a:srgbClr val="5C9136"/>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C9136"/>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5C9136"/>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5C9136"/>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5C9136"/>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chemeClr val="bg2"/>
                </a:solidFill>
              </a:endParaRPr>
            </a:p>
          </p:txBody>
        </p:sp>
        <p:grpSp>
          <p:nvGrpSpPr>
            <p:cNvPr id="8" name="Group 7"/>
            <p:cNvGrpSpPr/>
            <p:nvPr/>
          </p:nvGrpSpPr>
          <p:grpSpPr>
            <a:xfrm>
              <a:off x="812456" y="1523855"/>
              <a:ext cx="7645744" cy="4539208"/>
              <a:chOff x="812456" y="1523855"/>
              <a:chExt cx="7645744" cy="4539208"/>
            </a:xfrm>
            <a:grpFill/>
          </p:grpSpPr>
          <p:pic>
            <p:nvPicPr>
              <p:cNvPr id="2" name="Picture 8"/>
              <p:cNvPicPr>
                <a:picLocks noChangeAspect="1" noChangeArrowheads="1"/>
              </p:cNvPicPr>
              <p:nvPr/>
            </p:nvPicPr>
            <p:blipFill rotWithShape="1">
              <a:blip r:embed="rId2">
                <a:extLst>
                  <a:ext uri="{28A0092B-C50C-407E-A947-70E740481C1C}">
                    <a14:useLocalDpi xmlns:a14="http://schemas.microsoft.com/office/drawing/2010/main" val="0"/>
                  </a:ext>
                </a:extLst>
              </a:blip>
              <a:srcRect l="8637" t="7459" r="5991" b="15224"/>
              <a:stretch/>
            </p:blipFill>
            <p:spPr bwMode="auto">
              <a:xfrm>
                <a:off x="1600200" y="1981200"/>
                <a:ext cx="6858000" cy="3448684"/>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238072" y="4539339"/>
                <a:ext cx="433132" cy="307777"/>
              </a:xfrm>
              <a:prstGeom prst="rect">
                <a:avLst/>
              </a:prstGeom>
              <a:grpFill/>
            </p:spPr>
            <p:txBody>
              <a:bodyPr wrap="none">
                <a:spAutoFit/>
              </a:bodyPr>
              <a:lstStyle/>
              <a:p>
                <a:pPr>
                  <a:defRPr/>
                </a:pPr>
                <a:r>
                  <a:rPr lang="en-US" sz="1400" dirty="0">
                    <a:solidFill>
                      <a:schemeClr val="bg2"/>
                    </a:solidFill>
                    <a:latin typeface="Arial" charset="0"/>
                  </a:rPr>
                  <a:t>0.5</a:t>
                </a:r>
              </a:p>
            </p:txBody>
          </p:sp>
          <p:sp>
            <p:nvSpPr>
              <p:cNvPr id="10" name="TextBox 9"/>
              <p:cNvSpPr txBox="1"/>
              <p:nvPr/>
            </p:nvSpPr>
            <p:spPr>
              <a:xfrm>
                <a:off x="1238072" y="3889291"/>
                <a:ext cx="433132" cy="307777"/>
              </a:xfrm>
              <a:prstGeom prst="rect">
                <a:avLst/>
              </a:prstGeom>
              <a:grpFill/>
            </p:spPr>
            <p:txBody>
              <a:bodyPr wrap="none">
                <a:spAutoFit/>
              </a:bodyPr>
              <a:lstStyle/>
              <a:p>
                <a:pPr>
                  <a:defRPr/>
                </a:pPr>
                <a:r>
                  <a:rPr lang="en-US" sz="1400" dirty="0">
                    <a:solidFill>
                      <a:schemeClr val="bg2"/>
                    </a:solidFill>
                    <a:latin typeface="Arial" charset="0"/>
                  </a:rPr>
                  <a:t>1.0</a:t>
                </a:r>
              </a:p>
            </p:txBody>
          </p:sp>
          <p:sp>
            <p:nvSpPr>
              <p:cNvPr id="11" name="TextBox 10"/>
              <p:cNvSpPr txBox="1"/>
              <p:nvPr/>
            </p:nvSpPr>
            <p:spPr>
              <a:xfrm>
                <a:off x="1238072" y="3239244"/>
                <a:ext cx="433132" cy="307777"/>
              </a:xfrm>
              <a:prstGeom prst="rect">
                <a:avLst/>
              </a:prstGeom>
              <a:grpFill/>
            </p:spPr>
            <p:txBody>
              <a:bodyPr wrap="none">
                <a:spAutoFit/>
              </a:bodyPr>
              <a:lstStyle/>
              <a:p>
                <a:pPr>
                  <a:defRPr/>
                </a:pPr>
                <a:r>
                  <a:rPr lang="en-US" sz="1400" dirty="0">
                    <a:solidFill>
                      <a:schemeClr val="bg2"/>
                    </a:solidFill>
                    <a:latin typeface="Arial" charset="0"/>
                  </a:rPr>
                  <a:t>1.5</a:t>
                </a:r>
              </a:p>
            </p:txBody>
          </p:sp>
          <p:sp>
            <p:nvSpPr>
              <p:cNvPr id="12" name="TextBox 11"/>
              <p:cNvSpPr txBox="1"/>
              <p:nvPr/>
            </p:nvSpPr>
            <p:spPr>
              <a:xfrm>
                <a:off x="1238072" y="2589197"/>
                <a:ext cx="433132" cy="307777"/>
              </a:xfrm>
              <a:prstGeom prst="rect">
                <a:avLst/>
              </a:prstGeom>
              <a:grpFill/>
            </p:spPr>
            <p:txBody>
              <a:bodyPr wrap="none">
                <a:spAutoFit/>
              </a:bodyPr>
              <a:lstStyle/>
              <a:p>
                <a:pPr>
                  <a:defRPr/>
                </a:pPr>
                <a:r>
                  <a:rPr lang="en-US" sz="1400" dirty="0">
                    <a:solidFill>
                      <a:schemeClr val="bg2"/>
                    </a:solidFill>
                    <a:latin typeface="Arial" charset="0"/>
                  </a:rPr>
                  <a:t>2.0</a:t>
                </a:r>
              </a:p>
            </p:txBody>
          </p:sp>
          <p:sp>
            <p:nvSpPr>
              <p:cNvPr id="13" name="TextBox 12"/>
              <p:cNvSpPr txBox="1"/>
              <p:nvPr/>
            </p:nvSpPr>
            <p:spPr>
              <a:xfrm>
                <a:off x="1238072" y="1939150"/>
                <a:ext cx="433132" cy="307777"/>
              </a:xfrm>
              <a:prstGeom prst="rect">
                <a:avLst/>
              </a:prstGeom>
              <a:grpFill/>
            </p:spPr>
            <p:txBody>
              <a:bodyPr wrap="none">
                <a:spAutoFit/>
              </a:bodyPr>
              <a:lstStyle/>
              <a:p>
                <a:pPr>
                  <a:defRPr/>
                </a:pPr>
                <a:r>
                  <a:rPr lang="en-US" sz="1400" dirty="0">
                    <a:solidFill>
                      <a:schemeClr val="bg2"/>
                    </a:solidFill>
                    <a:latin typeface="Arial" charset="0"/>
                  </a:rPr>
                  <a:t>2.5</a:t>
                </a:r>
              </a:p>
            </p:txBody>
          </p:sp>
          <p:sp>
            <p:nvSpPr>
              <p:cNvPr id="6" name="TextBox 5"/>
              <p:cNvSpPr txBox="1"/>
              <p:nvPr/>
            </p:nvSpPr>
            <p:spPr>
              <a:xfrm>
                <a:off x="2932311" y="1523855"/>
                <a:ext cx="4193777" cy="369332"/>
              </a:xfrm>
              <a:prstGeom prst="rect">
                <a:avLst/>
              </a:prstGeom>
              <a:grpFill/>
            </p:spPr>
            <p:txBody>
              <a:bodyPr wrap="none">
                <a:spAutoFit/>
              </a:bodyPr>
              <a:lstStyle/>
              <a:p>
                <a:pPr>
                  <a:defRPr/>
                </a:pPr>
                <a:r>
                  <a:rPr lang="en-US" b="1" dirty="0">
                    <a:solidFill>
                      <a:schemeClr val="bg2"/>
                    </a:solidFill>
                    <a:latin typeface="Arial" charset="0"/>
                  </a:rPr>
                  <a:t>Methyl </a:t>
                </a:r>
                <a:r>
                  <a:rPr lang="en-US" b="1" dirty="0" err="1">
                    <a:solidFill>
                      <a:schemeClr val="bg2"/>
                    </a:solidFill>
                    <a:latin typeface="Arial" charset="0"/>
                  </a:rPr>
                  <a:t>Mercaptan</a:t>
                </a:r>
                <a:r>
                  <a:rPr lang="en-US" b="1" dirty="0">
                    <a:solidFill>
                      <a:schemeClr val="bg2"/>
                    </a:solidFill>
                    <a:latin typeface="Arial" charset="0"/>
                  </a:rPr>
                  <a:t> (CH</a:t>
                </a:r>
                <a:r>
                  <a:rPr lang="en-US" b="1" baseline="-25000" dirty="0">
                    <a:solidFill>
                      <a:schemeClr val="bg2"/>
                    </a:solidFill>
                    <a:latin typeface="Arial" charset="0"/>
                  </a:rPr>
                  <a:t>3</a:t>
                </a:r>
                <a:r>
                  <a:rPr lang="en-US" b="1" dirty="0">
                    <a:solidFill>
                      <a:schemeClr val="bg2"/>
                    </a:solidFill>
                    <a:latin typeface="Arial" charset="0"/>
                  </a:rPr>
                  <a:t>SH) Recovery</a:t>
                </a:r>
              </a:p>
            </p:txBody>
          </p:sp>
          <p:sp>
            <p:nvSpPr>
              <p:cNvPr id="15" name="TextBox 14"/>
              <p:cNvSpPr txBox="1"/>
              <p:nvPr/>
            </p:nvSpPr>
            <p:spPr>
              <a:xfrm>
                <a:off x="2514600" y="5407223"/>
                <a:ext cx="383438" cy="307777"/>
              </a:xfrm>
              <a:prstGeom prst="rect">
                <a:avLst/>
              </a:prstGeom>
              <a:grpFill/>
            </p:spPr>
            <p:txBody>
              <a:bodyPr wrap="none">
                <a:spAutoFit/>
              </a:bodyPr>
              <a:lstStyle/>
              <a:p>
                <a:pPr>
                  <a:defRPr/>
                </a:pPr>
                <a:r>
                  <a:rPr lang="en-US" sz="1400" dirty="0">
                    <a:solidFill>
                      <a:schemeClr val="bg2"/>
                    </a:solidFill>
                    <a:latin typeface="Arial" charset="0"/>
                  </a:rPr>
                  <a:t>25</a:t>
                </a:r>
              </a:p>
            </p:txBody>
          </p:sp>
          <p:sp>
            <p:nvSpPr>
              <p:cNvPr id="16" name="TextBox 15"/>
              <p:cNvSpPr txBox="1"/>
              <p:nvPr/>
            </p:nvSpPr>
            <p:spPr>
              <a:xfrm>
                <a:off x="3474541" y="5407223"/>
                <a:ext cx="383438" cy="307777"/>
              </a:xfrm>
              <a:prstGeom prst="rect">
                <a:avLst/>
              </a:prstGeom>
              <a:grpFill/>
            </p:spPr>
            <p:txBody>
              <a:bodyPr wrap="none">
                <a:spAutoFit/>
              </a:bodyPr>
              <a:lstStyle/>
              <a:p>
                <a:pPr>
                  <a:defRPr/>
                </a:pPr>
                <a:r>
                  <a:rPr lang="en-US" sz="1400" dirty="0">
                    <a:solidFill>
                      <a:schemeClr val="bg2"/>
                    </a:solidFill>
                    <a:latin typeface="Arial" charset="0"/>
                  </a:rPr>
                  <a:t>50</a:t>
                </a:r>
              </a:p>
            </p:txBody>
          </p:sp>
          <p:sp>
            <p:nvSpPr>
              <p:cNvPr id="17" name="TextBox 16"/>
              <p:cNvSpPr txBox="1"/>
              <p:nvPr/>
            </p:nvSpPr>
            <p:spPr>
              <a:xfrm>
                <a:off x="4434482" y="5407223"/>
                <a:ext cx="383438" cy="307777"/>
              </a:xfrm>
              <a:prstGeom prst="rect">
                <a:avLst/>
              </a:prstGeom>
              <a:grpFill/>
            </p:spPr>
            <p:txBody>
              <a:bodyPr wrap="none">
                <a:spAutoFit/>
              </a:bodyPr>
              <a:lstStyle/>
              <a:p>
                <a:pPr>
                  <a:defRPr/>
                </a:pPr>
                <a:r>
                  <a:rPr lang="en-US" sz="1400" dirty="0">
                    <a:solidFill>
                      <a:schemeClr val="bg2"/>
                    </a:solidFill>
                    <a:latin typeface="Arial" charset="0"/>
                  </a:rPr>
                  <a:t>75</a:t>
                </a:r>
              </a:p>
            </p:txBody>
          </p:sp>
          <p:sp>
            <p:nvSpPr>
              <p:cNvPr id="18" name="TextBox 17"/>
              <p:cNvSpPr txBox="1"/>
              <p:nvPr/>
            </p:nvSpPr>
            <p:spPr>
              <a:xfrm>
                <a:off x="5394423" y="5407223"/>
                <a:ext cx="482824" cy="307777"/>
              </a:xfrm>
              <a:prstGeom prst="rect">
                <a:avLst/>
              </a:prstGeom>
              <a:grpFill/>
            </p:spPr>
            <p:txBody>
              <a:bodyPr wrap="none">
                <a:spAutoFit/>
              </a:bodyPr>
              <a:lstStyle/>
              <a:p>
                <a:pPr>
                  <a:defRPr/>
                </a:pPr>
                <a:r>
                  <a:rPr lang="en-US" sz="1400" dirty="0">
                    <a:solidFill>
                      <a:schemeClr val="bg2"/>
                    </a:solidFill>
                    <a:latin typeface="Arial" charset="0"/>
                  </a:rPr>
                  <a:t>100</a:t>
                </a:r>
              </a:p>
            </p:txBody>
          </p:sp>
          <p:sp>
            <p:nvSpPr>
              <p:cNvPr id="19" name="TextBox 18"/>
              <p:cNvSpPr txBox="1"/>
              <p:nvPr/>
            </p:nvSpPr>
            <p:spPr>
              <a:xfrm>
                <a:off x="6453750" y="5407223"/>
                <a:ext cx="482824" cy="307777"/>
              </a:xfrm>
              <a:prstGeom prst="rect">
                <a:avLst/>
              </a:prstGeom>
              <a:grpFill/>
            </p:spPr>
            <p:txBody>
              <a:bodyPr wrap="none">
                <a:spAutoFit/>
              </a:bodyPr>
              <a:lstStyle/>
              <a:p>
                <a:pPr>
                  <a:defRPr/>
                </a:pPr>
                <a:r>
                  <a:rPr lang="en-US" sz="1400" dirty="0">
                    <a:solidFill>
                      <a:schemeClr val="bg2"/>
                    </a:solidFill>
                    <a:latin typeface="Arial" charset="0"/>
                  </a:rPr>
                  <a:t>125</a:t>
                </a:r>
              </a:p>
            </p:txBody>
          </p:sp>
          <p:sp>
            <p:nvSpPr>
              <p:cNvPr id="20" name="TextBox 19"/>
              <p:cNvSpPr txBox="1"/>
              <p:nvPr/>
            </p:nvSpPr>
            <p:spPr>
              <a:xfrm>
                <a:off x="7513075" y="5407223"/>
                <a:ext cx="482824" cy="307777"/>
              </a:xfrm>
              <a:prstGeom prst="rect">
                <a:avLst/>
              </a:prstGeom>
              <a:grpFill/>
            </p:spPr>
            <p:txBody>
              <a:bodyPr wrap="none">
                <a:spAutoFit/>
              </a:bodyPr>
              <a:lstStyle/>
              <a:p>
                <a:pPr>
                  <a:defRPr/>
                </a:pPr>
                <a:r>
                  <a:rPr lang="en-US" sz="1400" dirty="0">
                    <a:solidFill>
                      <a:schemeClr val="bg2"/>
                    </a:solidFill>
                    <a:latin typeface="Arial" charset="0"/>
                  </a:rPr>
                  <a:t>150</a:t>
                </a:r>
              </a:p>
            </p:txBody>
          </p:sp>
          <p:sp>
            <p:nvSpPr>
              <p:cNvPr id="7" name="TextBox 6"/>
              <p:cNvSpPr txBox="1"/>
              <p:nvPr/>
            </p:nvSpPr>
            <p:spPr>
              <a:xfrm>
                <a:off x="3984747" y="5724509"/>
                <a:ext cx="2088905" cy="338554"/>
              </a:xfrm>
              <a:prstGeom prst="rect">
                <a:avLst/>
              </a:prstGeom>
              <a:grpFill/>
            </p:spPr>
            <p:txBody>
              <a:bodyPr wrap="none">
                <a:spAutoFit/>
              </a:bodyPr>
              <a:lstStyle/>
              <a:p>
                <a:pPr>
                  <a:defRPr/>
                </a:pPr>
                <a:r>
                  <a:rPr lang="en-US" sz="1600" dirty="0">
                    <a:solidFill>
                      <a:schemeClr val="bg2"/>
                    </a:solidFill>
                    <a:latin typeface="Arial" charset="0"/>
                  </a:rPr>
                  <a:t>Retention Time (min)</a:t>
                </a:r>
              </a:p>
            </p:txBody>
          </p:sp>
          <p:sp>
            <p:nvSpPr>
              <p:cNvPr id="22" name="TextBox 21"/>
              <p:cNvSpPr txBox="1"/>
              <p:nvPr/>
            </p:nvSpPr>
            <p:spPr>
              <a:xfrm rot="16200000">
                <a:off x="-830622" y="3536265"/>
                <a:ext cx="3624710" cy="338554"/>
              </a:xfrm>
              <a:prstGeom prst="rect">
                <a:avLst/>
              </a:prstGeom>
              <a:grpFill/>
            </p:spPr>
            <p:txBody>
              <a:bodyPr wrap="none">
                <a:spAutoFit/>
              </a:bodyPr>
              <a:lstStyle/>
              <a:p>
                <a:pPr>
                  <a:defRPr/>
                </a:pPr>
                <a:r>
                  <a:rPr lang="en-US" sz="1600" dirty="0">
                    <a:solidFill>
                      <a:schemeClr val="bg2"/>
                    </a:solidFill>
                    <a:latin typeface="Arial" charset="0"/>
                  </a:rPr>
                  <a:t>CH</a:t>
                </a:r>
                <a:r>
                  <a:rPr lang="en-US" sz="1600" baseline="-25000" dirty="0">
                    <a:solidFill>
                      <a:schemeClr val="bg2"/>
                    </a:solidFill>
                    <a:latin typeface="Arial" charset="0"/>
                  </a:rPr>
                  <a:t>3</a:t>
                </a:r>
                <a:r>
                  <a:rPr lang="en-US" sz="1600" dirty="0">
                    <a:solidFill>
                      <a:schemeClr val="bg2"/>
                    </a:solidFill>
                    <a:latin typeface="Arial" charset="0"/>
                  </a:rPr>
                  <a:t>SH Response (millions of counts)</a:t>
                </a:r>
              </a:p>
            </p:txBody>
          </p:sp>
        </p:grpSp>
      </p:grpSp>
      <p:sp>
        <p:nvSpPr>
          <p:cNvPr id="45061" name="TextBox 20"/>
          <p:cNvSpPr txBox="1">
            <a:spLocks noChangeArrowheads="1"/>
          </p:cNvSpPr>
          <p:nvPr/>
        </p:nvSpPr>
        <p:spPr bwMode="auto">
          <a:xfrm>
            <a:off x="3945270" y="6097615"/>
            <a:ext cx="46275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5C9136"/>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C9136"/>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5C9136"/>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5C9136"/>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5C9136"/>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200">
                <a:solidFill>
                  <a:schemeClr val="bg2"/>
                </a:solidFill>
              </a:rPr>
              <a:t>*Data courtesy of Shell Research Technology Centre, Amsterdam</a:t>
            </a:r>
          </a:p>
        </p:txBody>
      </p:sp>
      <p:sp>
        <p:nvSpPr>
          <p:cNvPr id="45062" name="TextBox 22"/>
          <p:cNvSpPr txBox="1">
            <a:spLocks noChangeArrowheads="1"/>
          </p:cNvSpPr>
          <p:nvPr/>
        </p:nvSpPr>
        <p:spPr bwMode="auto">
          <a:xfrm>
            <a:off x="1771650" y="4540250"/>
            <a:ext cx="1333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5C9136"/>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C9136"/>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5C9136"/>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5C9136"/>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5C9136"/>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200">
                <a:solidFill>
                  <a:schemeClr val="bg2"/>
                </a:solidFill>
              </a:rPr>
              <a:t>0.5 ppmv</a:t>
            </a:r>
          </a:p>
          <a:p>
            <a:pPr>
              <a:spcBef>
                <a:spcPct val="0"/>
              </a:spcBef>
              <a:buFontTx/>
              <a:buNone/>
            </a:pPr>
            <a:r>
              <a:rPr lang="en-US" altLang="en-US" sz="1200">
                <a:solidFill>
                  <a:schemeClr val="bg2"/>
                </a:solidFill>
              </a:rPr>
              <a:t>CH</a:t>
            </a:r>
            <a:r>
              <a:rPr lang="en-US" altLang="en-US" sz="1200" baseline="-25000">
                <a:solidFill>
                  <a:schemeClr val="bg2"/>
                </a:solidFill>
              </a:rPr>
              <a:t>3</a:t>
            </a:r>
            <a:r>
              <a:rPr lang="en-US" altLang="en-US" sz="1200">
                <a:solidFill>
                  <a:schemeClr val="bg2"/>
                </a:solidFill>
              </a:rPr>
              <a:t>SH in helium</a:t>
            </a:r>
          </a:p>
        </p:txBody>
      </p:sp>
      <p:sp>
        <p:nvSpPr>
          <p:cNvPr id="45063" name="Rectangle 3"/>
          <p:cNvSpPr>
            <a:spLocks noChangeArrowheads="1"/>
          </p:cNvSpPr>
          <p:nvPr/>
        </p:nvSpPr>
        <p:spPr bwMode="auto">
          <a:xfrm>
            <a:off x="5768975" y="4191000"/>
            <a:ext cx="2151063" cy="220663"/>
          </a:xfrm>
          <a:prstGeom prst="rect">
            <a:avLst/>
          </a:prstGeom>
          <a:solidFill>
            <a:schemeClr val="tx1"/>
          </a:solidFill>
          <a:ln>
            <a:noFill/>
          </a:ln>
        </p:spPr>
        <p:txBody>
          <a:bodyPr/>
          <a:lstStyle>
            <a:lvl1pPr>
              <a:spcBef>
                <a:spcPct val="20000"/>
              </a:spcBef>
              <a:buChar char="•"/>
              <a:defRPr sz="3200">
                <a:solidFill>
                  <a:srgbClr val="5C9136"/>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C9136"/>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5C9136"/>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5C9136"/>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5C9136"/>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chemeClr val="bg2"/>
              </a:solidFill>
            </a:endParaRPr>
          </a:p>
        </p:txBody>
      </p:sp>
      <p:sp>
        <p:nvSpPr>
          <p:cNvPr id="45064" name="Rectangle 24"/>
          <p:cNvSpPr>
            <a:spLocks noChangeArrowheads="1"/>
          </p:cNvSpPr>
          <p:nvPr/>
        </p:nvSpPr>
        <p:spPr bwMode="auto">
          <a:xfrm>
            <a:off x="5737225" y="4740275"/>
            <a:ext cx="1971675" cy="220663"/>
          </a:xfrm>
          <a:prstGeom prst="rect">
            <a:avLst/>
          </a:prstGeom>
          <a:solidFill>
            <a:schemeClr val="tx1"/>
          </a:solidFill>
          <a:ln>
            <a:noFill/>
          </a:ln>
        </p:spPr>
        <p:txBody>
          <a:bodyPr/>
          <a:lstStyle>
            <a:lvl1pPr>
              <a:spcBef>
                <a:spcPct val="20000"/>
              </a:spcBef>
              <a:buChar char="•"/>
              <a:defRPr sz="3200">
                <a:solidFill>
                  <a:srgbClr val="5C9136"/>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C9136"/>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5C9136"/>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5C9136"/>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5C9136"/>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chemeClr val="bg2"/>
              </a:solidFill>
            </a:endParaRPr>
          </a:p>
        </p:txBody>
      </p:sp>
      <p:sp>
        <p:nvSpPr>
          <p:cNvPr id="45065" name="Rectangle 25"/>
          <p:cNvSpPr>
            <a:spLocks noChangeArrowheads="1"/>
          </p:cNvSpPr>
          <p:nvPr/>
        </p:nvSpPr>
        <p:spPr bwMode="auto">
          <a:xfrm>
            <a:off x="5784850" y="4498975"/>
            <a:ext cx="2151063" cy="220663"/>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rgbClr val="5C9136"/>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C9136"/>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5C9136"/>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5C9136"/>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5C9136"/>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chemeClr val="bg2"/>
              </a:solidFill>
            </a:endParaRPr>
          </a:p>
        </p:txBody>
      </p:sp>
      <p:sp>
        <p:nvSpPr>
          <p:cNvPr id="45066" name="TextBox 4"/>
          <p:cNvSpPr txBox="1">
            <a:spLocks noChangeArrowheads="1"/>
          </p:cNvSpPr>
          <p:nvPr/>
        </p:nvSpPr>
        <p:spPr bwMode="auto">
          <a:xfrm>
            <a:off x="5837238" y="4191000"/>
            <a:ext cx="23161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5C9136"/>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C9136"/>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5C9136"/>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5C9136"/>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5C9136"/>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200" dirty="0" smtClean="0">
                <a:solidFill>
                  <a:schemeClr val="bg2"/>
                </a:solidFill>
              </a:rPr>
              <a:t>316SS welded and drawn tube</a:t>
            </a:r>
            <a:endParaRPr lang="en-US" altLang="en-US" sz="1200" dirty="0">
              <a:solidFill>
                <a:schemeClr val="bg2"/>
              </a:solidFill>
            </a:endParaRPr>
          </a:p>
        </p:txBody>
      </p:sp>
      <p:sp>
        <p:nvSpPr>
          <p:cNvPr id="45067" name="TextBox 27"/>
          <p:cNvSpPr txBox="1">
            <a:spLocks noChangeArrowheads="1"/>
          </p:cNvSpPr>
          <p:nvPr/>
        </p:nvSpPr>
        <p:spPr bwMode="auto">
          <a:xfrm>
            <a:off x="5768975" y="4464050"/>
            <a:ext cx="2384425" cy="277813"/>
          </a:xfrm>
          <a:prstGeom prst="rect">
            <a:avLst/>
          </a:prstGeom>
          <a:solidFill>
            <a:schemeClr val="tx1"/>
          </a:solidFill>
          <a:ln>
            <a:noFill/>
          </a:ln>
        </p:spPr>
        <p:txBody>
          <a:bodyPr wrap="square">
            <a:spAutoFit/>
          </a:bodyPr>
          <a:lstStyle>
            <a:lvl1pPr>
              <a:spcBef>
                <a:spcPct val="20000"/>
              </a:spcBef>
              <a:buChar char="•"/>
              <a:defRPr sz="3200">
                <a:solidFill>
                  <a:srgbClr val="5C9136"/>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C9136"/>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5C9136"/>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5C9136"/>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5C9136"/>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200" dirty="0" err="1">
                <a:solidFill>
                  <a:schemeClr val="bg2"/>
                </a:solidFill>
              </a:rPr>
              <a:t>Electropolished</a:t>
            </a:r>
            <a:r>
              <a:rPr lang="en-US" altLang="en-US" sz="1200" dirty="0">
                <a:solidFill>
                  <a:schemeClr val="bg2"/>
                </a:solidFill>
              </a:rPr>
              <a:t> 316SS tube</a:t>
            </a:r>
          </a:p>
        </p:txBody>
      </p:sp>
      <p:sp>
        <p:nvSpPr>
          <p:cNvPr id="45068" name="TextBox 28"/>
          <p:cNvSpPr txBox="1">
            <a:spLocks noChangeArrowheads="1"/>
          </p:cNvSpPr>
          <p:nvPr/>
        </p:nvSpPr>
        <p:spPr bwMode="auto">
          <a:xfrm>
            <a:off x="5837238" y="4703763"/>
            <a:ext cx="2316162" cy="277812"/>
          </a:xfrm>
          <a:prstGeom prst="rect">
            <a:avLst/>
          </a:prstGeom>
          <a:solidFill>
            <a:schemeClr val="tx1"/>
          </a:solidFill>
          <a:ln>
            <a:noFill/>
          </a:ln>
        </p:spPr>
        <p:txBody>
          <a:bodyPr>
            <a:spAutoFit/>
          </a:bodyPr>
          <a:lstStyle>
            <a:lvl1pPr>
              <a:spcBef>
                <a:spcPct val="20000"/>
              </a:spcBef>
              <a:buChar char="•"/>
              <a:defRPr sz="3200">
                <a:solidFill>
                  <a:srgbClr val="5C9136"/>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C9136"/>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5C9136"/>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5C9136"/>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5C9136"/>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200" dirty="0" err="1">
                <a:solidFill>
                  <a:schemeClr val="bg2"/>
                </a:solidFill>
              </a:rPr>
              <a:t>Silco’d</a:t>
            </a:r>
            <a:r>
              <a:rPr lang="en-US" altLang="en-US" sz="1200" dirty="0">
                <a:solidFill>
                  <a:schemeClr val="bg2"/>
                </a:solidFill>
              </a:rPr>
              <a:t> + EP 316SS tube</a:t>
            </a:r>
          </a:p>
        </p:txBody>
      </p:sp>
    </p:spTree>
    <p:extLst>
      <p:ext uri="{BB962C8B-B14F-4D97-AF65-F5344CB8AC3E}">
        <p14:creationId xmlns:p14="http://schemas.microsoft.com/office/powerpoint/2010/main" val="418799774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09600" y="304800"/>
            <a:ext cx="7772400" cy="960438"/>
          </a:xfrm>
        </p:spPr>
        <p:txBody>
          <a:bodyPr/>
          <a:lstStyle/>
          <a:p>
            <a:r>
              <a:rPr lang="en-US" altLang="en-US" sz="3600" smtClean="0"/>
              <a:t>Inertness</a:t>
            </a:r>
          </a:p>
        </p:txBody>
      </p:sp>
      <p:sp>
        <p:nvSpPr>
          <p:cNvPr id="13315" name="Rectangle 3"/>
          <p:cNvSpPr>
            <a:spLocks noGrp="1" noChangeArrowheads="1"/>
          </p:cNvSpPr>
          <p:nvPr>
            <p:ph type="body" idx="1"/>
          </p:nvPr>
        </p:nvSpPr>
        <p:spPr>
          <a:xfrm>
            <a:off x="730250" y="1300163"/>
            <a:ext cx="7772400" cy="5416550"/>
          </a:xfrm>
        </p:spPr>
        <p:txBody>
          <a:bodyPr/>
          <a:lstStyle/>
          <a:p>
            <a:pPr lvl="2"/>
            <a:endParaRPr lang="en-US" altLang="en-US" sz="2000" b="0" dirty="0" smtClean="0"/>
          </a:p>
          <a:p>
            <a:pPr lvl="1"/>
            <a:r>
              <a:rPr lang="en-US" altLang="en-US" sz="2000" dirty="0" smtClean="0"/>
              <a:t>SilcoNert</a:t>
            </a:r>
            <a:r>
              <a:rPr lang="en-US" altLang="en-US" sz="2000" baseline="30000" dirty="0" smtClean="0"/>
              <a:t> ® </a:t>
            </a:r>
            <a:r>
              <a:rPr lang="en-US" altLang="en-US" sz="2000" dirty="0" smtClean="0"/>
              <a:t>2000 improves storage of H2S &amp; </a:t>
            </a:r>
            <a:r>
              <a:rPr lang="en-US" altLang="en-US" sz="2000" dirty="0" err="1" smtClean="0"/>
              <a:t>Mercaptans</a:t>
            </a:r>
            <a:r>
              <a:rPr lang="en-US" altLang="en-US" sz="2000" dirty="0" smtClean="0"/>
              <a:t> </a:t>
            </a:r>
          </a:p>
          <a:p>
            <a:pPr lvl="2"/>
            <a:r>
              <a:rPr lang="en-US" altLang="en-US" sz="2000" b="0" dirty="0" smtClean="0"/>
              <a:t>Reduces adsorption effects</a:t>
            </a:r>
          </a:p>
          <a:p>
            <a:pPr lvl="2"/>
            <a:r>
              <a:rPr lang="en-US" altLang="en-US" sz="2000" b="0" dirty="0" smtClean="0"/>
              <a:t>Improves analytical reliability</a:t>
            </a:r>
          </a:p>
          <a:p>
            <a:pPr lvl="2"/>
            <a:r>
              <a:rPr lang="en-US" altLang="en-US" sz="2000" b="0" dirty="0" smtClean="0"/>
              <a:t>Increased accuracy </a:t>
            </a:r>
          </a:p>
          <a:p>
            <a:pPr lvl="3"/>
            <a:r>
              <a:rPr lang="en-US" altLang="en-US" sz="1800" b="0" dirty="0" smtClean="0"/>
              <a:t>17ppbv H</a:t>
            </a:r>
            <a:r>
              <a:rPr lang="en-US" altLang="en-US" sz="1800" b="0" baseline="-25000" dirty="0" smtClean="0"/>
              <a:t>2</a:t>
            </a:r>
            <a:r>
              <a:rPr lang="en-US" altLang="en-US" sz="1800" b="0" dirty="0" smtClean="0"/>
              <a:t>S Containment in 500ml Cylinders</a:t>
            </a:r>
          </a:p>
          <a:p>
            <a:endParaRPr lang="en-US" altLang="en-US" dirty="0" smtClean="0"/>
          </a:p>
        </p:txBody>
      </p:sp>
      <p:pic>
        <p:nvPicPr>
          <p:cNvPr id="1331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9614" y="3594538"/>
            <a:ext cx="6262688" cy="2257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63720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Content Placeholder 2"/>
          <p:cNvSpPr>
            <a:spLocks noGrp="1"/>
          </p:cNvSpPr>
          <p:nvPr>
            <p:ph idx="1"/>
          </p:nvPr>
        </p:nvSpPr>
        <p:spPr>
          <a:xfrm>
            <a:off x="533400" y="2133600"/>
            <a:ext cx="8077200" cy="3810000"/>
          </a:xfrm>
        </p:spPr>
        <p:txBody>
          <a:bodyPr/>
          <a:lstStyle/>
          <a:p>
            <a:r>
              <a:rPr lang="en-US" altLang="en-US" dirty="0" smtClean="0"/>
              <a:t>Extend life of process equipment</a:t>
            </a:r>
          </a:p>
          <a:p>
            <a:endParaRPr lang="en-US" altLang="en-US" dirty="0"/>
          </a:p>
          <a:p>
            <a:r>
              <a:rPr lang="en-US" altLang="en-US" dirty="0" smtClean="0"/>
              <a:t>Drastically cut costs related to exotic materials and part replacement</a:t>
            </a:r>
          </a:p>
          <a:p>
            <a:endParaRPr lang="en-US" altLang="en-US" dirty="0"/>
          </a:p>
          <a:p>
            <a:r>
              <a:rPr lang="en-US" altLang="en-US" dirty="0" smtClean="0"/>
              <a:t>Keep the versatility and ease of using stainless steel</a:t>
            </a:r>
            <a:br>
              <a:rPr lang="en-US" altLang="en-US" dirty="0" smtClean="0"/>
            </a:br>
            <a:endParaRPr lang="en-US" altLang="en-US" dirty="0" smtClean="0"/>
          </a:p>
        </p:txBody>
      </p:sp>
      <p:sp>
        <p:nvSpPr>
          <p:cNvPr id="7" name="Footer Placeholder 2"/>
          <p:cNvSpPr>
            <a:spLocks noGrp="1"/>
          </p:cNvSpPr>
          <p:nvPr>
            <p:ph type="ftr" sz="quarter" idx="4294967295"/>
          </p:nvPr>
        </p:nvSpPr>
        <p:spPr>
          <a:xfrm>
            <a:off x="2438400" y="6324600"/>
            <a:ext cx="5791200" cy="252412"/>
          </a:xfrm>
          <a:prstGeom prst="rect">
            <a:avLst/>
          </a:prstGeom>
        </p:spPr>
        <p:txBody>
          <a:bodyPr/>
          <a:lstStyle/>
          <a:p>
            <a:pPr>
              <a:defRPr/>
            </a:pPr>
            <a:r>
              <a:rPr lang="en-US" sz="1200" smtClean="0">
                <a:solidFill>
                  <a:schemeClr val="bg2"/>
                </a:solidFill>
              </a:rPr>
              <a:t>© SilcoTek® Corporation 2016 - All rights reserved.  Hard copies are uncontrolled.</a:t>
            </a:r>
            <a:endParaRPr lang="en-US" sz="1200" dirty="0">
              <a:solidFill>
                <a:schemeClr val="bg2"/>
              </a:solidFill>
            </a:endParaRPr>
          </a:p>
        </p:txBody>
      </p:sp>
      <p:sp>
        <p:nvSpPr>
          <p:cNvPr id="6" name="Title 1"/>
          <p:cNvSpPr txBox="1">
            <a:spLocks/>
          </p:cNvSpPr>
          <p:nvPr/>
        </p:nvSpPr>
        <p:spPr bwMode="auto">
          <a:xfrm>
            <a:off x="228600" y="685800"/>
            <a:ext cx="8686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b="1">
                <a:solidFill>
                  <a:schemeClr val="bg2"/>
                </a:solidFill>
                <a:latin typeface="+mj-lt"/>
                <a:ea typeface="+mj-ea"/>
                <a:cs typeface="+mj-cs"/>
              </a:defRPr>
            </a:lvl1pPr>
            <a:lvl2pPr algn="ctr" rtl="0" eaLnBrk="1" fontAlgn="base" hangingPunct="1">
              <a:spcBef>
                <a:spcPct val="0"/>
              </a:spcBef>
              <a:spcAft>
                <a:spcPct val="0"/>
              </a:spcAft>
              <a:defRPr sz="4400" b="1">
                <a:solidFill>
                  <a:schemeClr val="bg2"/>
                </a:solidFill>
                <a:latin typeface="Arial" charset="0"/>
              </a:defRPr>
            </a:lvl2pPr>
            <a:lvl3pPr algn="ctr" rtl="0" eaLnBrk="1" fontAlgn="base" hangingPunct="1">
              <a:spcBef>
                <a:spcPct val="0"/>
              </a:spcBef>
              <a:spcAft>
                <a:spcPct val="0"/>
              </a:spcAft>
              <a:defRPr sz="4400" b="1">
                <a:solidFill>
                  <a:schemeClr val="bg2"/>
                </a:solidFill>
                <a:latin typeface="Arial" charset="0"/>
              </a:defRPr>
            </a:lvl3pPr>
            <a:lvl4pPr algn="ctr" rtl="0" eaLnBrk="1" fontAlgn="base" hangingPunct="1">
              <a:spcBef>
                <a:spcPct val="0"/>
              </a:spcBef>
              <a:spcAft>
                <a:spcPct val="0"/>
              </a:spcAft>
              <a:defRPr sz="4400" b="1">
                <a:solidFill>
                  <a:schemeClr val="bg2"/>
                </a:solidFill>
                <a:latin typeface="Arial" charset="0"/>
              </a:defRPr>
            </a:lvl4pPr>
            <a:lvl5pPr algn="ctr" rtl="0" eaLnBrk="1" fontAlgn="base" hangingPunct="1">
              <a:spcBef>
                <a:spcPct val="0"/>
              </a:spcBef>
              <a:spcAft>
                <a:spcPct val="0"/>
              </a:spcAft>
              <a:defRPr sz="4400" b="1">
                <a:solidFill>
                  <a:schemeClr val="bg2"/>
                </a:solidFill>
                <a:latin typeface="Arial" charset="0"/>
              </a:defRPr>
            </a:lvl5pPr>
            <a:lvl6pPr marL="457200" algn="ctr" rtl="0" eaLnBrk="1" fontAlgn="base" hangingPunct="1">
              <a:spcBef>
                <a:spcPct val="0"/>
              </a:spcBef>
              <a:spcAft>
                <a:spcPct val="0"/>
              </a:spcAft>
              <a:defRPr sz="4400" b="1">
                <a:solidFill>
                  <a:schemeClr val="bg2"/>
                </a:solidFill>
                <a:latin typeface="Arial" charset="0"/>
              </a:defRPr>
            </a:lvl6pPr>
            <a:lvl7pPr marL="914400" algn="ctr" rtl="0" eaLnBrk="1" fontAlgn="base" hangingPunct="1">
              <a:spcBef>
                <a:spcPct val="0"/>
              </a:spcBef>
              <a:spcAft>
                <a:spcPct val="0"/>
              </a:spcAft>
              <a:defRPr sz="4400" b="1">
                <a:solidFill>
                  <a:schemeClr val="bg2"/>
                </a:solidFill>
                <a:latin typeface="Arial" charset="0"/>
              </a:defRPr>
            </a:lvl7pPr>
            <a:lvl8pPr marL="1371600" algn="ctr" rtl="0" eaLnBrk="1" fontAlgn="base" hangingPunct="1">
              <a:spcBef>
                <a:spcPct val="0"/>
              </a:spcBef>
              <a:spcAft>
                <a:spcPct val="0"/>
              </a:spcAft>
              <a:defRPr sz="4400" b="1">
                <a:solidFill>
                  <a:schemeClr val="bg2"/>
                </a:solidFill>
                <a:latin typeface="Arial" charset="0"/>
              </a:defRPr>
            </a:lvl8pPr>
            <a:lvl9pPr marL="1828800" algn="ctr" rtl="0" eaLnBrk="1" fontAlgn="base" hangingPunct="1">
              <a:spcBef>
                <a:spcPct val="0"/>
              </a:spcBef>
              <a:spcAft>
                <a:spcPct val="0"/>
              </a:spcAft>
              <a:defRPr sz="4400" b="1">
                <a:solidFill>
                  <a:schemeClr val="bg2"/>
                </a:solidFill>
                <a:latin typeface="Arial" charset="0"/>
              </a:defRPr>
            </a:lvl9pPr>
          </a:lstStyle>
          <a:p>
            <a:r>
              <a:rPr lang="en-US" kern="0" dirty="0" smtClean="0"/>
              <a:t>Benefits: Corrosion Resistance</a:t>
            </a:r>
            <a:endParaRPr lang="en-US" kern="0" dirty="0"/>
          </a:p>
        </p:txBody>
      </p:sp>
    </p:spTree>
    <p:extLst>
      <p:ext uri="{BB962C8B-B14F-4D97-AF65-F5344CB8AC3E}">
        <p14:creationId xmlns:p14="http://schemas.microsoft.com/office/powerpoint/2010/main" val="3928739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6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a:xfrm>
            <a:off x="762000" y="154895"/>
            <a:ext cx="7924800" cy="607106"/>
          </a:xfrm>
        </p:spPr>
        <p:txBody>
          <a:bodyPr/>
          <a:lstStyle/>
          <a:p>
            <a:r>
              <a:rPr lang="en-US" altLang="en-US" sz="3200" dirty="0" smtClean="0"/>
              <a:t>Coatings vs. High Performance Alloys</a:t>
            </a:r>
          </a:p>
        </p:txBody>
      </p:sp>
      <p:pic>
        <p:nvPicPr>
          <p:cNvPr id="69635"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762000"/>
            <a:ext cx="5049838"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7315200" y="2438400"/>
            <a:ext cx="1326004" cy="646331"/>
          </a:xfrm>
          <a:prstGeom prst="rect">
            <a:avLst/>
          </a:prstGeom>
          <a:noFill/>
        </p:spPr>
        <p:txBody>
          <a:bodyPr wrap="none" rtlCol="0">
            <a:spAutoFit/>
          </a:bodyPr>
          <a:lstStyle/>
          <a:p>
            <a:r>
              <a:rPr lang="en-US" dirty="0" smtClean="0">
                <a:solidFill>
                  <a:schemeClr val="bg2"/>
                </a:solidFill>
              </a:rPr>
              <a:t>ASTM G31</a:t>
            </a:r>
          </a:p>
          <a:p>
            <a:r>
              <a:rPr lang="en-US" dirty="0" smtClean="0">
                <a:solidFill>
                  <a:schemeClr val="bg2"/>
                </a:solidFill>
              </a:rPr>
              <a:t>Guidelines</a:t>
            </a:r>
            <a:endParaRPr lang="en-US" dirty="0">
              <a:solidFill>
                <a:schemeClr val="bg2"/>
              </a:solidFill>
            </a:endParaRPr>
          </a:p>
        </p:txBody>
      </p:sp>
      <p:sp>
        <p:nvSpPr>
          <p:cNvPr id="3" name="Footer Placeholder 2"/>
          <p:cNvSpPr>
            <a:spLocks noGrp="1"/>
          </p:cNvSpPr>
          <p:nvPr>
            <p:ph type="ftr" sz="quarter" idx="10"/>
          </p:nvPr>
        </p:nvSpPr>
        <p:spPr>
          <a:xfrm>
            <a:off x="2829719" y="6477000"/>
            <a:ext cx="3505200" cy="304800"/>
          </a:xfrm>
        </p:spPr>
        <p:txBody>
          <a:bodyPr/>
          <a:lstStyle/>
          <a:p>
            <a:r>
              <a:rPr lang="en-US" sz="1000" dirty="0" smtClean="0"/>
              <a:t>Confidential and Proprietary © SilcoTek® Corporation 2016 - All rights reserved Hard copies are uncontrolled</a:t>
            </a:r>
            <a:endParaRPr lang="en-US" sz="1000" dirty="0"/>
          </a:p>
        </p:txBody>
      </p:sp>
    </p:spTree>
    <p:extLst>
      <p:ext uri="{BB962C8B-B14F-4D97-AF65-F5344CB8AC3E}">
        <p14:creationId xmlns:p14="http://schemas.microsoft.com/office/powerpoint/2010/main" val="370503783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C9136"/>
                </a:solidFill>
                <a:latin typeface="Arial" charset="0"/>
                <a:ea typeface="ＭＳ Ｐゴシック" pitchFamily="34" charset="-128"/>
              </a:defRPr>
            </a:lvl1pPr>
            <a:lvl2pPr marL="742950" indent="-285750">
              <a:spcBef>
                <a:spcPct val="20000"/>
              </a:spcBef>
              <a:buChar char="–"/>
              <a:defRPr sz="2800">
                <a:solidFill>
                  <a:srgbClr val="5C9136"/>
                </a:solidFill>
                <a:latin typeface="Arial" charset="0"/>
                <a:ea typeface="ＭＳ Ｐゴシック" pitchFamily="34" charset="-128"/>
              </a:defRPr>
            </a:lvl2pPr>
            <a:lvl3pPr marL="1143000" indent="-228600">
              <a:spcBef>
                <a:spcPct val="20000"/>
              </a:spcBef>
              <a:buChar char="•"/>
              <a:defRPr sz="2400">
                <a:solidFill>
                  <a:srgbClr val="5C9136"/>
                </a:solidFill>
                <a:latin typeface="Arial" charset="0"/>
                <a:ea typeface="ＭＳ Ｐゴシック" pitchFamily="34" charset="-128"/>
              </a:defRPr>
            </a:lvl3pPr>
            <a:lvl4pPr marL="1600200" indent="-228600">
              <a:spcBef>
                <a:spcPct val="20000"/>
              </a:spcBef>
              <a:buChar char="–"/>
              <a:defRPr sz="2000">
                <a:solidFill>
                  <a:srgbClr val="5C9136"/>
                </a:solidFill>
                <a:latin typeface="Arial" charset="0"/>
                <a:ea typeface="ＭＳ Ｐゴシック" pitchFamily="34" charset="-128"/>
              </a:defRPr>
            </a:lvl4pPr>
            <a:lvl5pPr marL="2057400" indent="-228600">
              <a:spcBef>
                <a:spcPct val="20000"/>
              </a:spcBef>
              <a:buChar char="»"/>
              <a:defRPr sz="2000">
                <a:solidFill>
                  <a:srgbClr val="5C9136"/>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rgbClr val="5C9136"/>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rgbClr val="5C9136"/>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rgbClr val="5C9136"/>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rgbClr val="5C9136"/>
                </a:solidFill>
                <a:latin typeface="Arial" charset="0"/>
                <a:ea typeface="ＭＳ Ｐゴシック" pitchFamily="34" charset="-128"/>
              </a:defRPr>
            </a:lvl9pPr>
          </a:lstStyle>
          <a:p>
            <a:pPr>
              <a:spcBef>
                <a:spcPct val="0"/>
              </a:spcBef>
              <a:buFontTx/>
              <a:buNone/>
            </a:pPr>
            <a:fld id="{3E5AEC48-3A54-4935-BBE2-F040D5FA01B5}" type="datetime1">
              <a:rPr lang="en-US" altLang="en-US" sz="1400" smtClean="0">
                <a:solidFill>
                  <a:schemeClr val="tx1"/>
                </a:solidFill>
                <a:latin typeface="Calibri" pitchFamily="34" charset="0"/>
              </a:rPr>
              <a:pPr>
                <a:spcBef>
                  <a:spcPct val="0"/>
                </a:spcBef>
                <a:buFontTx/>
                <a:buNone/>
              </a:pPr>
              <a:t>9/19/2016</a:t>
            </a:fld>
            <a:endParaRPr lang="en-US" altLang="en-US" sz="1400" smtClean="0">
              <a:solidFill>
                <a:schemeClr val="tx1"/>
              </a:solidFill>
              <a:latin typeface="Calibri" pitchFamily="34" charset="0"/>
            </a:endParaRPr>
          </a:p>
        </p:txBody>
      </p:sp>
      <p:sp>
        <p:nvSpPr>
          <p:cNvPr id="5" name="Footer Placeholder 4"/>
          <p:cNvSpPr>
            <a:spLocks noGrp="1"/>
          </p:cNvSpPr>
          <p:nvPr>
            <p:ph type="ftr" sz="quarter" idx="4294967295"/>
          </p:nvPr>
        </p:nvSpPr>
        <p:spPr>
          <a:xfrm>
            <a:off x="3124200" y="6248400"/>
            <a:ext cx="2895600" cy="457200"/>
          </a:xfrm>
          <a:prstGeom prst="rect">
            <a:avLst/>
          </a:prstGeom>
        </p:spPr>
        <p:txBody>
          <a:bodyPr/>
          <a:lstStyle/>
          <a:p>
            <a:pPr>
              <a:defRPr/>
            </a:pPr>
            <a:r>
              <a:rPr lang="en-US" dirty="0">
                <a:latin typeface="Calibri" panose="020F0502020204030204" pitchFamily="34" charset="0"/>
              </a:rPr>
              <a:t>© SilcoTek® Corporation - All rights reserved</a:t>
            </a:r>
          </a:p>
        </p:txBody>
      </p:sp>
      <p:sp>
        <p:nvSpPr>
          <p:cNvPr id="5124" name="Slide Number Placeholder 5"/>
          <p:cNvSpPr>
            <a:spLocks noGrp="1"/>
          </p:cNvSpPr>
          <p:nvPr>
            <p:ph type="sldNum" sz="quarter" idx="4294967295"/>
          </p:nvPr>
        </p:nvSpPr>
        <p:spPr>
          <a:xfrm>
            <a:off x="6553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C9136"/>
                </a:solidFill>
                <a:latin typeface="Arial" charset="0"/>
                <a:ea typeface="ＭＳ Ｐゴシック" pitchFamily="34" charset="-128"/>
              </a:defRPr>
            </a:lvl1pPr>
            <a:lvl2pPr marL="742950" indent="-285750">
              <a:spcBef>
                <a:spcPct val="20000"/>
              </a:spcBef>
              <a:buChar char="–"/>
              <a:defRPr sz="2800">
                <a:solidFill>
                  <a:srgbClr val="5C9136"/>
                </a:solidFill>
                <a:latin typeface="Arial" charset="0"/>
                <a:ea typeface="ＭＳ Ｐゴシック" pitchFamily="34" charset="-128"/>
              </a:defRPr>
            </a:lvl2pPr>
            <a:lvl3pPr marL="1143000" indent="-228600">
              <a:spcBef>
                <a:spcPct val="20000"/>
              </a:spcBef>
              <a:buChar char="•"/>
              <a:defRPr sz="2400">
                <a:solidFill>
                  <a:srgbClr val="5C9136"/>
                </a:solidFill>
                <a:latin typeface="Arial" charset="0"/>
                <a:ea typeface="ＭＳ Ｐゴシック" pitchFamily="34" charset="-128"/>
              </a:defRPr>
            </a:lvl3pPr>
            <a:lvl4pPr marL="1600200" indent="-228600">
              <a:spcBef>
                <a:spcPct val="20000"/>
              </a:spcBef>
              <a:buChar char="–"/>
              <a:defRPr sz="2000">
                <a:solidFill>
                  <a:srgbClr val="5C9136"/>
                </a:solidFill>
                <a:latin typeface="Arial" charset="0"/>
                <a:ea typeface="ＭＳ Ｐゴシック" pitchFamily="34" charset="-128"/>
              </a:defRPr>
            </a:lvl4pPr>
            <a:lvl5pPr marL="2057400" indent="-228600">
              <a:spcBef>
                <a:spcPct val="20000"/>
              </a:spcBef>
              <a:buChar char="»"/>
              <a:defRPr sz="2000">
                <a:solidFill>
                  <a:srgbClr val="5C9136"/>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rgbClr val="5C9136"/>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rgbClr val="5C9136"/>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rgbClr val="5C9136"/>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rgbClr val="5C9136"/>
                </a:solidFill>
                <a:latin typeface="Arial" charset="0"/>
                <a:ea typeface="ＭＳ Ｐゴシック" pitchFamily="34" charset="-128"/>
              </a:defRPr>
            </a:lvl9pPr>
          </a:lstStyle>
          <a:p>
            <a:pPr>
              <a:spcBef>
                <a:spcPct val="0"/>
              </a:spcBef>
              <a:buFontTx/>
              <a:buNone/>
            </a:pPr>
            <a:fld id="{9D602F59-A8E6-48DD-8BCF-560A72B5FBED}" type="slidenum">
              <a:rPr lang="en-US" altLang="en-US" sz="1400" smtClean="0">
                <a:solidFill>
                  <a:schemeClr val="tx1"/>
                </a:solidFill>
                <a:latin typeface="Calibri" pitchFamily="34" charset="0"/>
              </a:rPr>
              <a:pPr>
                <a:spcBef>
                  <a:spcPct val="0"/>
                </a:spcBef>
                <a:buFontTx/>
                <a:buNone/>
              </a:pPr>
              <a:t>38</a:t>
            </a:fld>
            <a:endParaRPr lang="en-US" altLang="en-US" sz="1400" smtClean="0">
              <a:solidFill>
                <a:schemeClr val="tx1"/>
              </a:solidFill>
              <a:latin typeface="Calibri" pitchFamily="34" charset="0"/>
            </a:endParaRPr>
          </a:p>
        </p:txBody>
      </p:sp>
      <p:sp>
        <p:nvSpPr>
          <p:cNvPr id="16" name="Title 1"/>
          <p:cNvSpPr txBox="1">
            <a:spLocks/>
          </p:cNvSpPr>
          <p:nvPr/>
        </p:nvSpPr>
        <p:spPr>
          <a:xfrm>
            <a:off x="166876" y="209136"/>
            <a:ext cx="8900924" cy="735012"/>
          </a:xfrm>
          <a:prstGeom prst="rect">
            <a:avLst/>
          </a:prstGeom>
        </p:spPr>
        <p:txBody>
          <a:bodyPr/>
          <a:lstStyle>
            <a:lvl1pPr algn="l" rtl="0" eaLnBrk="0" fontAlgn="base" hangingPunct="0">
              <a:spcBef>
                <a:spcPct val="0"/>
              </a:spcBef>
              <a:spcAft>
                <a:spcPct val="0"/>
              </a:spcAft>
              <a:defRPr sz="4000" b="1">
                <a:solidFill>
                  <a:srgbClr val="11549B"/>
                </a:solidFill>
                <a:latin typeface="+mj-lt"/>
                <a:ea typeface="+mj-ea"/>
                <a:cs typeface="ＭＳ Ｐゴシック"/>
              </a:defRPr>
            </a:lvl1pPr>
            <a:lvl2pPr algn="l" rtl="0" eaLnBrk="0" fontAlgn="base" hangingPunct="0">
              <a:spcBef>
                <a:spcPct val="0"/>
              </a:spcBef>
              <a:spcAft>
                <a:spcPct val="0"/>
              </a:spcAft>
              <a:defRPr sz="4000" b="1">
                <a:solidFill>
                  <a:srgbClr val="11549B"/>
                </a:solidFill>
                <a:latin typeface="Arial" charset="0"/>
                <a:ea typeface="ＭＳ Ｐゴシック" pitchFamily="1" charset="-128"/>
                <a:cs typeface="ＭＳ Ｐゴシック"/>
              </a:defRPr>
            </a:lvl2pPr>
            <a:lvl3pPr algn="l" rtl="0" eaLnBrk="0" fontAlgn="base" hangingPunct="0">
              <a:spcBef>
                <a:spcPct val="0"/>
              </a:spcBef>
              <a:spcAft>
                <a:spcPct val="0"/>
              </a:spcAft>
              <a:defRPr sz="4000" b="1">
                <a:solidFill>
                  <a:srgbClr val="11549B"/>
                </a:solidFill>
                <a:latin typeface="Arial" charset="0"/>
                <a:ea typeface="ＭＳ Ｐゴシック" pitchFamily="1" charset="-128"/>
                <a:cs typeface="ＭＳ Ｐゴシック"/>
              </a:defRPr>
            </a:lvl3pPr>
            <a:lvl4pPr algn="l" rtl="0" eaLnBrk="0" fontAlgn="base" hangingPunct="0">
              <a:spcBef>
                <a:spcPct val="0"/>
              </a:spcBef>
              <a:spcAft>
                <a:spcPct val="0"/>
              </a:spcAft>
              <a:defRPr sz="4000" b="1">
                <a:solidFill>
                  <a:srgbClr val="11549B"/>
                </a:solidFill>
                <a:latin typeface="Arial" charset="0"/>
                <a:ea typeface="ＭＳ Ｐゴシック" pitchFamily="1" charset="-128"/>
                <a:cs typeface="ＭＳ Ｐゴシック"/>
              </a:defRPr>
            </a:lvl4pPr>
            <a:lvl5pPr algn="l" rtl="0" eaLnBrk="0" fontAlgn="base" hangingPunct="0">
              <a:spcBef>
                <a:spcPct val="0"/>
              </a:spcBef>
              <a:spcAft>
                <a:spcPct val="0"/>
              </a:spcAft>
              <a:defRPr sz="4000" b="1">
                <a:solidFill>
                  <a:srgbClr val="11549B"/>
                </a:solidFill>
                <a:latin typeface="Arial" charset="0"/>
                <a:ea typeface="ＭＳ Ｐゴシック" pitchFamily="1" charset="-128"/>
                <a:cs typeface="ＭＳ Ｐゴシック"/>
              </a:defRPr>
            </a:lvl5pPr>
            <a:lvl6pPr marL="457200" algn="l" rtl="0" eaLnBrk="1" fontAlgn="base" hangingPunct="1">
              <a:spcBef>
                <a:spcPct val="0"/>
              </a:spcBef>
              <a:spcAft>
                <a:spcPct val="0"/>
              </a:spcAft>
              <a:defRPr sz="4000" b="1">
                <a:solidFill>
                  <a:srgbClr val="11549B"/>
                </a:solidFill>
                <a:latin typeface="Arial" charset="0"/>
                <a:ea typeface="ＭＳ Ｐゴシック" pitchFamily="1" charset="-128"/>
              </a:defRPr>
            </a:lvl6pPr>
            <a:lvl7pPr marL="914400" algn="l" rtl="0" eaLnBrk="1" fontAlgn="base" hangingPunct="1">
              <a:spcBef>
                <a:spcPct val="0"/>
              </a:spcBef>
              <a:spcAft>
                <a:spcPct val="0"/>
              </a:spcAft>
              <a:defRPr sz="4000" b="1">
                <a:solidFill>
                  <a:srgbClr val="11549B"/>
                </a:solidFill>
                <a:latin typeface="Arial" charset="0"/>
                <a:ea typeface="ＭＳ Ｐゴシック" pitchFamily="1" charset="-128"/>
              </a:defRPr>
            </a:lvl7pPr>
            <a:lvl8pPr marL="1371600" algn="l" rtl="0" eaLnBrk="1" fontAlgn="base" hangingPunct="1">
              <a:spcBef>
                <a:spcPct val="0"/>
              </a:spcBef>
              <a:spcAft>
                <a:spcPct val="0"/>
              </a:spcAft>
              <a:defRPr sz="4000" b="1">
                <a:solidFill>
                  <a:srgbClr val="11549B"/>
                </a:solidFill>
                <a:latin typeface="Arial" charset="0"/>
                <a:ea typeface="ＭＳ Ｐゴシック" pitchFamily="1" charset="-128"/>
              </a:defRPr>
            </a:lvl8pPr>
            <a:lvl9pPr marL="1828800" algn="l" rtl="0" eaLnBrk="1" fontAlgn="base" hangingPunct="1">
              <a:spcBef>
                <a:spcPct val="0"/>
              </a:spcBef>
              <a:spcAft>
                <a:spcPct val="0"/>
              </a:spcAft>
              <a:defRPr sz="4000" b="1">
                <a:solidFill>
                  <a:srgbClr val="11549B"/>
                </a:solidFill>
                <a:latin typeface="Arial" charset="0"/>
                <a:ea typeface="ＭＳ Ｐゴシック" pitchFamily="1" charset="-128"/>
              </a:defRPr>
            </a:lvl9pPr>
          </a:lstStyle>
          <a:p>
            <a:pPr>
              <a:defRPr/>
            </a:pPr>
            <a:r>
              <a:rPr lang="en-US" altLang="en-US" sz="3200" kern="0" dirty="0" err="1" smtClean="0">
                <a:solidFill>
                  <a:schemeClr val="bg2"/>
                </a:solidFill>
                <a:latin typeface="Arial" panose="020B0604020202020204" pitchFamily="34" charset="0"/>
                <a:cs typeface="Arial" panose="020B0604020202020204" pitchFamily="34" charset="0"/>
              </a:rPr>
              <a:t>HCl</a:t>
            </a:r>
            <a:r>
              <a:rPr lang="en-US" altLang="en-US" sz="3200" kern="0" dirty="0" smtClean="0">
                <a:solidFill>
                  <a:schemeClr val="bg2"/>
                </a:solidFill>
                <a:latin typeface="Arial" panose="020B0604020202020204" pitchFamily="34" charset="0"/>
                <a:cs typeface="Arial" panose="020B0604020202020204" pitchFamily="34" charset="0"/>
              </a:rPr>
              <a:t> at room temperature – stable protection</a:t>
            </a: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6343" t="9296" r="11949" b="10606"/>
          <a:stretch/>
        </p:blipFill>
        <p:spPr>
          <a:xfrm>
            <a:off x="4800600" y="2667000"/>
            <a:ext cx="3657601" cy="2743200"/>
          </a:xfrm>
          <a:prstGeom prst="rect">
            <a:avLst/>
          </a:prstGeom>
        </p:spPr>
      </p:pic>
      <p:grpSp>
        <p:nvGrpSpPr>
          <p:cNvPr id="10" name="Group 9"/>
          <p:cNvGrpSpPr/>
          <p:nvPr/>
        </p:nvGrpSpPr>
        <p:grpSpPr>
          <a:xfrm>
            <a:off x="381000" y="2202955"/>
            <a:ext cx="4495800" cy="4045445"/>
            <a:chOff x="304801" y="1977332"/>
            <a:chExt cx="4495800" cy="4045445"/>
          </a:xfrm>
        </p:grpSpPr>
        <p:sp>
          <p:nvSpPr>
            <p:cNvPr id="5135" name="TextBox 8"/>
            <p:cNvSpPr txBox="1">
              <a:spLocks noChangeArrowheads="1"/>
            </p:cNvSpPr>
            <p:nvPr/>
          </p:nvSpPr>
          <p:spPr bwMode="auto">
            <a:xfrm>
              <a:off x="304801" y="5715000"/>
              <a:ext cx="4495800" cy="307777"/>
            </a:xfrm>
            <a:prstGeom prst="rect">
              <a:avLst/>
            </a:prstGeom>
            <a:solidFill>
              <a:srgbClr val="92D050">
                <a:alpha val="9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rgbClr val="5C9136"/>
                  </a:solidFill>
                  <a:latin typeface="Arial" charset="0"/>
                  <a:ea typeface="ＭＳ Ｐゴシック" pitchFamily="34" charset="-128"/>
                </a:defRPr>
              </a:lvl1pPr>
              <a:lvl2pPr marL="742950" indent="-285750">
                <a:spcBef>
                  <a:spcPct val="20000"/>
                </a:spcBef>
                <a:buChar char="–"/>
                <a:defRPr sz="2800">
                  <a:solidFill>
                    <a:srgbClr val="5C9136"/>
                  </a:solidFill>
                  <a:latin typeface="Arial" charset="0"/>
                  <a:ea typeface="ＭＳ Ｐゴシック" pitchFamily="34" charset="-128"/>
                </a:defRPr>
              </a:lvl2pPr>
              <a:lvl3pPr marL="1143000" indent="-228600">
                <a:spcBef>
                  <a:spcPct val="20000"/>
                </a:spcBef>
                <a:buChar char="•"/>
                <a:defRPr sz="2400">
                  <a:solidFill>
                    <a:srgbClr val="5C9136"/>
                  </a:solidFill>
                  <a:latin typeface="Arial" charset="0"/>
                  <a:ea typeface="ＭＳ Ｐゴシック" pitchFamily="34" charset="-128"/>
                </a:defRPr>
              </a:lvl3pPr>
              <a:lvl4pPr marL="1600200" indent="-228600">
                <a:spcBef>
                  <a:spcPct val="20000"/>
                </a:spcBef>
                <a:buChar char="–"/>
                <a:defRPr sz="2000">
                  <a:solidFill>
                    <a:srgbClr val="5C9136"/>
                  </a:solidFill>
                  <a:latin typeface="Arial" charset="0"/>
                  <a:ea typeface="ＭＳ Ｐゴシック" pitchFamily="34" charset="-128"/>
                </a:defRPr>
              </a:lvl4pPr>
              <a:lvl5pPr marL="2057400" indent="-228600">
                <a:spcBef>
                  <a:spcPct val="20000"/>
                </a:spcBef>
                <a:buChar char="»"/>
                <a:defRPr sz="2000">
                  <a:solidFill>
                    <a:srgbClr val="5C9136"/>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rgbClr val="5C9136"/>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rgbClr val="5C9136"/>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rgbClr val="5C9136"/>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rgbClr val="5C9136"/>
                  </a:solidFill>
                  <a:latin typeface="Arial" charset="0"/>
                  <a:ea typeface="ＭＳ Ｐゴシック" pitchFamily="34" charset="-128"/>
                </a:defRPr>
              </a:lvl9pPr>
            </a:lstStyle>
            <a:p>
              <a:pPr>
                <a:spcBef>
                  <a:spcPct val="0"/>
                </a:spcBef>
                <a:buFontTx/>
                <a:buNone/>
              </a:pPr>
              <a:r>
                <a:rPr lang="en-US" altLang="en-US" sz="1400" b="1" dirty="0">
                  <a:solidFill>
                    <a:srgbClr val="11549B"/>
                  </a:solidFill>
                  <a:latin typeface="Calibri" pitchFamily="34" charset="0"/>
                </a:rPr>
                <a:t>     </a:t>
              </a:r>
              <a:r>
                <a:rPr lang="en-US" altLang="en-US" sz="1400" b="1" dirty="0" smtClean="0">
                  <a:solidFill>
                    <a:srgbClr val="11549B"/>
                  </a:solidFill>
                  <a:latin typeface="Calibri" pitchFamily="34" charset="0"/>
                </a:rPr>
                <a:t>    uncoated             SL1000-coated       </a:t>
              </a:r>
              <a:r>
                <a:rPr lang="en-US" altLang="en-US" sz="1400" b="1" dirty="0" err="1" smtClean="0">
                  <a:solidFill>
                    <a:srgbClr val="11549B"/>
                  </a:solidFill>
                  <a:latin typeface="Calibri" pitchFamily="34" charset="0"/>
                </a:rPr>
                <a:t>Dursan</a:t>
              </a:r>
              <a:r>
                <a:rPr lang="en-US" altLang="en-US" sz="1400" b="1" dirty="0" smtClean="0">
                  <a:solidFill>
                    <a:srgbClr val="11549B"/>
                  </a:solidFill>
                  <a:latin typeface="Calibri" pitchFamily="34" charset="0"/>
                </a:rPr>
                <a:t>-coated</a:t>
              </a:r>
              <a:endParaRPr lang="en-US" altLang="en-US" sz="1400" b="1" dirty="0">
                <a:solidFill>
                  <a:srgbClr val="11549B"/>
                </a:solidFill>
                <a:latin typeface="Calibri" pitchFamily="34" charset="0"/>
              </a:endParaRP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4822" t="21004" r="63769" b="31054"/>
            <a:stretch/>
          </p:blipFill>
          <p:spPr>
            <a:xfrm>
              <a:off x="331573" y="2000392"/>
              <a:ext cx="1476401" cy="1689894"/>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30244" t="35797" r="48101" b="27593"/>
            <a:stretch/>
          </p:blipFill>
          <p:spPr>
            <a:xfrm>
              <a:off x="3110389" y="1977332"/>
              <a:ext cx="1369315" cy="1736015"/>
            </a:xfrm>
            <a:prstGeom prst="rect">
              <a:avLst/>
            </a:prstGeom>
          </p:spPr>
        </p:pic>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l="19681" t="10867" r="68906" b="55823"/>
            <a:stretch/>
          </p:blipFill>
          <p:spPr>
            <a:xfrm>
              <a:off x="636789" y="3810000"/>
              <a:ext cx="865969" cy="1895258"/>
            </a:xfrm>
            <a:prstGeom prst="rect">
              <a:avLst/>
            </a:prstGeom>
          </p:spPr>
        </p:pic>
        <p:pic>
          <p:nvPicPr>
            <p:cNvPr id="8" name="Picture 7"/>
            <p:cNvPicPr>
              <a:picLocks noChangeAspect="1"/>
            </p:cNvPicPr>
            <p:nvPr/>
          </p:nvPicPr>
          <p:blipFill rotWithShape="1">
            <a:blip r:embed="rId6" cstate="print">
              <a:extLst>
                <a:ext uri="{28A0092B-C50C-407E-A947-70E740481C1C}">
                  <a14:useLocalDpi xmlns:a14="http://schemas.microsoft.com/office/drawing/2010/main" val="0"/>
                </a:ext>
              </a:extLst>
            </a:blip>
            <a:srcRect l="22857" t="38508" r="59947" b="30746"/>
            <a:stretch/>
          </p:blipFill>
          <p:spPr>
            <a:xfrm>
              <a:off x="1834034" y="2007139"/>
              <a:ext cx="1250295" cy="1676401"/>
            </a:xfrm>
            <a:prstGeom prst="rect">
              <a:avLst/>
            </a:prstGeom>
          </p:spPr>
        </p:pic>
        <p:pic>
          <p:nvPicPr>
            <p:cNvPr id="15" name="Picture 14"/>
            <p:cNvPicPr>
              <a:picLocks noChangeAspect="1"/>
            </p:cNvPicPr>
            <p:nvPr/>
          </p:nvPicPr>
          <p:blipFill rotWithShape="1">
            <a:blip r:embed="rId7" cstate="print">
              <a:extLst>
                <a:ext uri="{28A0092B-C50C-407E-A947-70E740481C1C}">
                  <a14:useLocalDpi xmlns:a14="http://schemas.microsoft.com/office/drawing/2010/main" val="0"/>
                </a:ext>
              </a:extLst>
            </a:blip>
            <a:srcRect l="44050" t="45008" r="44837" b="19546"/>
            <a:stretch/>
          </p:blipFill>
          <p:spPr>
            <a:xfrm>
              <a:off x="3405377" y="3825583"/>
              <a:ext cx="779339" cy="1864093"/>
            </a:xfrm>
            <a:prstGeom prst="rect">
              <a:avLst/>
            </a:prstGeom>
          </p:spPr>
        </p:pic>
        <p:pic>
          <p:nvPicPr>
            <p:cNvPr id="9" name="Picture 8"/>
            <p:cNvPicPr>
              <a:picLocks noChangeAspect="1"/>
            </p:cNvPicPr>
            <p:nvPr/>
          </p:nvPicPr>
          <p:blipFill rotWithShape="1">
            <a:blip r:embed="rId8" cstate="print">
              <a:extLst>
                <a:ext uri="{28A0092B-C50C-407E-A947-70E740481C1C}">
                  <a14:useLocalDpi xmlns:a14="http://schemas.microsoft.com/office/drawing/2010/main" val="0"/>
                </a:ext>
              </a:extLst>
            </a:blip>
            <a:srcRect l="20295" t="46479" r="66659" b="15685"/>
            <a:stretch/>
          </p:blipFill>
          <p:spPr>
            <a:xfrm>
              <a:off x="2030801" y="3825984"/>
              <a:ext cx="856761" cy="1863291"/>
            </a:xfrm>
            <a:prstGeom prst="rect">
              <a:avLst/>
            </a:prstGeom>
          </p:spPr>
        </p:pic>
      </p:grpSp>
      <p:sp>
        <p:nvSpPr>
          <p:cNvPr id="19" name="Content Placeholder 2"/>
          <p:cNvSpPr>
            <a:spLocks noGrp="1"/>
          </p:cNvSpPr>
          <p:nvPr>
            <p:ph idx="1"/>
          </p:nvPr>
        </p:nvSpPr>
        <p:spPr>
          <a:xfrm>
            <a:off x="76200" y="990600"/>
            <a:ext cx="8763000" cy="1136155"/>
          </a:xfrm>
        </p:spPr>
        <p:txBody>
          <a:bodyPr/>
          <a:lstStyle/>
          <a:p>
            <a:r>
              <a:rPr lang="en-US" altLang="en-US" sz="1600" dirty="0" smtClean="0">
                <a:latin typeface="Calibri" pitchFamily="34" charset="0"/>
              </a:rPr>
              <a:t>Solution of uncoated coupon turned green after a 24-hour immersion in 6M </a:t>
            </a:r>
            <a:r>
              <a:rPr lang="en-US" altLang="en-US" sz="1600" dirty="0" err="1" smtClean="0">
                <a:latin typeface="Calibri" pitchFamily="34" charset="0"/>
              </a:rPr>
              <a:t>HCl</a:t>
            </a:r>
            <a:r>
              <a:rPr lang="en-US" altLang="en-US" sz="1600" dirty="0" smtClean="0">
                <a:latin typeface="Calibri" pitchFamily="34" charset="0"/>
              </a:rPr>
              <a:t>; solutions of coated coupons showed very slight color changes. </a:t>
            </a:r>
          </a:p>
          <a:p>
            <a:r>
              <a:rPr lang="en-US" altLang="en-US" sz="1600" dirty="0" smtClean="0">
                <a:latin typeface="Calibri" pitchFamily="34" charset="0"/>
              </a:rPr>
              <a:t>Both SL1000 and </a:t>
            </a:r>
            <a:r>
              <a:rPr lang="en-US" altLang="en-US" sz="1600" dirty="0" err="1" smtClean="0">
                <a:latin typeface="Calibri" pitchFamily="34" charset="0"/>
              </a:rPr>
              <a:t>Dursan</a:t>
            </a:r>
            <a:r>
              <a:rPr lang="en-US" altLang="en-US" sz="1600" dirty="0" smtClean="0">
                <a:latin typeface="Calibri" pitchFamily="34" charset="0"/>
              </a:rPr>
              <a:t> provide good protection under this condition, with </a:t>
            </a:r>
            <a:r>
              <a:rPr lang="en-US" altLang="en-US" sz="1600" dirty="0" err="1" smtClean="0">
                <a:latin typeface="Calibri" pitchFamily="34" charset="0"/>
              </a:rPr>
              <a:t>Dursan</a:t>
            </a:r>
            <a:r>
              <a:rPr lang="en-US" altLang="en-US" sz="1600" dirty="0" smtClean="0">
                <a:latin typeface="Calibri" pitchFamily="34" charset="0"/>
              </a:rPr>
              <a:t> slightly outperforming </a:t>
            </a:r>
            <a:r>
              <a:rPr lang="en-US" altLang="en-US" sz="1600" dirty="0" err="1" smtClean="0">
                <a:latin typeface="Calibri" pitchFamily="34" charset="0"/>
              </a:rPr>
              <a:t>Silcolloy</a:t>
            </a:r>
            <a:r>
              <a:rPr lang="en-US" altLang="en-US" sz="1600" dirty="0" smtClean="0">
                <a:latin typeface="Calibri" pitchFamily="34" charset="0"/>
              </a:rPr>
              <a:t>. </a:t>
            </a:r>
          </a:p>
        </p:txBody>
      </p:sp>
    </p:spTree>
    <p:extLst>
      <p:ext uri="{BB962C8B-B14F-4D97-AF65-F5344CB8AC3E}">
        <p14:creationId xmlns:p14="http://schemas.microsoft.com/office/powerpoint/2010/main" val="31962967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Content Placeholder 2"/>
          <p:cNvSpPr>
            <a:spLocks noGrp="1"/>
          </p:cNvSpPr>
          <p:nvPr>
            <p:ph idx="1"/>
          </p:nvPr>
        </p:nvSpPr>
        <p:spPr>
          <a:xfrm>
            <a:off x="533400" y="2133600"/>
            <a:ext cx="8077200" cy="3810000"/>
          </a:xfrm>
        </p:spPr>
        <p:txBody>
          <a:bodyPr/>
          <a:lstStyle/>
          <a:p>
            <a:r>
              <a:rPr lang="en-US" altLang="en-US" dirty="0" smtClean="0"/>
              <a:t>Reduce negative effects from moisture</a:t>
            </a:r>
          </a:p>
          <a:p>
            <a:endParaRPr lang="en-US" altLang="en-US" dirty="0"/>
          </a:p>
          <a:p>
            <a:r>
              <a:rPr lang="en-US" altLang="en-US" dirty="0" smtClean="0"/>
              <a:t>Make surfaces easier to clean and less likely to retain particulate</a:t>
            </a:r>
          </a:p>
          <a:p>
            <a:endParaRPr lang="en-US" altLang="en-US" dirty="0"/>
          </a:p>
          <a:p>
            <a:r>
              <a:rPr lang="en-US" altLang="en-US" dirty="0" smtClean="0"/>
              <a:t>Improve efficiency (think of motor oil ads)</a:t>
            </a:r>
            <a:br>
              <a:rPr lang="en-US" altLang="en-US" dirty="0" smtClean="0"/>
            </a:br>
            <a:endParaRPr lang="en-US" altLang="en-US" dirty="0" smtClean="0"/>
          </a:p>
        </p:txBody>
      </p:sp>
      <p:sp>
        <p:nvSpPr>
          <p:cNvPr id="7" name="Footer Placeholder 2"/>
          <p:cNvSpPr>
            <a:spLocks noGrp="1"/>
          </p:cNvSpPr>
          <p:nvPr>
            <p:ph type="ftr" sz="quarter" idx="4294967295"/>
          </p:nvPr>
        </p:nvSpPr>
        <p:spPr>
          <a:xfrm>
            <a:off x="2438400" y="6324600"/>
            <a:ext cx="5791200" cy="252412"/>
          </a:xfrm>
          <a:prstGeom prst="rect">
            <a:avLst/>
          </a:prstGeom>
        </p:spPr>
        <p:txBody>
          <a:bodyPr/>
          <a:lstStyle/>
          <a:p>
            <a:pPr>
              <a:defRPr/>
            </a:pPr>
            <a:r>
              <a:rPr lang="en-US" sz="1200" smtClean="0">
                <a:solidFill>
                  <a:schemeClr val="bg2"/>
                </a:solidFill>
              </a:rPr>
              <a:t>© SilcoTek® Corporation 2016 - All rights reserved.  Hard copies are uncontrolled.</a:t>
            </a:r>
            <a:endParaRPr lang="en-US" sz="1200" dirty="0">
              <a:solidFill>
                <a:schemeClr val="bg2"/>
              </a:solidFill>
            </a:endParaRPr>
          </a:p>
        </p:txBody>
      </p:sp>
      <p:sp>
        <p:nvSpPr>
          <p:cNvPr id="6" name="Title 1"/>
          <p:cNvSpPr txBox="1">
            <a:spLocks/>
          </p:cNvSpPr>
          <p:nvPr/>
        </p:nvSpPr>
        <p:spPr bwMode="auto">
          <a:xfrm>
            <a:off x="228600" y="685800"/>
            <a:ext cx="8686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b="1">
                <a:solidFill>
                  <a:schemeClr val="bg2"/>
                </a:solidFill>
                <a:latin typeface="+mj-lt"/>
                <a:ea typeface="+mj-ea"/>
                <a:cs typeface="+mj-cs"/>
              </a:defRPr>
            </a:lvl1pPr>
            <a:lvl2pPr algn="ctr" rtl="0" eaLnBrk="1" fontAlgn="base" hangingPunct="1">
              <a:spcBef>
                <a:spcPct val="0"/>
              </a:spcBef>
              <a:spcAft>
                <a:spcPct val="0"/>
              </a:spcAft>
              <a:defRPr sz="4400" b="1">
                <a:solidFill>
                  <a:schemeClr val="bg2"/>
                </a:solidFill>
                <a:latin typeface="Arial" charset="0"/>
              </a:defRPr>
            </a:lvl2pPr>
            <a:lvl3pPr algn="ctr" rtl="0" eaLnBrk="1" fontAlgn="base" hangingPunct="1">
              <a:spcBef>
                <a:spcPct val="0"/>
              </a:spcBef>
              <a:spcAft>
                <a:spcPct val="0"/>
              </a:spcAft>
              <a:defRPr sz="4400" b="1">
                <a:solidFill>
                  <a:schemeClr val="bg2"/>
                </a:solidFill>
                <a:latin typeface="Arial" charset="0"/>
              </a:defRPr>
            </a:lvl3pPr>
            <a:lvl4pPr algn="ctr" rtl="0" eaLnBrk="1" fontAlgn="base" hangingPunct="1">
              <a:spcBef>
                <a:spcPct val="0"/>
              </a:spcBef>
              <a:spcAft>
                <a:spcPct val="0"/>
              </a:spcAft>
              <a:defRPr sz="4400" b="1">
                <a:solidFill>
                  <a:schemeClr val="bg2"/>
                </a:solidFill>
                <a:latin typeface="Arial" charset="0"/>
              </a:defRPr>
            </a:lvl4pPr>
            <a:lvl5pPr algn="ctr" rtl="0" eaLnBrk="1" fontAlgn="base" hangingPunct="1">
              <a:spcBef>
                <a:spcPct val="0"/>
              </a:spcBef>
              <a:spcAft>
                <a:spcPct val="0"/>
              </a:spcAft>
              <a:defRPr sz="4400" b="1">
                <a:solidFill>
                  <a:schemeClr val="bg2"/>
                </a:solidFill>
                <a:latin typeface="Arial" charset="0"/>
              </a:defRPr>
            </a:lvl5pPr>
            <a:lvl6pPr marL="457200" algn="ctr" rtl="0" eaLnBrk="1" fontAlgn="base" hangingPunct="1">
              <a:spcBef>
                <a:spcPct val="0"/>
              </a:spcBef>
              <a:spcAft>
                <a:spcPct val="0"/>
              </a:spcAft>
              <a:defRPr sz="4400" b="1">
                <a:solidFill>
                  <a:schemeClr val="bg2"/>
                </a:solidFill>
                <a:latin typeface="Arial" charset="0"/>
              </a:defRPr>
            </a:lvl6pPr>
            <a:lvl7pPr marL="914400" algn="ctr" rtl="0" eaLnBrk="1" fontAlgn="base" hangingPunct="1">
              <a:spcBef>
                <a:spcPct val="0"/>
              </a:spcBef>
              <a:spcAft>
                <a:spcPct val="0"/>
              </a:spcAft>
              <a:defRPr sz="4400" b="1">
                <a:solidFill>
                  <a:schemeClr val="bg2"/>
                </a:solidFill>
                <a:latin typeface="Arial" charset="0"/>
              </a:defRPr>
            </a:lvl7pPr>
            <a:lvl8pPr marL="1371600" algn="ctr" rtl="0" eaLnBrk="1" fontAlgn="base" hangingPunct="1">
              <a:spcBef>
                <a:spcPct val="0"/>
              </a:spcBef>
              <a:spcAft>
                <a:spcPct val="0"/>
              </a:spcAft>
              <a:defRPr sz="4400" b="1">
                <a:solidFill>
                  <a:schemeClr val="bg2"/>
                </a:solidFill>
                <a:latin typeface="Arial" charset="0"/>
              </a:defRPr>
            </a:lvl8pPr>
            <a:lvl9pPr marL="1828800" algn="ctr" rtl="0" eaLnBrk="1" fontAlgn="base" hangingPunct="1">
              <a:spcBef>
                <a:spcPct val="0"/>
              </a:spcBef>
              <a:spcAft>
                <a:spcPct val="0"/>
              </a:spcAft>
              <a:defRPr sz="4400" b="1">
                <a:solidFill>
                  <a:schemeClr val="bg2"/>
                </a:solidFill>
                <a:latin typeface="Arial" charset="0"/>
              </a:defRPr>
            </a:lvl9pPr>
          </a:lstStyle>
          <a:p>
            <a:r>
              <a:rPr lang="en-US" kern="0" dirty="0" smtClean="0"/>
              <a:t>Benefits: Low Surface Energy</a:t>
            </a:r>
            <a:endParaRPr lang="en-US" kern="0" dirty="0"/>
          </a:p>
        </p:txBody>
      </p:sp>
    </p:spTree>
    <p:extLst>
      <p:ext uri="{BB962C8B-B14F-4D97-AF65-F5344CB8AC3E}">
        <p14:creationId xmlns:p14="http://schemas.microsoft.com/office/powerpoint/2010/main" val="1075586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6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Content Placeholder 2"/>
          <p:cNvSpPr>
            <a:spLocks noGrp="1"/>
          </p:cNvSpPr>
          <p:nvPr>
            <p:ph idx="1"/>
          </p:nvPr>
        </p:nvSpPr>
        <p:spPr>
          <a:xfrm>
            <a:off x="609600" y="304800"/>
            <a:ext cx="8077200" cy="5562600"/>
          </a:xfrm>
        </p:spPr>
        <p:txBody>
          <a:bodyPr/>
          <a:lstStyle/>
          <a:p>
            <a:pPr marL="0" indent="0" eaLnBrk="1" hangingPunct="1">
              <a:buFontTx/>
              <a:buNone/>
            </a:pPr>
            <a:r>
              <a:rPr lang="en-US" altLang="en-US" sz="2800" dirty="0" smtClean="0"/>
              <a:t>Throughout the 1990s, a team dedicated to the </a:t>
            </a:r>
            <a:r>
              <a:rPr lang="en-US" altLang="en-US" sz="2800" dirty="0" err="1" smtClean="0"/>
              <a:t>SilcoSteel</a:t>
            </a:r>
            <a:r>
              <a:rPr lang="en-US" altLang="en-US" sz="2800" dirty="0" smtClean="0"/>
              <a:t>® technology began to experiment with custom coating for various uses.</a:t>
            </a:r>
          </a:p>
          <a:p>
            <a:pPr marL="0" indent="0" eaLnBrk="1" hangingPunct="1">
              <a:buFontTx/>
              <a:buNone/>
            </a:pPr>
            <a:endParaRPr lang="en-US" altLang="en-US" dirty="0" smtClean="0"/>
          </a:p>
          <a:p>
            <a:pPr marL="0" indent="0" eaLnBrk="1" hangingPunct="1">
              <a:buFontTx/>
              <a:buNone/>
            </a:pPr>
            <a:r>
              <a:rPr lang="en-US" altLang="en-US" sz="2800" dirty="0" smtClean="0"/>
              <a:t>Demand grew for coatings outside of chromatography applications.</a:t>
            </a:r>
            <a:r>
              <a:rPr lang="en-US" altLang="en-US" dirty="0" smtClean="0"/>
              <a:t/>
            </a:r>
            <a:br>
              <a:rPr lang="en-US" altLang="en-US" dirty="0" smtClean="0"/>
            </a:br>
            <a:endParaRPr lang="en-US" altLang="en-US" dirty="0" smtClean="0"/>
          </a:p>
          <a:p>
            <a:pPr marL="0" indent="0" eaLnBrk="1" hangingPunct="1">
              <a:buFontTx/>
              <a:buNone/>
            </a:pPr>
            <a:r>
              <a:rPr lang="en-US" altLang="en-US" sz="2800" b="1" dirty="0" smtClean="0"/>
              <a:t>2009: </a:t>
            </a:r>
            <a:r>
              <a:rPr lang="en-US" altLang="en-US" sz="2800" dirty="0" smtClean="0"/>
              <a:t>Restek coatings group splits off and forms SilcoTek®, an independent company</a:t>
            </a:r>
            <a:r>
              <a:rPr lang="en-US" altLang="en-US" dirty="0" smtClean="0"/>
              <a:t/>
            </a:r>
            <a:br>
              <a:rPr lang="en-US" altLang="en-US" dirty="0" smtClean="0"/>
            </a:br>
            <a:endParaRPr lang="en-US" altLang="en-US" dirty="0" smtClean="0"/>
          </a:p>
        </p:txBody>
      </p:sp>
      <p:sp>
        <p:nvSpPr>
          <p:cNvPr id="7" name="Footer Placeholder 2"/>
          <p:cNvSpPr>
            <a:spLocks noGrp="1"/>
          </p:cNvSpPr>
          <p:nvPr>
            <p:ph type="ftr" sz="quarter" idx="4294967295"/>
          </p:nvPr>
        </p:nvSpPr>
        <p:spPr>
          <a:xfrm>
            <a:off x="2438400" y="6324600"/>
            <a:ext cx="5791200" cy="252412"/>
          </a:xfrm>
          <a:prstGeom prst="rect">
            <a:avLst/>
          </a:prstGeom>
        </p:spPr>
        <p:txBody>
          <a:bodyPr/>
          <a:lstStyle/>
          <a:p>
            <a:pPr>
              <a:defRPr/>
            </a:pPr>
            <a:r>
              <a:rPr lang="en-US" sz="1200" smtClean="0">
                <a:solidFill>
                  <a:schemeClr val="bg2"/>
                </a:solidFill>
              </a:rPr>
              <a:t>© SilcoTek® Corporation 2016 - All rights reserved.  Hard copies are uncontrolled.</a:t>
            </a:r>
            <a:endParaRPr lang="en-US" sz="1200" dirty="0">
              <a:solidFill>
                <a:schemeClr val="bg2"/>
              </a:solidFill>
            </a:endParaRPr>
          </a:p>
        </p:txBody>
      </p:sp>
    </p:spTree>
    <p:extLst>
      <p:ext uri="{BB962C8B-B14F-4D97-AF65-F5344CB8AC3E}">
        <p14:creationId xmlns:p14="http://schemas.microsoft.com/office/powerpoint/2010/main" val="5541409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36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536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733697" y="348343"/>
            <a:ext cx="7772400" cy="1143000"/>
          </a:xfrm>
        </p:spPr>
        <p:txBody>
          <a:bodyPr/>
          <a:lstStyle/>
          <a:p>
            <a:r>
              <a:rPr lang="en-US" altLang="en-US" dirty="0" smtClean="0"/>
              <a:t>50% faster response</a:t>
            </a:r>
          </a:p>
        </p:txBody>
      </p:sp>
      <p:pic>
        <p:nvPicPr>
          <p:cNvPr id="37891" name="Picture 3" descr="WetUpWithLegendRGB"/>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914400" y="1524000"/>
            <a:ext cx="7620000" cy="4205288"/>
          </a:xfrm>
          <a:noFill/>
        </p:spPr>
      </p:pic>
    </p:spTree>
    <p:extLst>
      <p:ext uri="{BB962C8B-B14F-4D97-AF65-F5344CB8AC3E}">
        <p14:creationId xmlns:p14="http://schemas.microsoft.com/office/powerpoint/2010/main" val="11945679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00"/>
            <a:ext cx="7772400" cy="1470025"/>
          </a:xfrm>
        </p:spPr>
        <p:txBody>
          <a:bodyPr/>
          <a:lstStyle/>
          <a:p>
            <a:r>
              <a:rPr lang="en-US" dirty="0" smtClean="0"/>
              <a:t>How to Recommend Coatings</a:t>
            </a:r>
            <a:endParaRPr lang="en-US" dirty="0"/>
          </a:p>
        </p:txBody>
      </p:sp>
    </p:spTree>
    <p:extLst>
      <p:ext uri="{BB962C8B-B14F-4D97-AF65-F5344CB8AC3E}">
        <p14:creationId xmlns:p14="http://schemas.microsoft.com/office/powerpoint/2010/main" val="4863739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SilcoTek’s Primary Coatings</a:t>
            </a:r>
            <a:endParaRPr lang="en-US" dirty="0"/>
          </a:p>
        </p:txBody>
      </p:sp>
      <p:sp>
        <p:nvSpPr>
          <p:cNvPr id="3" name="Content Placeholder 2"/>
          <p:cNvSpPr>
            <a:spLocks noGrp="1"/>
          </p:cNvSpPr>
          <p:nvPr>
            <p:ph idx="1"/>
          </p:nvPr>
        </p:nvSpPr>
        <p:spPr>
          <a:xfrm>
            <a:off x="715178" y="2620109"/>
            <a:ext cx="7772400" cy="3657600"/>
          </a:xfrm>
        </p:spPr>
        <p:txBody>
          <a:bodyPr/>
          <a:lstStyle/>
          <a:p>
            <a:r>
              <a:rPr lang="en-US" dirty="0" smtClean="0"/>
              <a:t>                       (a.k.a. </a:t>
            </a:r>
            <a:r>
              <a:rPr lang="en-US" dirty="0" err="1" smtClean="0"/>
              <a:t>Sulfinert</a:t>
            </a:r>
            <a:r>
              <a:rPr lang="en-US" dirty="0" smtClean="0"/>
              <a:t>®)</a:t>
            </a:r>
          </a:p>
          <a:p>
            <a:pPr marL="0" indent="0">
              <a:buNone/>
            </a:pPr>
            <a:endParaRPr lang="en-US" dirty="0"/>
          </a:p>
          <a:p>
            <a:r>
              <a:rPr lang="en-US" dirty="0"/>
              <a:t> </a:t>
            </a:r>
            <a:endParaRPr lang="en-US" dirty="0" smtClean="0"/>
          </a:p>
          <a:p>
            <a:endParaRPr lang="en-US" dirty="0"/>
          </a:p>
        </p:txBody>
      </p:sp>
      <p:sp>
        <p:nvSpPr>
          <p:cNvPr id="4" name="Footer Placeholder 3"/>
          <p:cNvSpPr>
            <a:spLocks noGrp="1"/>
          </p:cNvSpPr>
          <p:nvPr>
            <p:ph type="ftr" sz="quarter" idx="10"/>
          </p:nvPr>
        </p:nvSpPr>
        <p:spPr/>
        <p:txBody>
          <a:bodyPr/>
          <a:lstStyle/>
          <a:p>
            <a:r>
              <a:rPr lang="en-US" smtClean="0"/>
              <a:t>© SilcoTek® Corporation 2016 - All rights reserved.  Hard copies are uncontrolled.</a:t>
            </a:r>
            <a:endParaRPr lang="en-US"/>
          </a:p>
        </p:txBody>
      </p:sp>
      <p:pic>
        <p:nvPicPr>
          <p:cNvPr id="5" name="Picture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72378" y="2646236"/>
            <a:ext cx="2442369"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72378" y="3647218"/>
            <a:ext cx="2133600" cy="766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479115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533400" y="295275"/>
            <a:ext cx="7772400" cy="1143000"/>
          </a:xfrm>
        </p:spPr>
        <p:txBody>
          <a:bodyPr/>
          <a:lstStyle/>
          <a:p>
            <a:r>
              <a:rPr lang="en-US" altLang="en-US" smtClean="0"/>
              <a:t>Auger Depth Profile: Silco-</a:t>
            </a:r>
          </a:p>
        </p:txBody>
      </p:sp>
      <p:sp>
        <p:nvSpPr>
          <p:cNvPr id="29699" name="Slide Number Placeholder 2"/>
          <p:cNvSpPr>
            <a:spLocks noGrp="1"/>
          </p:cNvSpPr>
          <p:nvPr>
            <p:ph type="sldNum" sz="quarter" idx="4294967295"/>
          </p:nvPr>
        </p:nvSpPr>
        <p:spPr>
          <a:xfrm>
            <a:off x="6553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C9136"/>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C9136"/>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5C9136"/>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5C9136"/>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5C9136"/>
                </a:solidFill>
                <a:latin typeface="Arial" panose="020B0604020202020204" pitchFamily="34" charset="0"/>
                <a:ea typeface="ＭＳ Ｐゴシック" panose="020B0600070205080204" pitchFamily="34" charset="-128"/>
              </a:defRPr>
            </a:lvl5pPr>
            <a:lvl6pPr marL="25146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6pPr>
            <a:lvl7pPr marL="29718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7pPr>
            <a:lvl8pPr marL="34290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8pPr>
            <a:lvl9pPr marL="38862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9pPr>
          </a:lstStyle>
          <a:p>
            <a:pPr>
              <a:spcBef>
                <a:spcPct val="0"/>
              </a:spcBef>
              <a:buFontTx/>
              <a:buNone/>
            </a:pPr>
            <a:fld id="{08D79A18-86D7-497C-B1D6-BBA8C4C5ECFC}" type="slidenum">
              <a:rPr lang="en-US" altLang="en-US" sz="1400" smtClean="0">
                <a:solidFill>
                  <a:schemeClr val="tx1"/>
                </a:solidFill>
              </a:rPr>
              <a:pPr>
                <a:spcBef>
                  <a:spcPct val="0"/>
                </a:spcBef>
                <a:buFontTx/>
                <a:buNone/>
              </a:pPr>
              <a:t>43</a:t>
            </a:fld>
            <a:endParaRPr lang="en-US" altLang="en-US" sz="1400" smtClean="0">
              <a:solidFill>
                <a:schemeClr val="tx1"/>
              </a:solidFill>
            </a:endParaRPr>
          </a:p>
        </p:txBody>
      </p:sp>
      <p:grpSp>
        <p:nvGrpSpPr>
          <p:cNvPr id="29700" name="Group 265"/>
          <p:cNvGrpSpPr>
            <a:grpSpLocks/>
          </p:cNvGrpSpPr>
          <p:nvPr/>
        </p:nvGrpSpPr>
        <p:grpSpPr bwMode="auto">
          <a:xfrm>
            <a:off x="723900" y="1447800"/>
            <a:ext cx="7391400" cy="4724400"/>
            <a:chOff x="1905000" y="1028700"/>
            <a:chExt cx="6362700" cy="4838700"/>
          </a:xfrm>
        </p:grpSpPr>
        <p:sp>
          <p:nvSpPr>
            <p:cNvPr id="29701" name="Rectangle 179"/>
            <p:cNvSpPr>
              <a:spLocks noChangeArrowheads="1"/>
            </p:cNvSpPr>
            <p:nvPr/>
          </p:nvSpPr>
          <p:spPr bwMode="auto">
            <a:xfrm>
              <a:off x="1905000" y="1143000"/>
              <a:ext cx="6362700" cy="4724400"/>
            </a:xfrm>
            <a:prstGeom prst="rect">
              <a:avLst/>
            </a:prstGeom>
            <a:noFill/>
            <a:ln w="9525" algn="ctr">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rgbClr val="5C9136"/>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C9136"/>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5C9136"/>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5C9136"/>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5C9136"/>
                  </a:solidFill>
                  <a:latin typeface="Arial" panose="020B0604020202020204" pitchFamily="34" charset="0"/>
                  <a:ea typeface="ＭＳ Ｐゴシック" panose="020B0600070205080204" pitchFamily="34" charset="-128"/>
                </a:defRPr>
              </a:lvl5pPr>
              <a:lvl6pPr marL="25146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6pPr>
              <a:lvl7pPr marL="29718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7pPr>
              <a:lvl8pPr marL="34290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8pPr>
              <a:lvl9pPr marL="38862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9pPr>
            </a:lstStyle>
            <a:p>
              <a:pPr algn="ctr">
                <a:spcBef>
                  <a:spcPct val="0"/>
                </a:spcBef>
                <a:buFontTx/>
                <a:buNone/>
              </a:pPr>
              <a:endParaRPr lang="en-US" altLang="en-US" sz="1800"/>
            </a:p>
          </p:txBody>
        </p:sp>
        <p:grpSp>
          <p:nvGrpSpPr>
            <p:cNvPr id="29702" name="Group 180"/>
            <p:cNvGrpSpPr>
              <a:grpSpLocks/>
            </p:cNvGrpSpPr>
            <p:nvPr/>
          </p:nvGrpSpPr>
          <p:grpSpPr bwMode="auto">
            <a:xfrm>
              <a:off x="1990008" y="1554936"/>
              <a:ext cx="6054976" cy="4282821"/>
              <a:chOff x="103" y="895"/>
              <a:chExt cx="4953" cy="3297"/>
            </a:xfrm>
          </p:grpSpPr>
          <p:sp>
            <p:nvSpPr>
              <p:cNvPr id="29706" name="Rectangle 184"/>
              <p:cNvSpPr>
                <a:spLocks noChangeArrowheads="1"/>
              </p:cNvSpPr>
              <p:nvPr/>
            </p:nvSpPr>
            <p:spPr bwMode="auto">
              <a:xfrm>
                <a:off x="532" y="930"/>
                <a:ext cx="4424" cy="296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C9136"/>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C9136"/>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5C9136"/>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5C9136"/>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5C9136"/>
                    </a:solidFill>
                    <a:latin typeface="Arial" panose="020B0604020202020204" pitchFamily="34" charset="0"/>
                    <a:ea typeface="ＭＳ Ｐゴシック" panose="020B0600070205080204" pitchFamily="34" charset="-128"/>
                  </a:defRPr>
                </a:lvl5pPr>
                <a:lvl6pPr marL="25146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6pPr>
                <a:lvl7pPr marL="29718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7pPr>
                <a:lvl8pPr marL="34290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8pPr>
                <a:lvl9pPr marL="38862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5400">
                  <a:solidFill>
                    <a:schemeClr val="tx1"/>
                  </a:solidFill>
                </a:endParaRPr>
              </a:p>
            </p:txBody>
          </p:sp>
          <p:sp>
            <p:nvSpPr>
              <p:cNvPr id="29707" name="Rectangle 185"/>
              <p:cNvSpPr>
                <a:spLocks noChangeArrowheads="1"/>
              </p:cNvSpPr>
              <p:nvPr/>
            </p:nvSpPr>
            <p:spPr bwMode="auto">
              <a:xfrm>
                <a:off x="517" y="932"/>
                <a:ext cx="4424" cy="2964"/>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rgbClr val="5C9136"/>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C9136"/>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5C9136"/>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5C9136"/>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5C9136"/>
                    </a:solidFill>
                    <a:latin typeface="Arial" panose="020B0604020202020204" pitchFamily="34" charset="0"/>
                    <a:ea typeface="ＭＳ Ｐゴシック" panose="020B0600070205080204" pitchFamily="34" charset="-128"/>
                  </a:defRPr>
                </a:lvl5pPr>
                <a:lvl6pPr marL="25146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6pPr>
                <a:lvl7pPr marL="29718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7pPr>
                <a:lvl8pPr marL="34290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8pPr>
                <a:lvl9pPr marL="38862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5400">
                  <a:solidFill>
                    <a:schemeClr val="tx1"/>
                  </a:solidFill>
                </a:endParaRPr>
              </a:p>
            </p:txBody>
          </p:sp>
          <p:sp>
            <p:nvSpPr>
              <p:cNvPr id="29708" name="Line 21"/>
              <p:cNvSpPr>
                <a:spLocks noChangeShapeType="1"/>
              </p:cNvSpPr>
              <p:nvPr/>
            </p:nvSpPr>
            <p:spPr bwMode="auto">
              <a:xfrm>
                <a:off x="517" y="932"/>
                <a:ext cx="44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09" name="Freeform 187"/>
              <p:cNvSpPr>
                <a:spLocks/>
              </p:cNvSpPr>
              <p:nvPr/>
            </p:nvSpPr>
            <p:spPr bwMode="auto">
              <a:xfrm>
                <a:off x="517" y="932"/>
                <a:ext cx="4424" cy="2964"/>
              </a:xfrm>
              <a:custGeom>
                <a:avLst/>
                <a:gdLst>
                  <a:gd name="T0" fmla="*/ 0 w 568"/>
                  <a:gd name="T1" fmla="*/ 2147483646 h 565"/>
                  <a:gd name="T2" fmla="*/ 2147483646 w 568"/>
                  <a:gd name="T3" fmla="*/ 2147483646 h 565"/>
                  <a:gd name="T4" fmla="*/ 2147483646 w 568"/>
                  <a:gd name="T5" fmla="*/ 0 h 565"/>
                  <a:gd name="T6" fmla="*/ 0 60000 65536"/>
                  <a:gd name="T7" fmla="*/ 0 60000 65536"/>
                  <a:gd name="T8" fmla="*/ 0 60000 65536"/>
                  <a:gd name="T9" fmla="*/ 0 w 568"/>
                  <a:gd name="T10" fmla="*/ 0 h 565"/>
                  <a:gd name="T11" fmla="*/ 568 w 568"/>
                  <a:gd name="T12" fmla="*/ 565 h 565"/>
                </a:gdLst>
                <a:ahLst/>
                <a:cxnLst>
                  <a:cxn ang="T6">
                    <a:pos x="T0" y="T1"/>
                  </a:cxn>
                  <a:cxn ang="T7">
                    <a:pos x="T2" y="T3"/>
                  </a:cxn>
                  <a:cxn ang="T8">
                    <a:pos x="T4" y="T5"/>
                  </a:cxn>
                </a:cxnLst>
                <a:rect l="T9" t="T10" r="T11" b="T12"/>
                <a:pathLst>
                  <a:path w="568" h="565">
                    <a:moveTo>
                      <a:pt x="0" y="565"/>
                    </a:moveTo>
                    <a:lnTo>
                      <a:pt x="568" y="565"/>
                    </a:lnTo>
                    <a:lnTo>
                      <a:pt x="568"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10" name="Line 23"/>
              <p:cNvSpPr>
                <a:spLocks noChangeShapeType="1"/>
              </p:cNvSpPr>
              <p:nvPr/>
            </p:nvSpPr>
            <p:spPr bwMode="auto">
              <a:xfrm flipV="1">
                <a:off x="517" y="932"/>
                <a:ext cx="2" cy="296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11" name="Line 24"/>
              <p:cNvSpPr>
                <a:spLocks noChangeShapeType="1"/>
              </p:cNvSpPr>
              <p:nvPr/>
            </p:nvSpPr>
            <p:spPr bwMode="auto">
              <a:xfrm>
                <a:off x="517" y="3896"/>
                <a:ext cx="44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12" name="Line 25"/>
              <p:cNvSpPr>
                <a:spLocks noChangeShapeType="1"/>
              </p:cNvSpPr>
              <p:nvPr/>
            </p:nvSpPr>
            <p:spPr bwMode="auto">
              <a:xfrm flipV="1">
                <a:off x="517" y="932"/>
                <a:ext cx="2" cy="296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13" name="Line 26"/>
              <p:cNvSpPr>
                <a:spLocks noChangeShapeType="1"/>
              </p:cNvSpPr>
              <p:nvPr/>
            </p:nvSpPr>
            <p:spPr bwMode="auto">
              <a:xfrm flipV="1">
                <a:off x="517" y="3864"/>
                <a:ext cx="2" cy="3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14" name="Line 27"/>
              <p:cNvSpPr>
                <a:spLocks noChangeShapeType="1"/>
              </p:cNvSpPr>
              <p:nvPr/>
            </p:nvSpPr>
            <p:spPr bwMode="auto">
              <a:xfrm>
                <a:off x="517" y="932"/>
                <a:ext cx="2" cy="3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15" name="Rectangle 193"/>
              <p:cNvSpPr>
                <a:spLocks noChangeArrowheads="1"/>
              </p:cNvSpPr>
              <p:nvPr/>
            </p:nvSpPr>
            <p:spPr bwMode="auto">
              <a:xfrm>
                <a:off x="486" y="3917"/>
                <a:ext cx="0"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rgbClr val="5C9136"/>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C9136"/>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5C9136"/>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5C9136"/>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5C9136"/>
                    </a:solidFill>
                    <a:latin typeface="Arial" panose="020B0604020202020204" pitchFamily="34" charset="0"/>
                    <a:ea typeface="ＭＳ Ｐゴシック" panose="020B0600070205080204" pitchFamily="34" charset="-128"/>
                  </a:defRPr>
                </a:lvl5pPr>
                <a:lvl6pPr marL="25146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6pPr>
                <a:lvl7pPr marL="29718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7pPr>
                <a:lvl8pPr marL="34290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8pPr>
                <a:lvl9pPr marL="38862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1700">
                  <a:solidFill>
                    <a:schemeClr val="tx1"/>
                  </a:solidFill>
                </a:endParaRPr>
              </a:p>
            </p:txBody>
          </p:sp>
          <p:sp>
            <p:nvSpPr>
              <p:cNvPr id="29716" name="Line 29"/>
              <p:cNvSpPr>
                <a:spLocks noChangeShapeType="1"/>
              </p:cNvSpPr>
              <p:nvPr/>
            </p:nvSpPr>
            <p:spPr bwMode="auto">
              <a:xfrm flipV="1">
                <a:off x="1250" y="3864"/>
                <a:ext cx="1" cy="3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17" name="Line 30"/>
              <p:cNvSpPr>
                <a:spLocks noChangeShapeType="1"/>
              </p:cNvSpPr>
              <p:nvPr/>
            </p:nvSpPr>
            <p:spPr bwMode="auto">
              <a:xfrm>
                <a:off x="1250" y="932"/>
                <a:ext cx="1" cy="3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18" name="Rectangle 196"/>
              <p:cNvSpPr>
                <a:spLocks noChangeArrowheads="1"/>
              </p:cNvSpPr>
              <p:nvPr/>
            </p:nvSpPr>
            <p:spPr bwMode="auto">
              <a:xfrm>
                <a:off x="1163" y="3917"/>
                <a:ext cx="173"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rgbClr val="5C9136"/>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C9136"/>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5C9136"/>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5C9136"/>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5C9136"/>
                    </a:solidFill>
                    <a:latin typeface="Arial" panose="020B0604020202020204" pitchFamily="34" charset="0"/>
                    <a:ea typeface="ＭＳ Ｐゴシック" panose="020B0600070205080204" pitchFamily="34" charset="-128"/>
                  </a:defRPr>
                </a:lvl5pPr>
                <a:lvl6pPr marL="25146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6pPr>
                <a:lvl7pPr marL="29718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7pPr>
                <a:lvl8pPr marL="34290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8pPr>
                <a:lvl9pPr marL="38862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a:solidFill>
                      <a:srgbClr val="000000"/>
                    </a:solidFill>
                  </a:rPr>
                  <a:t>500</a:t>
                </a:r>
                <a:endParaRPr lang="en-US" altLang="en-US" sz="1700">
                  <a:solidFill>
                    <a:schemeClr val="tx1"/>
                  </a:solidFill>
                </a:endParaRPr>
              </a:p>
            </p:txBody>
          </p:sp>
          <p:sp>
            <p:nvSpPr>
              <p:cNvPr id="29719" name="Line 32"/>
              <p:cNvSpPr>
                <a:spLocks noChangeShapeType="1"/>
              </p:cNvSpPr>
              <p:nvPr/>
            </p:nvSpPr>
            <p:spPr bwMode="auto">
              <a:xfrm flipV="1">
                <a:off x="1989" y="3864"/>
                <a:ext cx="1" cy="3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20" name="Line 33"/>
              <p:cNvSpPr>
                <a:spLocks noChangeShapeType="1"/>
              </p:cNvSpPr>
              <p:nvPr/>
            </p:nvSpPr>
            <p:spPr bwMode="auto">
              <a:xfrm>
                <a:off x="1989" y="932"/>
                <a:ext cx="1" cy="3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21" name="Rectangle 199"/>
              <p:cNvSpPr>
                <a:spLocks noChangeArrowheads="1"/>
              </p:cNvSpPr>
              <p:nvPr/>
            </p:nvSpPr>
            <p:spPr bwMode="auto">
              <a:xfrm>
                <a:off x="1872" y="3917"/>
                <a:ext cx="231"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rgbClr val="5C9136"/>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C9136"/>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5C9136"/>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5C9136"/>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5C9136"/>
                    </a:solidFill>
                    <a:latin typeface="Arial" panose="020B0604020202020204" pitchFamily="34" charset="0"/>
                    <a:ea typeface="ＭＳ Ｐゴシック" panose="020B0600070205080204" pitchFamily="34" charset="-128"/>
                  </a:defRPr>
                </a:lvl5pPr>
                <a:lvl6pPr marL="25146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6pPr>
                <a:lvl7pPr marL="29718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7pPr>
                <a:lvl8pPr marL="34290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8pPr>
                <a:lvl9pPr marL="38862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a:solidFill>
                      <a:srgbClr val="000000"/>
                    </a:solidFill>
                  </a:rPr>
                  <a:t>1000</a:t>
                </a:r>
                <a:endParaRPr lang="en-US" altLang="en-US" sz="1700">
                  <a:solidFill>
                    <a:schemeClr val="tx1"/>
                  </a:solidFill>
                </a:endParaRPr>
              </a:p>
            </p:txBody>
          </p:sp>
          <p:sp>
            <p:nvSpPr>
              <p:cNvPr id="29722" name="Line 35"/>
              <p:cNvSpPr>
                <a:spLocks noChangeShapeType="1"/>
              </p:cNvSpPr>
              <p:nvPr/>
            </p:nvSpPr>
            <p:spPr bwMode="auto">
              <a:xfrm flipV="1">
                <a:off x="2729" y="3864"/>
                <a:ext cx="2" cy="3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23" name="Line 36"/>
              <p:cNvSpPr>
                <a:spLocks noChangeShapeType="1"/>
              </p:cNvSpPr>
              <p:nvPr/>
            </p:nvSpPr>
            <p:spPr bwMode="auto">
              <a:xfrm>
                <a:off x="2729" y="932"/>
                <a:ext cx="2" cy="3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24" name="Rectangle 202"/>
              <p:cNvSpPr>
                <a:spLocks noChangeArrowheads="1"/>
              </p:cNvSpPr>
              <p:nvPr/>
            </p:nvSpPr>
            <p:spPr bwMode="auto">
              <a:xfrm>
                <a:off x="2613" y="3917"/>
                <a:ext cx="231"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rgbClr val="5C9136"/>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C9136"/>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5C9136"/>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5C9136"/>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5C9136"/>
                    </a:solidFill>
                    <a:latin typeface="Arial" panose="020B0604020202020204" pitchFamily="34" charset="0"/>
                    <a:ea typeface="ＭＳ Ｐゴシック" panose="020B0600070205080204" pitchFamily="34" charset="-128"/>
                  </a:defRPr>
                </a:lvl5pPr>
                <a:lvl6pPr marL="25146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6pPr>
                <a:lvl7pPr marL="29718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7pPr>
                <a:lvl8pPr marL="34290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8pPr>
                <a:lvl9pPr marL="38862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a:solidFill>
                      <a:srgbClr val="000000"/>
                    </a:solidFill>
                  </a:rPr>
                  <a:t>1500</a:t>
                </a:r>
                <a:endParaRPr lang="en-US" altLang="en-US" sz="1700">
                  <a:solidFill>
                    <a:schemeClr val="tx1"/>
                  </a:solidFill>
                </a:endParaRPr>
              </a:p>
            </p:txBody>
          </p:sp>
          <p:sp>
            <p:nvSpPr>
              <p:cNvPr id="29725" name="Line 38"/>
              <p:cNvSpPr>
                <a:spLocks noChangeShapeType="1"/>
              </p:cNvSpPr>
              <p:nvPr/>
            </p:nvSpPr>
            <p:spPr bwMode="auto">
              <a:xfrm flipV="1">
                <a:off x="3462" y="3864"/>
                <a:ext cx="1" cy="3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26" name="Line 39"/>
              <p:cNvSpPr>
                <a:spLocks noChangeShapeType="1"/>
              </p:cNvSpPr>
              <p:nvPr/>
            </p:nvSpPr>
            <p:spPr bwMode="auto">
              <a:xfrm>
                <a:off x="3462" y="932"/>
                <a:ext cx="1" cy="3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27" name="Rectangle 205"/>
              <p:cNvSpPr>
                <a:spLocks noChangeArrowheads="1"/>
              </p:cNvSpPr>
              <p:nvPr/>
            </p:nvSpPr>
            <p:spPr bwMode="auto">
              <a:xfrm>
                <a:off x="3353" y="3917"/>
                <a:ext cx="231"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rgbClr val="5C9136"/>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C9136"/>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5C9136"/>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5C9136"/>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5C9136"/>
                    </a:solidFill>
                    <a:latin typeface="Arial" panose="020B0604020202020204" pitchFamily="34" charset="0"/>
                    <a:ea typeface="ＭＳ Ｐゴシック" panose="020B0600070205080204" pitchFamily="34" charset="-128"/>
                  </a:defRPr>
                </a:lvl5pPr>
                <a:lvl6pPr marL="25146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6pPr>
                <a:lvl7pPr marL="29718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7pPr>
                <a:lvl8pPr marL="34290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8pPr>
                <a:lvl9pPr marL="38862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a:solidFill>
                      <a:srgbClr val="000000"/>
                    </a:solidFill>
                  </a:rPr>
                  <a:t>2000</a:t>
                </a:r>
                <a:endParaRPr lang="en-US" altLang="en-US" sz="1700">
                  <a:solidFill>
                    <a:schemeClr val="tx1"/>
                  </a:solidFill>
                </a:endParaRPr>
              </a:p>
            </p:txBody>
          </p:sp>
          <p:sp>
            <p:nvSpPr>
              <p:cNvPr id="29728" name="Line 41"/>
              <p:cNvSpPr>
                <a:spLocks noChangeShapeType="1"/>
              </p:cNvSpPr>
              <p:nvPr/>
            </p:nvSpPr>
            <p:spPr bwMode="auto">
              <a:xfrm flipV="1">
                <a:off x="4201" y="3864"/>
                <a:ext cx="1" cy="3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29" name="Line 42"/>
              <p:cNvSpPr>
                <a:spLocks noChangeShapeType="1"/>
              </p:cNvSpPr>
              <p:nvPr/>
            </p:nvSpPr>
            <p:spPr bwMode="auto">
              <a:xfrm>
                <a:off x="4201" y="932"/>
                <a:ext cx="1" cy="3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30" name="Rectangle 208"/>
              <p:cNvSpPr>
                <a:spLocks noChangeArrowheads="1"/>
              </p:cNvSpPr>
              <p:nvPr/>
            </p:nvSpPr>
            <p:spPr bwMode="auto">
              <a:xfrm>
                <a:off x="4084" y="3917"/>
                <a:ext cx="231"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rgbClr val="5C9136"/>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C9136"/>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5C9136"/>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5C9136"/>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5C9136"/>
                    </a:solidFill>
                    <a:latin typeface="Arial" panose="020B0604020202020204" pitchFamily="34" charset="0"/>
                    <a:ea typeface="ＭＳ Ｐゴシック" panose="020B0600070205080204" pitchFamily="34" charset="-128"/>
                  </a:defRPr>
                </a:lvl5pPr>
                <a:lvl6pPr marL="25146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6pPr>
                <a:lvl7pPr marL="29718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7pPr>
                <a:lvl8pPr marL="34290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8pPr>
                <a:lvl9pPr marL="38862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a:solidFill>
                      <a:srgbClr val="000000"/>
                    </a:solidFill>
                  </a:rPr>
                  <a:t>2500</a:t>
                </a:r>
                <a:endParaRPr lang="en-US" altLang="en-US" sz="1700">
                  <a:solidFill>
                    <a:schemeClr val="tx1"/>
                  </a:solidFill>
                </a:endParaRPr>
              </a:p>
            </p:txBody>
          </p:sp>
          <p:sp>
            <p:nvSpPr>
              <p:cNvPr id="29731" name="Line 44"/>
              <p:cNvSpPr>
                <a:spLocks noChangeShapeType="1"/>
              </p:cNvSpPr>
              <p:nvPr/>
            </p:nvSpPr>
            <p:spPr bwMode="auto">
              <a:xfrm flipV="1">
                <a:off x="4941" y="3864"/>
                <a:ext cx="2" cy="3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32" name="Line 45"/>
              <p:cNvSpPr>
                <a:spLocks noChangeShapeType="1"/>
              </p:cNvSpPr>
              <p:nvPr/>
            </p:nvSpPr>
            <p:spPr bwMode="auto">
              <a:xfrm>
                <a:off x="4941" y="932"/>
                <a:ext cx="2" cy="3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33" name="Rectangle 211"/>
              <p:cNvSpPr>
                <a:spLocks noChangeArrowheads="1"/>
              </p:cNvSpPr>
              <p:nvPr/>
            </p:nvSpPr>
            <p:spPr bwMode="auto">
              <a:xfrm>
                <a:off x="4825" y="3917"/>
                <a:ext cx="231"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rgbClr val="5C9136"/>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C9136"/>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5C9136"/>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5C9136"/>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5C9136"/>
                    </a:solidFill>
                    <a:latin typeface="Arial" panose="020B0604020202020204" pitchFamily="34" charset="0"/>
                    <a:ea typeface="ＭＳ Ｐゴシック" panose="020B0600070205080204" pitchFamily="34" charset="-128"/>
                  </a:defRPr>
                </a:lvl5pPr>
                <a:lvl6pPr marL="25146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6pPr>
                <a:lvl7pPr marL="29718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7pPr>
                <a:lvl8pPr marL="34290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8pPr>
                <a:lvl9pPr marL="38862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a:solidFill>
                      <a:srgbClr val="000000"/>
                    </a:solidFill>
                  </a:rPr>
                  <a:t>3000</a:t>
                </a:r>
                <a:endParaRPr lang="en-US" altLang="en-US" sz="1700">
                  <a:solidFill>
                    <a:schemeClr val="tx1"/>
                  </a:solidFill>
                </a:endParaRPr>
              </a:p>
            </p:txBody>
          </p:sp>
          <p:sp>
            <p:nvSpPr>
              <p:cNvPr id="29734" name="Line 47"/>
              <p:cNvSpPr>
                <a:spLocks noChangeShapeType="1"/>
              </p:cNvSpPr>
              <p:nvPr/>
            </p:nvSpPr>
            <p:spPr bwMode="auto">
              <a:xfrm>
                <a:off x="517" y="3896"/>
                <a:ext cx="3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35" name="Line 48"/>
              <p:cNvSpPr>
                <a:spLocks noChangeShapeType="1"/>
              </p:cNvSpPr>
              <p:nvPr/>
            </p:nvSpPr>
            <p:spPr bwMode="auto">
              <a:xfrm flipH="1">
                <a:off x="4895" y="3896"/>
                <a:ext cx="46"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36" name="Rectangle 214"/>
              <p:cNvSpPr>
                <a:spLocks noChangeArrowheads="1"/>
              </p:cNvSpPr>
              <p:nvPr/>
            </p:nvSpPr>
            <p:spPr bwMode="auto">
              <a:xfrm>
                <a:off x="432" y="3854"/>
                <a:ext cx="58"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rgbClr val="5C9136"/>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C9136"/>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5C9136"/>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5C9136"/>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5C9136"/>
                    </a:solidFill>
                    <a:latin typeface="Arial" panose="020B0604020202020204" pitchFamily="34" charset="0"/>
                    <a:ea typeface="ＭＳ Ｐゴシック" panose="020B0600070205080204" pitchFamily="34" charset="-128"/>
                  </a:defRPr>
                </a:lvl5pPr>
                <a:lvl6pPr marL="25146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6pPr>
                <a:lvl7pPr marL="29718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7pPr>
                <a:lvl8pPr marL="34290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8pPr>
                <a:lvl9pPr marL="38862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a:solidFill>
                      <a:srgbClr val="000000"/>
                    </a:solidFill>
                  </a:rPr>
                  <a:t>0</a:t>
                </a:r>
                <a:endParaRPr lang="en-US" altLang="en-US" sz="1700">
                  <a:solidFill>
                    <a:schemeClr val="tx1"/>
                  </a:solidFill>
                </a:endParaRPr>
              </a:p>
            </p:txBody>
          </p:sp>
          <p:sp>
            <p:nvSpPr>
              <p:cNvPr id="29737" name="Line 50"/>
              <p:cNvSpPr>
                <a:spLocks noChangeShapeType="1"/>
              </p:cNvSpPr>
              <p:nvPr/>
            </p:nvSpPr>
            <p:spPr bwMode="auto">
              <a:xfrm>
                <a:off x="517" y="3597"/>
                <a:ext cx="3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38" name="Line 51"/>
              <p:cNvSpPr>
                <a:spLocks noChangeShapeType="1"/>
              </p:cNvSpPr>
              <p:nvPr/>
            </p:nvSpPr>
            <p:spPr bwMode="auto">
              <a:xfrm flipH="1">
                <a:off x="4895" y="3597"/>
                <a:ext cx="46"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39" name="Rectangle 217"/>
              <p:cNvSpPr>
                <a:spLocks noChangeArrowheads="1"/>
              </p:cNvSpPr>
              <p:nvPr/>
            </p:nvSpPr>
            <p:spPr bwMode="auto">
              <a:xfrm>
                <a:off x="369" y="3560"/>
                <a:ext cx="115"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rgbClr val="5C9136"/>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C9136"/>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5C9136"/>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5C9136"/>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5C9136"/>
                    </a:solidFill>
                    <a:latin typeface="Arial" panose="020B0604020202020204" pitchFamily="34" charset="0"/>
                    <a:ea typeface="ＭＳ Ｐゴシック" panose="020B0600070205080204" pitchFamily="34" charset="-128"/>
                  </a:defRPr>
                </a:lvl5pPr>
                <a:lvl6pPr marL="25146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6pPr>
                <a:lvl7pPr marL="29718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7pPr>
                <a:lvl8pPr marL="34290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8pPr>
                <a:lvl9pPr marL="38862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a:solidFill>
                      <a:srgbClr val="000000"/>
                    </a:solidFill>
                  </a:rPr>
                  <a:t>10</a:t>
                </a:r>
                <a:endParaRPr lang="en-US" altLang="en-US" sz="1700">
                  <a:solidFill>
                    <a:schemeClr val="tx1"/>
                  </a:solidFill>
                </a:endParaRPr>
              </a:p>
            </p:txBody>
          </p:sp>
          <p:sp>
            <p:nvSpPr>
              <p:cNvPr id="29740" name="Line 53"/>
              <p:cNvSpPr>
                <a:spLocks noChangeShapeType="1"/>
              </p:cNvSpPr>
              <p:nvPr/>
            </p:nvSpPr>
            <p:spPr bwMode="auto">
              <a:xfrm>
                <a:off x="517" y="3303"/>
                <a:ext cx="3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41" name="Line 54"/>
              <p:cNvSpPr>
                <a:spLocks noChangeShapeType="1"/>
              </p:cNvSpPr>
              <p:nvPr/>
            </p:nvSpPr>
            <p:spPr bwMode="auto">
              <a:xfrm flipH="1">
                <a:off x="4895" y="3303"/>
                <a:ext cx="46"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42" name="Rectangle 220"/>
              <p:cNvSpPr>
                <a:spLocks noChangeArrowheads="1"/>
              </p:cNvSpPr>
              <p:nvPr/>
            </p:nvSpPr>
            <p:spPr bwMode="auto">
              <a:xfrm>
                <a:off x="369" y="3267"/>
                <a:ext cx="115"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rgbClr val="5C9136"/>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C9136"/>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5C9136"/>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5C9136"/>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5C9136"/>
                    </a:solidFill>
                    <a:latin typeface="Arial" panose="020B0604020202020204" pitchFamily="34" charset="0"/>
                    <a:ea typeface="ＭＳ Ｐゴシック" panose="020B0600070205080204" pitchFamily="34" charset="-128"/>
                  </a:defRPr>
                </a:lvl5pPr>
                <a:lvl6pPr marL="25146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6pPr>
                <a:lvl7pPr marL="29718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7pPr>
                <a:lvl8pPr marL="34290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8pPr>
                <a:lvl9pPr marL="38862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a:solidFill>
                      <a:srgbClr val="000000"/>
                    </a:solidFill>
                  </a:rPr>
                  <a:t>20</a:t>
                </a:r>
                <a:endParaRPr lang="en-US" altLang="en-US" sz="1700">
                  <a:solidFill>
                    <a:schemeClr val="tx1"/>
                  </a:solidFill>
                </a:endParaRPr>
              </a:p>
            </p:txBody>
          </p:sp>
          <p:sp>
            <p:nvSpPr>
              <p:cNvPr id="29743" name="Line 56"/>
              <p:cNvSpPr>
                <a:spLocks noChangeShapeType="1"/>
              </p:cNvSpPr>
              <p:nvPr/>
            </p:nvSpPr>
            <p:spPr bwMode="auto">
              <a:xfrm>
                <a:off x="517" y="3004"/>
                <a:ext cx="3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44" name="Line 57"/>
              <p:cNvSpPr>
                <a:spLocks noChangeShapeType="1"/>
              </p:cNvSpPr>
              <p:nvPr/>
            </p:nvSpPr>
            <p:spPr bwMode="auto">
              <a:xfrm flipH="1">
                <a:off x="4895" y="3004"/>
                <a:ext cx="46"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45" name="Rectangle 223"/>
              <p:cNvSpPr>
                <a:spLocks noChangeArrowheads="1"/>
              </p:cNvSpPr>
              <p:nvPr/>
            </p:nvSpPr>
            <p:spPr bwMode="auto">
              <a:xfrm>
                <a:off x="369" y="2968"/>
                <a:ext cx="115"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rgbClr val="5C9136"/>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C9136"/>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5C9136"/>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5C9136"/>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5C9136"/>
                    </a:solidFill>
                    <a:latin typeface="Arial" panose="020B0604020202020204" pitchFamily="34" charset="0"/>
                    <a:ea typeface="ＭＳ Ｐゴシック" panose="020B0600070205080204" pitchFamily="34" charset="-128"/>
                  </a:defRPr>
                </a:lvl5pPr>
                <a:lvl6pPr marL="25146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6pPr>
                <a:lvl7pPr marL="29718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7pPr>
                <a:lvl8pPr marL="34290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8pPr>
                <a:lvl9pPr marL="38862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a:solidFill>
                      <a:srgbClr val="000000"/>
                    </a:solidFill>
                  </a:rPr>
                  <a:t>30</a:t>
                </a:r>
                <a:endParaRPr lang="en-US" altLang="en-US" sz="1700">
                  <a:solidFill>
                    <a:schemeClr val="tx1"/>
                  </a:solidFill>
                </a:endParaRPr>
              </a:p>
            </p:txBody>
          </p:sp>
          <p:sp>
            <p:nvSpPr>
              <p:cNvPr id="29746" name="Line 59"/>
              <p:cNvSpPr>
                <a:spLocks noChangeShapeType="1"/>
              </p:cNvSpPr>
              <p:nvPr/>
            </p:nvSpPr>
            <p:spPr bwMode="auto">
              <a:xfrm>
                <a:off x="517" y="2710"/>
                <a:ext cx="3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47" name="Line 60"/>
              <p:cNvSpPr>
                <a:spLocks noChangeShapeType="1"/>
              </p:cNvSpPr>
              <p:nvPr/>
            </p:nvSpPr>
            <p:spPr bwMode="auto">
              <a:xfrm flipH="1">
                <a:off x="4895" y="2710"/>
                <a:ext cx="46"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48" name="Rectangle 226"/>
              <p:cNvSpPr>
                <a:spLocks noChangeArrowheads="1"/>
              </p:cNvSpPr>
              <p:nvPr/>
            </p:nvSpPr>
            <p:spPr bwMode="auto">
              <a:xfrm>
                <a:off x="369" y="2673"/>
                <a:ext cx="115"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rgbClr val="5C9136"/>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C9136"/>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5C9136"/>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5C9136"/>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5C9136"/>
                    </a:solidFill>
                    <a:latin typeface="Arial" panose="020B0604020202020204" pitchFamily="34" charset="0"/>
                    <a:ea typeface="ＭＳ Ｐゴシック" panose="020B0600070205080204" pitchFamily="34" charset="-128"/>
                  </a:defRPr>
                </a:lvl5pPr>
                <a:lvl6pPr marL="25146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6pPr>
                <a:lvl7pPr marL="29718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7pPr>
                <a:lvl8pPr marL="34290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8pPr>
                <a:lvl9pPr marL="38862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a:solidFill>
                      <a:srgbClr val="000000"/>
                    </a:solidFill>
                  </a:rPr>
                  <a:t>40</a:t>
                </a:r>
                <a:endParaRPr lang="en-US" altLang="en-US" sz="1700">
                  <a:solidFill>
                    <a:schemeClr val="tx1"/>
                  </a:solidFill>
                </a:endParaRPr>
              </a:p>
            </p:txBody>
          </p:sp>
          <p:sp>
            <p:nvSpPr>
              <p:cNvPr id="29749" name="Line 62"/>
              <p:cNvSpPr>
                <a:spLocks noChangeShapeType="1"/>
              </p:cNvSpPr>
              <p:nvPr/>
            </p:nvSpPr>
            <p:spPr bwMode="auto">
              <a:xfrm>
                <a:off x="517" y="2416"/>
                <a:ext cx="3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50" name="Line 63"/>
              <p:cNvSpPr>
                <a:spLocks noChangeShapeType="1"/>
              </p:cNvSpPr>
              <p:nvPr/>
            </p:nvSpPr>
            <p:spPr bwMode="auto">
              <a:xfrm flipH="1">
                <a:off x="4895" y="2416"/>
                <a:ext cx="46"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51" name="Rectangle 229"/>
              <p:cNvSpPr>
                <a:spLocks noChangeArrowheads="1"/>
              </p:cNvSpPr>
              <p:nvPr/>
            </p:nvSpPr>
            <p:spPr bwMode="auto">
              <a:xfrm>
                <a:off x="369" y="2374"/>
                <a:ext cx="115"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rgbClr val="5C9136"/>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C9136"/>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5C9136"/>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5C9136"/>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5C9136"/>
                    </a:solidFill>
                    <a:latin typeface="Arial" panose="020B0604020202020204" pitchFamily="34" charset="0"/>
                    <a:ea typeface="ＭＳ Ｐゴシック" panose="020B0600070205080204" pitchFamily="34" charset="-128"/>
                  </a:defRPr>
                </a:lvl5pPr>
                <a:lvl6pPr marL="25146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6pPr>
                <a:lvl7pPr marL="29718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7pPr>
                <a:lvl8pPr marL="34290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8pPr>
                <a:lvl9pPr marL="38862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a:solidFill>
                      <a:srgbClr val="000000"/>
                    </a:solidFill>
                  </a:rPr>
                  <a:t>50</a:t>
                </a:r>
                <a:endParaRPr lang="en-US" altLang="en-US" sz="1700">
                  <a:solidFill>
                    <a:schemeClr val="tx1"/>
                  </a:solidFill>
                </a:endParaRPr>
              </a:p>
            </p:txBody>
          </p:sp>
          <p:sp>
            <p:nvSpPr>
              <p:cNvPr id="29752" name="Line 65"/>
              <p:cNvSpPr>
                <a:spLocks noChangeShapeType="1"/>
              </p:cNvSpPr>
              <p:nvPr/>
            </p:nvSpPr>
            <p:spPr bwMode="auto">
              <a:xfrm>
                <a:off x="517" y="2117"/>
                <a:ext cx="3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53" name="Line 66"/>
              <p:cNvSpPr>
                <a:spLocks noChangeShapeType="1"/>
              </p:cNvSpPr>
              <p:nvPr/>
            </p:nvSpPr>
            <p:spPr bwMode="auto">
              <a:xfrm flipH="1">
                <a:off x="4895" y="2117"/>
                <a:ext cx="46"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54" name="Rectangle 232"/>
              <p:cNvSpPr>
                <a:spLocks noChangeArrowheads="1"/>
              </p:cNvSpPr>
              <p:nvPr/>
            </p:nvSpPr>
            <p:spPr bwMode="auto">
              <a:xfrm>
                <a:off x="369" y="2080"/>
                <a:ext cx="115"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rgbClr val="5C9136"/>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C9136"/>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5C9136"/>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5C9136"/>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5C9136"/>
                    </a:solidFill>
                    <a:latin typeface="Arial" panose="020B0604020202020204" pitchFamily="34" charset="0"/>
                    <a:ea typeface="ＭＳ Ｐゴシック" panose="020B0600070205080204" pitchFamily="34" charset="-128"/>
                  </a:defRPr>
                </a:lvl5pPr>
                <a:lvl6pPr marL="25146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6pPr>
                <a:lvl7pPr marL="29718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7pPr>
                <a:lvl8pPr marL="34290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8pPr>
                <a:lvl9pPr marL="38862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a:solidFill>
                      <a:srgbClr val="000000"/>
                    </a:solidFill>
                  </a:rPr>
                  <a:t>60</a:t>
                </a:r>
                <a:endParaRPr lang="en-US" altLang="en-US" sz="1700">
                  <a:solidFill>
                    <a:schemeClr val="tx1"/>
                  </a:solidFill>
                </a:endParaRPr>
              </a:p>
            </p:txBody>
          </p:sp>
          <p:sp>
            <p:nvSpPr>
              <p:cNvPr id="29755" name="Line 68"/>
              <p:cNvSpPr>
                <a:spLocks noChangeShapeType="1"/>
              </p:cNvSpPr>
              <p:nvPr/>
            </p:nvSpPr>
            <p:spPr bwMode="auto">
              <a:xfrm>
                <a:off x="517" y="1824"/>
                <a:ext cx="3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56" name="Line 69"/>
              <p:cNvSpPr>
                <a:spLocks noChangeShapeType="1"/>
              </p:cNvSpPr>
              <p:nvPr/>
            </p:nvSpPr>
            <p:spPr bwMode="auto">
              <a:xfrm flipH="1">
                <a:off x="4895" y="1824"/>
                <a:ext cx="46"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57" name="Rectangle 235"/>
              <p:cNvSpPr>
                <a:spLocks noChangeArrowheads="1"/>
              </p:cNvSpPr>
              <p:nvPr/>
            </p:nvSpPr>
            <p:spPr bwMode="auto">
              <a:xfrm>
                <a:off x="369" y="1781"/>
                <a:ext cx="115"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rgbClr val="5C9136"/>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C9136"/>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5C9136"/>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5C9136"/>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5C9136"/>
                    </a:solidFill>
                    <a:latin typeface="Arial" panose="020B0604020202020204" pitchFamily="34" charset="0"/>
                    <a:ea typeface="ＭＳ Ｐゴシック" panose="020B0600070205080204" pitchFamily="34" charset="-128"/>
                  </a:defRPr>
                </a:lvl5pPr>
                <a:lvl6pPr marL="25146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6pPr>
                <a:lvl7pPr marL="29718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7pPr>
                <a:lvl8pPr marL="34290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8pPr>
                <a:lvl9pPr marL="38862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a:solidFill>
                      <a:srgbClr val="000000"/>
                    </a:solidFill>
                  </a:rPr>
                  <a:t>70</a:t>
                </a:r>
                <a:endParaRPr lang="en-US" altLang="en-US" sz="1700">
                  <a:solidFill>
                    <a:schemeClr val="tx1"/>
                  </a:solidFill>
                </a:endParaRPr>
              </a:p>
            </p:txBody>
          </p:sp>
          <p:sp>
            <p:nvSpPr>
              <p:cNvPr id="29758" name="Line 71"/>
              <p:cNvSpPr>
                <a:spLocks noChangeShapeType="1"/>
              </p:cNvSpPr>
              <p:nvPr/>
            </p:nvSpPr>
            <p:spPr bwMode="auto">
              <a:xfrm>
                <a:off x="517" y="1524"/>
                <a:ext cx="3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59" name="Line 72"/>
              <p:cNvSpPr>
                <a:spLocks noChangeShapeType="1"/>
              </p:cNvSpPr>
              <p:nvPr/>
            </p:nvSpPr>
            <p:spPr bwMode="auto">
              <a:xfrm flipH="1">
                <a:off x="4895" y="1524"/>
                <a:ext cx="46"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60" name="Rectangle 238"/>
              <p:cNvSpPr>
                <a:spLocks noChangeArrowheads="1"/>
              </p:cNvSpPr>
              <p:nvPr/>
            </p:nvSpPr>
            <p:spPr bwMode="auto">
              <a:xfrm>
                <a:off x="369" y="1489"/>
                <a:ext cx="115"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rgbClr val="5C9136"/>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C9136"/>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5C9136"/>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5C9136"/>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5C9136"/>
                    </a:solidFill>
                    <a:latin typeface="Arial" panose="020B0604020202020204" pitchFamily="34" charset="0"/>
                    <a:ea typeface="ＭＳ Ｐゴシック" panose="020B0600070205080204" pitchFamily="34" charset="-128"/>
                  </a:defRPr>
                </a:lvl5pPr>
                <a:lvl6pPr marL="25146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6pPr>
                <a:lvl7pPr marL="29718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7pPr>
                <a:lvl8pPr marL="34290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8pPr>
                <a:lvl9pPr marL="38862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a:solidFill>
                      <a:srgbClr val="000000"/>
                    </a:solidFill>
                  </a:rPr>
                  <a:t>80</a:t>
                </a:r>
                <a:endParaRPr lang="en-US" altLang="en-US" sz="1700">
                  <a:solidFill>
                    <a:schemeClr val="tx1"/>
                  </a:solidFill>
                </a:endParaRPr>
              </a:p>
            </p:txBody>
          </p:sp>
          <p:sp>
            <p:nvSpPr>
              <p:cNvPr id="29761" name="Line 74"/>
              <p:cNvSpPr>
                <a:spLocks noChangeShapeType="1"/>
              </p:cNvSpPr>
              <p:nvPr/>
            </p:nvSpPr>
            <p:spPr bwMode="auto">
              <a:xfrm>
                <a:off x="517" y="1231"/>
                <a:ext cx="3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62" name="Line 75"/>
              <p:cNvSpPr>
                <a:spLocks noChangeShapeType="1"/>
              </p:cNvSpPr>
              <p:nvPr/>
            </p:nvSpPr>
            <p:spPr bwMode="auto">
              <a:xfrm flipH="1">
                <a:off x="4895" y="1231"/>
                <a:ext cx="46"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63" name="Rectangle 241"/>
              <p:cNvSpPr>
                <a:spLocks noChangeArrowheads="1"/>
              </p:cNvSpPr>
              <p:nvPr/>
            </p:nvSpPr>
            <p:spPr bwMode="auto">
              <a:xfrm>
                <a:off x="369" y="1189"/>
                <a:ext cx="115"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rgbClr val="5C9136"/>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C9136"/>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5C9136"/>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5C9136"/>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5C9136"/>
                    </a:solidFill>
                    <a:latin typeface="Arial" panose="020B0604020202020204" pitchFamily="34" charset="0"/>
                    <a:ea typeface="ＭＳ Ｐゴシック" panose="020B0600070205080204" pitchFamily="34" charset="-128"/>
                  </a:defRPr>
                </a:lvl5pPr>
                <a:lvl6pPr marL="25146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6pPr>
                <a:lvl7pPr marL="29718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7pPr>
                <a:lvl8pPr marL="34290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8pPr>
                <a:lvl9pPr marL="38862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a:solidFill>
                      <a:srgbClr val="000000"/>
                    </a:solidFill>
                  </a:rPr>
                  <a:t>90</a:t>
                </a:r>
                <a:endParaRPr lang="en-US" altLang="en-US" sz="1700">
                  <a:solidFill>
                    <a:schemeClr val="tx1"/>
                  </a:solidFill>
                </a:endParaRPr>
              </a:p>
            </p:txBody>
          </p:sp>
          <p:sp>
            <p:nvSpPr>
              <p:cNvPr id="29764" name="Line 77"/>
              <p:cNvSpPr>
                <a:spLocks noChangeShapeType="1"/>
              </p:cNvSpPr>
              <p:nvPr/>
            </p:nvSpPr>
            <p:spPr bwMode="auto">
              <a:xfrm>
                <a:off x="517" y="932"/>
                <a:ext cx="3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65" name="Line 78"/>
              <p:cNvSpPr>
                <a:spLocks noChangeShapeType="1"/>
              </p:cNvSpPr>
              <p:nvPr/>
            </p:nvSpPr>
            <p:spPr bwMode="auto">
              <a:xfrm flipH="1">
                <a:off x="4895" y="932"/>
                <a:ext cx="46"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66" name="Rectangle 244"/>
              <p:cNvSpPr>
                <a:spLocks noChangeArrowheads="1"/>
              </p:cNvSpPr>
              <p:nvPr/>
            </p:nvSpPr>
            <p:spPr bwMode="auto">
              <a:xfrm>
                <a:off x="315" y="895"/>
                <a:ext cx="173"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rgbClr val="5C9136"/>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C9136"/>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5C9136"/>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5C9136"/>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5C9136"/>
                    </a:solidFill>
                    <a:latin typeface="Arial" panose="020B0604020202020204" pitchFamily="34" charset="0"/>
                    <a:ea typeface="ＭＳ Ｐゴシック" panose="020B0600070205080204" pitchFamily="34" charset="-128"/>
                  </a:defRPr>
                </a:lvl5pPr>
                <a:lvl6pPr marL="25146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6pPr>
                <a:lvl7pPr marL="29718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7pPr>
                <a:lvl8pPr marL="34290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8pPr>
                <a:lvl9pPr marL="38862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a:solidFill>
                      <a:srgbClr val="000000"/>
                    </a:solidFill>
                  </a:rPr>
                  <a:t>100</a:t>
                </a:r>
                <a:endParaRPr lang="en-US" altLang="en-US" sz="1700">
                  <a:solidFill>
                    <a:schemeClr val="tx1"/>
                  </a:solidFill>
                </a:endParaRPr>
              </a:p>
            </p:txBody>
          </p:sp>
          <p:sp>
            <p:nvSpPr>
              <p:cNvPr id="29767" name="Line 80"/>
              <p:cNvSpPr>
                <a:spLocks noChangeShapeType="1"/>
              </p:cNvSpPr>
              <p:nvPr/>
            </p:nvSpPr>
            <p:spPr bwMode="auto">
              <a:xfrm>
                <a:off x="517" y="932"/>
                <a:ext cx="44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68" name="Freeform 246"/>
              <p:cNvSpPr>
                <a:spLocks/>
              </p:cNvSpPr>
              <p:nvPr/>
            </p:nvSpPr>
            <p:spPr bwMode="auto">
              <a:xfrm>
                <a:off x="517" y="932"/>
                <a:ext cx="4424" cy="2964"/>
              </a:xfrm>
              <a:custGeom>
                <a:avLst/>
                <a:gdLst>
                  <a:gd name="T0" fmla="*/ 0 w 568"/>
                  <a:gd name="T1" fmla="*/ 2147483646 h 565"/>
                  <a:gd name="T2" fmla="*/ 2147483646 w 568"/>
                  <a:gd name="T3" fmla="*/ 2147483646 h 565"/>
                  <a:gd name="T4" fmla="*/ 2147483646 w 568"/>
                  <a:gd name="T5" fmla="*/ 0 h 565"/>
                  <a:gd name="T6" fmla="*/ 0 60000 65536"/>
                  <a:gd name="T7" fmla="*/ 0 60000 65536"/>
                  <a:gd name="T8" fmla="*/ 0 60000 65536"/>
                  <a:gd name="T9" fmla="*/ 0 w 568"/>
                  <a:gd name="T10" fmla="*/ 0 h 565"/>
                  <a:gd name="T11" fmla="*/ 568 w 568"/>
                  <a:gd name="T12" fmla="*/ 565 h 565"/>
                </a:gdLst>
                <a:ahLst/>
                <a:cxnLst>
                  <a:cxn ang="T6">
                    <a:pos x="T0" y="T1"/>
                  </a:cxn>
                  <a:cxn ang="T7">
                    <a:pos x="T2" y="T3"/>
                  </a:cxn>
                  <a:cxn ang="T8">
                    <a:pos x="T4" y="T5"/>
                  </a:cxn>
                </a:cxnLst>
                <a:rect l="T9" t="T10" r="T11" b="T12"/>
                <a:pathLst>
                  <a:path w="568" h="565">
                    <a:moveTo>
                      <a:pt x="0" y="565"/>
                    </a:moveTo>
                    <a:lnTo>
                      <a:pt x="568" y="565"/>
                    </a:lnTo>
                    <a:lnTo>
                      <a:pt x="568"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69" name="Line 82"/>
              <p:cNvSpPr>
                <a:spLocks noChangeShapeType="1"/>
              </p:cNvSpPr>
              <p:nvPr/>
            </p:nvSpPr>
            <p:spPr bwMode="auto">
              <a:xfrm flipV="1">
                <a:off x="517" y="932"/>
                <a:ext cx="2" cy="296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70" name="Rectangle 248"/>
              <p:cNvSpPr>
                <a:spLocks noChangeArrowheads="1"/>
              </p:cNvSpPr>
              <p:nvPr/>
            </p:nvSpPr>
            <p:spPr bwMode="auto">
              <a:xfrm>
                <a:off x="2249" y="4026"/>
                <a:ext cx="1252"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rgbClr val="5C9136"/>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C9136"/>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5C9136"/>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5C9136"/>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5C9136"/>
                    </a:solidFill>
                    <a:latin typeface="Arial" panose="020B0604020202020204" pitchFamily="34" charset="0"/>
                    <a:ea typeface="ＭＳ Ｐゴシック" panose="020B0600070205080204" pitchFamily="34" charset="-128"/>
                  </a:defRPr>
                </a:lvl5pPr>
                <a:lvl6pPr marL="25146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6pPr>
                <a:lvl7pPr marL="29718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7pPr>
                <a:lvl8pPr marL="34290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8pPr>
                <a:lvl9pPr marL="38862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a:solidFill>
                      <a:srgbClr val="000000"/>
                    </a:solidFill>
                  </a:rPr>
                  <a:t>Sputter Depth (Å )</a:t>
                </a:r>
                <a:endParaRPr lang="en-US" altLang="en-US" sz="1400">
                  <a:solidFill>
                    <a:schemeClr val="tx1"/>
                  </a:solidFill>
                </a:endParaRPr>
              </a:p>
            </p:txBody>
          </p:sp>
          <p:sp>
            <p:nvSpPr>
              <p:cNvPr id="29771" name="Rectangle 249"/>
              <p:cNvSpPr>
                <a:spLocks noChangeArrowheads="1"/>
              </p:cNvSpPr>
              <p:nvPr/>
            </p:nvSpPr>
            <p:spPr bwMode="auto">
              <a:xfrm rot="-5400000">
                <a:off x="-655" y="2371"/>
                <a:ext cx="1692"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rgbClr val="5C9136"/>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C9136"/>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5C9136"/>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5C9136"/>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5C9136"/>
                    </a:solidFill>
                    <a:latin typeface="Arial" panose="020B0604020202020204" pitchFamily="34" charset="0"/>
                    <a:ea typeface="ＭＳ Ｐゴシック" panose="020B0600070205080204" pitchFamily="34" charset="-128"/>
                  </a:defRPr>
                </a:lvl5pPr>
                <a:lvl6pPr marL="25146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6pPr>
                <a:lvl7pPr marL="29718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7pPr>
                <a:lvl8pPr marL="34290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8pPr>
                <a:lvl9pPr marL="38862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a:solidFill>
                      <a:srgbClr val="000000"/>
                    </a:solidFill>
                  </a:rPr>
                  <a:t>Atomic Concentration (%)</a:t>
                </a:r>
                <a:endParaRPr lang="en-US" altLang="en-US" sz="1800">
                  <a:solidFill>
                    <a:schemeClr val="tx1"/>
                  </a:solidFill>
                </a:endParaRPr>
              </a:p>
            </p:txBody>
          </p:sp>
          <p:sp>
            <p:nvSpPr>
              <p:cNvPr id="29772" name="Freeform 250"/>
              <p:cNvSpPr>
                <a:spLocks/>
              </p:cNvSpPr>
              <p:nvPr/>
            </p:nvSpPr>
            <p:spPr bwMode="auto">
              <a:xfrm>
                <a:off x="517" y="3697"/>
                <a:ext cx="3895" cy="199"/>
              </a:xfrm>
              <a:custGeom>
                <a:avLst/>
                <a:gdLst>
                  <a:gd name="T0" fmla="*/ 0 w 2835"/>
                  <a:gd name="T1" fmla="*/ 0 h 215"/>
                  <a:gd name="T2" fmla="*/ 329748 w 2835"/>
                  <a:gd name="T3" fmla="*/ 19 h 215"/>
                  <a:gd name="T4" fmla="*/ 661995 w 2835"/>
                  <a:gd name="T5" fmla="*/ 22 h 215"/>
                  <a:gd name="T6" fmla="*/ 962503 w 2835"/>
                  <a:gd name="T7" fmla="*/ 22 h 215"/>
                  <a:gd name="T8" fmla="*/ 1293145 w 2835"/>
                  <a:gd name="T9" fmla="*/ 20 h 215"/>
                  <a:gd name="T10" fmla="*/ 1623277 w 2835"/>
                  <a:gd name="T11" fmla="*/ 23 h 215"/>
                  <a:gd name="T12" fmla="*/ 1954246 w 2835"/>
                  <a:gd name="T13" fmla="*/ 24 h 215"/>
                  <a:gd name="T14" fmla="*/ 2287022 w 2835"/>
                  <a:gd name="T15" fmla="*/ 22 h 215"/>
                  <a:gd name="T16" fmla="*/ 2615093 w 2835"/>
                  <a:gd name="T17" fmla="*/ 25 h 215"/>
                  <a:gd name="T18" fmla="*/ 2952178 w 2835"/>
                  <a:gd name="T19" fmla="*/ 21 h 215"/>
                  <a:gd name="T20" fmla="*/ 3278463 w 2835"/>
                  <a:gd name="T21" fmla="*/ 22 h 215"/>
                  <a:gd name="T22" fmla="*/ 3606431 w 2835"/>
                  <a:gd name="T23" fmla="*/ 24 h 215"/>
                  <a:gd name="T24" fmla="*/ 3911668 w 2835"/>
                  <a:gd name="T25" fmla="*/ 22 h 215"/>
                  <a:gd name="T26" fmla="*/ 4241424 w 2835"/>
                  <a:gd name="T27" fmla="*/ 24 h 215"/>
                  <a:gd name="T28" fmla="*/ 4572399 w 2835"/>
                  <a:gd name="T29" fmla="*/ 22 h 215"/>
                  <a:gd name="T30" fmla="*/ 4899305 w 2835"/>
                  <a:gd name="T31" fmla="*/ 24 h 215"/>
                  <a:gd name="T32" fmla="*/ 5232744 w 2835"/>
                  <a:gd name="T33" fmla="*/ 22 h 215"/>
                  <a:gd name="T34" fmla="*/ 5564636 w 2835"/>
                  <a:gd name="T35" fmla="*/ 22 h 215"/>
                  <a:gd name="T36" fmla="*/ 5894106 w 2835"/>
                  <a:gd name="T37" fmla="*/ 24 h 215"/>
                  <a:gd name="T38" fmla="*/ 6226401 w 2835"/>
                  <a:gd name="T39" fmla="*/ 22 h 215"/>
                  <a:gd name="T40" fmla="*/ 6527802 w 2835"/>
                  <a:gd name="T41" fmla="*/ 23 h 215"/>
                  <a:gd name="T42" fmla="*/ 6857919 w 2835"/>
                  <a:gd name="T43" fmla="*/ 24 h 215"/>
                  <a:gd name="T44" fmla="*/ 7189255 w 2835"/>
                  <a:gd name="T45" fmla="*/ 23 h 215"/>
                  <a:gd name="T46" fmla="*/ 7519636 w 2835"/>
                  <a:gd name="T47" fmla="*/ 24 h 215"/>
                  <a:gd name="T48" fmla="*/ 7850853 w 2835"/>
                  <a:gd name="T49" fmla="*/ 22 h 215"/>
                  <a:gd name="T50" fmla="*/ 8181232 w 2835"/>
                  <a:gd name="T51" fmla="*/ 25 h 215"/>
                  <a:gd name="T52" fmla="*/ 8511252 w 2835"/>
                  <a:gd name="T53" fmla="*/ 25 h 215"/>
                  <a:gd name="T54" fmla="*/ 8842814 w 2835"/>
                  <a:gd name="T55" fmla="*/ 22 h 215"/>
                  <a:gd name="T56" fmla="*/ 9141220 w 2835"/>
                  <a:gd name="T57" fmla="*/ 24 h 215"/>
                  <a:gd name="T58" fmla="*/ 9478946 w 2835"/>
                  <a:gd name="T59" fmla="*/ 23 h 215"/>
                  <a:gd name="T60" fmla="*/ 9804886 w 2835"/>
                  <a:gd name="T61" fmla="*/ 24 h 215"/>
                  <a:gd name="T62" fmla="*/ 10134316 w 2835"/>
                  <a:gd name="T63" fmla="*/ 23 h 215"/>
                  <a:gd name="T64" fmla="*/ 10471580 w 2835"/>
                  <a:gd name="T65" fmla="*/ 23 h 215"/>
                  <a:gd name="T66" fmla="*/ 10796994 w 2835"/>
                  <a:gd name="T67" fmla="*/ 25 h 215"/>
                  <a:gd name="T68" fmla="*/ 11131740 w 2835"/>
                  <a:gd name="T69" fmla="*/ 23 h 215"/>
                  <a:gd name="T70" fmla="*/ 11463364 w 2835"/>
                  <a:gd name="T71" fmla="*/ 22 h 215"/>
                  <a:gd name="T72" fmla="*/ 11793289 w 2835"/>
                  <a:gd name="T73" fmla="*/ 22 h 215"/>
                  <a:gd name="T74" fmla="*/ 12092910 w 2835"/>
                  <a:gd name="T75" fmla="*/ 23 h 215"/>
                  <a:gd name="T76" fmla="*/ 12419495 w 2835"/>
                  <a:gd name="T77" fmla="*/ 24 h 215"/>
                  <a:gd name="T78" fmla="*/ 12756708 w 2835"/>
                  <a:gd name="T79" fmla="*/ 22 h 215"/>
                  <a:gd name="T80" fmla="*/ 13083747 w 2835"/>
                  <a:gd name="T81" fmla="*/ 25 h 215"/>
                  <a:gd name="T82" fmla="*/ 13413435 w 2835"/>
                  <a:gd name="T83" fmla="*/ 26 h 215"/>
                  <a:gd name="T84" fmla="*/ 13749677 w 2835"/>
                  <a:gd name="T85" fmla="*/ 26 h 215"/>
                  <a:gd name="T86" fmla="*/ 14075689 w 2835"/>
                  <a:gd name="T87" fmla="*/ 26 h 215"/>
                  <a:gd name="T88" fmla="*/ 14413278 w 2835"/>
                  <a:gd name="T89" fmla="*/ 26 h 215"/>
                  <a:gd name="T90" fmla="*/ 14707212 w 2835"/>
                  <a:gd name="T91" fmla="*/ 27 h 215"/>
                  <a:gd name="T92" fmla="*/ 15042588 w 2835"/>
                  <a:gd name="T93" fmla="*/ 26 h 21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835"/>
                  <a:gd name="T142" fmla="*/ 0 h 215"/>
                  <a:gd name="T143" fmla="*/ 2835 w 2835"/>
                  <a:gd name="T144" fmla="*/ 215 h 21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835" h="215">
                    <a:moveTo>
                      <a:pt x="0" y="0"/>
                    </a:moveTo>
                    <a:lnTo>
                      <a:pt x="62" y="158"/>
                    </a:lnTo>
                    <a:lnTo>
                      <a:pt x="125" y="175"/>
                    </a:lnTo>
                    <a:lnTo>
                      <a:pt x="181" y="175"/>
                    </a:lnTo>
                    <a:lnTo>
                      <a:pt x="244" y="164"/>
                    </a:lnTo>
                    <a:lnTo>
                      <a:pt x="306" y="187"/>
                    </a:lnTo>
                    <a:lnTo>
                      <a:pt x="368" y="192"/>
                    </a:lnTo>
                    <a:lnTo>
                      <a:pt x="431" y="175"/>
                    </a:lnTo>
                    <a:lnTo>
                      <a:pt x="493" y="198"/>
                    </a:lnTo>
                    <a:lnTo>
                      <a:pt x="556" y="170"/>
                    </a:lnTo>
                    <a:lnTo>
                      <a:pt x="618" y="181"/>
                    </a:lnTo>
                    <a:lnTo>
                      <a:pt x="680" y="192"/>
                    </a:lnTo>
                    <a:lnTo>
                      <a:pt x="737" y="175"/>
                    </a:lnTo>
                    <a:lnTo>
                      <a:pt x="799" y="192"/>
                    </a:lnTo>
                    <a:lnTo>
                      <a:pt x="862" y="181"/>
                    </a:lnTo>
                    <a:lnTo>
                      <a:pt x="924" y="192"/>
                    </a:lnTo>
                    <a:lnTo>
                      <a:pt x="986" y="181"/>
                    </a:lnTo>
                    <a:lnTo>
                      <a:pt x="1049" y="181"/>
                    </a:lnTo>
                    <a:lnTo>
                      <a:pt x="1111" y="192"/>
                    </a:lnTo>
                    <a:lnTo>
                      <a:pt x="1173" y="181"/>
                    </a:lnTo>
                    <a:lnTo>
                      <a:pt x="1230" y="187"/>
                    </a:lnTo>
                    <a:lnTo>
                      <a:pt x="1293" y="192"/>
                    </a:lnTo>
                    <a:lnTo>
                      <a:pt x="1355" y="187"/>
                    </a:lnTo>
                    <a:lnTo>
                      <a:pt x="1417" y="192"/>
                    </a:lnTo>
                    <a:lnTo>
                      <a:pt x="1480" y="181"/>
                    </a:lnTo>
                    <a:lnTo>
                      <a:pt x="1542" y="198"/>
                    </a:lnTo>
                    <a:lnTo>
                      <a:pt x="1604" y="198"/>
                    </a:lnTo>
                    <a:lnTo>
                      <a:pt x="1667" y="175"/>
                    </a:lnTo>
                    <a:lnTo>
                      <a:pt x="1723" y="192"/>
                    </a:lnTo>
                    <a:lnTo>
                      <a:pt x="1786" y="187"/>
                    </a:lnTo>
                    <a:lnTo>
                      <a:pt x="1848" y="192"/>
                    </a:lnTo>
                    <a:lnTo>
                      <a:pt x="1910" y="187"/>
                    </a:lnTo>
                    <a:lnTo>
                      <a:pt x="1973" y="187"/>
                    </a:lnTo>
                    <a:lnTo>
                      <a:pt x="2035" y="198"/>
                    </a:lnTo>
                    <a:lnTo>
                      <a:pt x="2098" y="187"/>
                    </a:lnTo>
                    <a:lnTo>
                      <a:pt x="2160" y="181"/>
                    </a:lnTo>
                    <a:lnTo>
                      <a:pt x="2222" y="181"/>
                    </a:lnTo>
                    <a:lnTo>
                      <a:pt x="2279" y="187"/>
                    </a:lnTo>
                    <a:lnTo>
                      <a:pt x="2341" y="192"/>
                    </a:lnTo>
                    <a:lnTo>
                      <a:pt x="2404" y="175"/>
                    </a:lnTo>
                    <a:lnTo>
                      <a:pt x="2466" y="198"/>
                    </a:lnTo>
                    <a:lnTo>
                      <a:pt x="2528" y="209"/>
                    </a:lnTo>
                    <a:lnTo>
                      <a:pt x="2591" y="209"/>
                    </a:lnTo>
                    <a:lnTo>
                      <a:pt x="2653" y="204"/>
                    </a:lnTo>
                    <a:lnTo>
                      <a:pt x="2716" y="209"/>
                    </a:lnTo>
                    <a:lnTo>
                      <a:pt x="2772" y="215"/>
                    </a:lnTo>
                    <a:lnTo>
                      <a:pt x="2835" y="209"/>
                    </a:lnTo>
                  </a:path>
                </a:pathLst>
              </a:custGeom>
              <a:noFill/>
              <a:ln w="9525">
                <a:solidFill>
                  <a:srgbClr val="072B6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73" name="Freeform 251"/>
              <p:cNvSpPr>
                <a:spLocks/>
              </p:cNvSpPr>
              <p:nvPr/>
            </p:nvSpPr>
            <p:spPr bwMode="auto">
              <a:xfrm>
                <a:off x="517" y="3460"/>
                <a:ext cx="3895" cy="436"/>
              </a:xfrm>
              <a:custGeom>
                <a:avLst/>
                <a:gdLst>
                  <a:gd name="T0" fmla="*/ 0 w 2835"/>
                  <a:gd name="T1" fmla="*/ 6 h 471"/>
                  <a:gd name="T2" fmla="*/ 329748 w 2835"/>
                  <a:gd name="T3" fmla="*/ 56 h 471"/>
                  <a:gd name="T4" fmla="*/ 661995 w 2835"/>
                  <a:gd name="T5" fmla="*/ 56 h 471"/>
                  <a:gd name="T6" fmla="*/ 962503 w 2835"/>
                  <a:gd name="T7" fmla="*/ 57 h 471"/>
                  <a:gd name="T8" fmla="*/ 1293145 w 2835"/>
                  <a:gd name="T9" fmla="*/ 56 h 471"/>
                  <a:gd name="T10" fmla="*/ 1623277 w 2835"/>
                  <a:gd name="T11" fmla="*/ 59 h 471"/>
                  <a:gd name="T12" fmla="*/ 1954246 w 2835"/>
                  <a:gd name="T13" fmla="*/ 59 h 471"/>
                  <a:gd name="T14" fmla="*/ 2287022 w 2835"/>
                  <a:gd name="T15" fmla="*/ 56 h 471"/>
                  <a:gd name="T16" fmla="*/ 2615093 w 2835"/>
                  <a:gd name="T17" fmla="*/ 59 h 471"/>
                  <a:gd name="T18" fmla="*/ 2952178 w 2835"/>
                  <a:gd name="T19" fmla="*/ 59 h 471"/>
                  <a:gd name="T20" fmla="*/ 3278463 w 2835"/>
                  <a:gd name="T21" fmla="*/ 57 h 471"/>
                  <a:gd name="T22" fmla="*/ 3606431 w 2835"/>
                  <a:gd name="T23" fmla="*/ 56 h 471"/>
                  <a:gd name="T24" fmla="*/ 3911668 w 2835"/>
                  <a:gd name="T25" fmla="*/ 59 h 471"/>
                  <a:gd name="T26" fmla="*/ 4241424 w 2835"/>
                  <a:gd name="T27" fmla="*/ 59 h 471"/>
                  <a:gd name="T28" fmla="*/ 4572399 w 2835"/>
                  <a:gd name="T29" fmla="*/ 57 h 471"/>
                  <a:gd name="T30" fmla="*/ 4899305 w 2835"/>
                  <a:gd name="T31" fmla="*/ 59 h 471"/>
                  <a:gd name="T32" fmla="*/ 5232744 w 2835"/>
                  <a:gd name="T33" fmla="*/ 59 h 471"/>
                  <a:gd name="T34" fmla="*/ 5564636 w 2835"/>
                  <a:gd name="T35" fmla="*/ 59 h 471"/>
                  <a:gd name="T36" fmla="*/ 5894106 w 2835"/>
                  <a:gd name="T37" fmla="*/ 59 h 471"/>
                  <a:gd name="T38" fmla="*/ 6226401 w 2835"/>
                  <a:gd name="T39" fmla="*/ 59 h 471"/>
                  <a:gd name="T40" fmla="*/ 6527802 w 2835"/>
                  <a:gd name="T41" fmla="*/ 59 h 471"/>
                  <a:gd name="T42" fmla="*/ 6857919 w 2835"/>
                  <a:gd name="T43" fmla="*/ 59 h 471"/>
                  <a:gd name="T44" fmla="*/ 7189255 w 2835"/>
                  <a:gd name="T45" fmla="*/ 56 h 471"/>
                  <a:gd name="T46" fmla="*/ 7519636 w 2835"/>
                  <a:gd name="T47" fmla="*/ 57 h 471"/>
                  <a:gd name="T48" fmla="*/ 7850853 w 2835"/>
                  <a:gd name="T49" fmla="*/ 57 h 471"/>
                  <a:gd name="T50" fmla="*/ 8181232 w 2835"/>
                  <a:gd name="T51" fmla="*/ 59 h 471"/>
                  <a:gd name="T52" fmla="*/ 8511252 w 2835"/>
                  <a:gd name="T53" fmla="*/ 59 h 471"/>
                  <a:gd name="T54" fmla="*/ 8842814 w 2835"/>
                  <a:gd name="T55" fmla="*/ 57 h 471"/>
                  <a:gd name="T56" fmla="*/ 9141220 w 2835"/>
                  <a:gd name="T57" fmla="*/ 57 h 471"/>
                  <a:gd name="T58" fmla="*/ 9478946 w 2835"/>
                  <a:gd name="T59" fmla="*/ 56 h 471"/>
                  <a:gd name="T60" fmla="*/ 9804886 w 2835"/>
                  <a:gd name="T61" fmla="*/ 59 h 471"/>
                  <a:gd name="T62" fmla="*/ 10134316 w 2835"/>
                  <a:gd name="T63" fmla="*/ 59 h 471"/>
                  <a:gd name="T64" fmla="*/ 10471580 w 2835"/>
                  <a:gd name="T65" fmla="*/ 59 h 471"/>
                  <a:gd name="T66" fmla="*/ 10796994 w 2835"/>
                  <a:gd name="T67" fmla="*/ 59 h 471"/>
                  <a:gd name="T68" fmla="*/ 11131740 w 2835"/>
                  <a:gd name="T69" fmla="*/ 59 h 471"/>
                  <a:gd name="T70" fmla="*/ 11463364 w 2835"/>
                  <a:gd name="T71" fmla="*/ 57 h 471"/>
                  <a:gd name="T72" fmla="*/ 11793289 w 2835"/>
                  <a:gd name="T73" fmla="*/ 57 h 471"/>
                  <a:gd name="T74" fmla="*/ 12092910 w 2835"/>
                  <a:gd name="T75" fmla="*/ 53 h 471"/>
                  <a:gd name="T76" fmla="*/ 12419495 w 2835"/>
                  <a:gd name="T77" fmla="*/ 0 h 471"/>
                  <a:gd name="T78" fmla="*/ 12756708 w 2835"/>
                  <a:gd name="T79" fmla="*/ 52 h 471"/>
                  <a:gd name="T80" fmla="*/ 13083747 w 2835"/>
                  <a:gd name="T81" fmla="*/ 59 h 471"/>
                  <a:gd name="T82" fmla="*/ 13413435 w 2835"/>
                  <a:gd name="T83" fmla="*/ 59 h 471"/>
                  <a:gd name="T84" fmla="*/ 13749677 w 2835"/>
                  <a:gd name="T85" fmla="*/ 59 h 471"/>
                  <a:gd name="T86" fmla="*/ 14075689 w 2835"/>
                  <a:gd name="T87" fmla="*/ 59 h 471"/>
                  <a:gd name="T88" fmla="*/ 14413278 w 2835"/>
                  <a:gd name="T89" fmla="*/ 59 h 471"/>
                  <a:gd name="T90" fmla="*/ 14707212 w 2835"/>
                  <a:gd name="T91" fmla="*/ 59 h 471"/>
                  <a:gd name="T92" fmla="*/ 15042588 w 2835"/>
                  <a:gd name="T93" fmla="*/ 59 h 47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835"/>
                  <a:gd name="T142" fmla="*/ 0 h 471"/>
                  <a:gd name="T143" fmla="*/ 2835 w 2835"/>
                  <a:gd name="T144" fmla="*/ 471 h 47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835" h="471">
                    <a:moveTo>
                      <a:pt x="0" y="34"/>
                    </a:moveTo>
                    <a:lnTo>
                      <a:pt x="62" y="454"/>
                    </a:lnTo>
                    <a:lnTo>
                      <a:pt x="125" y="454"/>
                    </a:lnTo>
                    <a:lnTo>
                      <a:pt x="181" y="460"/>
                    </a:lnTo>
                    <a:lnTo>
                      <a:pt x="244" y="448"/>
                    </a:lnTo>
                    <a:lnTo>
                      <a:pt x="306" y="471"/>
                    </a:lnTo>
                    <a:lnTo>
                      <a:pt x="368" y="471"/>
                    </a:lnTo>
                    <a:lnTo>
                      <a:pt x="431" y="454"/>
                    </a:lnTo>
                    <a:lnTo>
                      <a:pt x="493" y="471"/>
                    </a:lnTo>
                    <a:lnTo>
                      <a:pt x="556" y="471"/>
                    </a:lnTo>
                    <a:lnTo>
                      <a:pt x="618" y="460"/>
                    </a:lnTo>
                    <a:lnTo>
                      <a:pt x="680" y="454"/>
                    </a:lnTo>
                    <a:lnTo>
                      <a:pt x="737" y="471"/>
                    </a:lnTo>
                    <a:lnTo>
                      <a:pt x="799" y="471"/>
                    </a:lnTo>
                    <a:lnTo>
                      <a:pt x="862" y="465"/>
                    </a:lnTo>
                    <a:lnTo>
                      <a:pt x="924" y="471"/>
                    </a:lnTo>
                    <a:lnTo>
                      <a:pt x="986" y="471"/>
                    </a:lnTo>
                    <a:lnTo>
                      <a:pt x="1049" y="471"/>
                    </a:lnTo>
                    <a:lnTo>
                      <a:pt x="1111" y="471"/>
                    </a:lnTo>
                    <a:lnTo>
                      <a:pt x="1173" y="471"/>
                    </a:lnTo>
                    <a:lnTo>
                      <a:pt x="1230" y="471"/>
                    </a:lnTo>
                    <a:lnTo>
                      <a:pt x="1293" y="471"/>
                    </a:lnTo>
                    <a:lnTo>
                      <a:pt x="1355" y="454"/>
                    </a:lnTo>
                    <a:lnTo>
                      <a:pt x="1417" y="460"/>
                    </a:lnTo>
                    <a:lnTo>
                      <a:pt x="1480" y="460"/>
                    </a:lnTo>
                    <a:lnTo>
                      <a:pt x="1542" y="471"/>
                    </a:lnTo>
                    <a:lnTo>
                      <a:pt x="1604" y="471"/>
                    </a:lnTo>
                    <a:lnTo>
                      <a:pt x="1667" y="460"/>
                    </a:lnTo>
                    <a:lnTo>
                      <a:pt x="1723" y="460"/>
                    </a:lnTo>
                    <a:lnTo>
                      <a:pt x="1786" y="454"/>
                    </a:lnTo>
                    <a:lnTo>
                      <a:pt x="1848" y="471"/>
                    </a:lnTo>
                    <a:lnTo>
                      <a:pt x="1910" y="471"/>
                    </a:lnTo>
                    <a:lnTo>
                      <a:pt x="1973" y="471"/>
                    </a:lnTo>
                    <a:lnTo>
                      <a:pt x="2035" y="471"/>
                    </a:lnTo>
                    <a:lnTo>
                      <a:pt x="2098" y="471"/>
                    </a:lnTo>
                    <a:lnTo>
                      <a:pt x="2160" y="465"/>
                    </a:lnTo>
                    <a:lnTo>
                      <a:pt x="2222" y="465"/>
                    </a:lnTo>
                    <a:lnTo>
                      <a:pt x="2279" y="431"/>
                    </a:lnTo>
                    <a:lnTo>
                      <a:pt x="2341" y="0"/>
                    </a:lnTo>
                    <a:lnTo>
                      <a:pt x="2404" y="420"/>
                    </a:lnTo>
                    <a:lnTo>
                      <a:pt x="2466" y="471"/>
                    </a:lnTo>
                    <a:lnTo>
                      <a:pt x="2528" y="471"/>
                    </a:lnTo>
                    <a:lnTo>
                      <a:pt x="2591" y="471"/>
                    </a:lnTo>
                    <a:lnTo>
                      <a:pt x="2653" y="471"/>
                    </a:lnTo>
                    <a:lnTo>
                      <a:pt x="2716" y="471"/>
                    </a:lnTo>
                    <a:lnTo>
                      <a:pt x="2772" y="471"/>
                    </a:lnTo>
                    <a:lnTo>
                      <a:pt x="2835" y="471"/>
                    </a:lnTo>
                  </a:path>
                </a:pathLst>
              </a:custGeom>
              <a:noFill/>
              <a:ln w="952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74" name="Freeform 252"/>
              <p:cNvSpPr>
                <a:spLocks/>
              </p:cNvSpPr>
              <p:nvPr/>
            </p:nvSpPr>
            <p:spPr bwMode="auto">
              <a:xfrm>
                <a:off x="517" y="3413"/>
                <a:ext cx="3895" cy="483"/>
              </a:xfrm>
              <a:custGeom>
                <a:avLst/>
                <a:gdLst>
                  <a:gd name="T0" fmla="*/ 0 w 2835"/>
                  <a:gd name="T1" fmla="*/ 64 h 522"/>
                  <a:gd name="T2" fmla="*/ 329748 w 2835"/>
                  <a:gd name="T3" fmla="*/ 64 h 522"/>
                  <a:gd name="T4" fmla="*/ 661995 w 2835"/>
                  <a:gd name="T5" fmla="*/ 64 h 522"/>
                  <a:gd name="T6" fmla="*/ 962503 w 2835"/>
                  <a:gd name="T7" fmla="*/ 63 h 522"/>
                  <a:gd name="T8" fmla="*/ 1293145 w 2835"/>
                  <a:gd name="T9" fmla="*/ 64 h 522"/>
                  <a:gd name="T10" fmla="*/ 1623277 w 2835"/>
                  <a:gd name="T11" fmla="*/ 64 h 522"/>
                  <a:gd name="T12" fmla="*/ 1954246 w 2835"/>
                  <a:gd name="T13" fmla="*/ 64 h 522"/>
                  <a:gd name="T14" fmla="*/ 2287022 w 2835"/>
                  <a:gd name="T15" fmla="*/ 64 h 522"/>
                  <a:gd name="T16" fmla="*/ 2615093 w 2835"/>
                  <a:gd name="T17" fmla="*/ 64 h 522"/>
                  <a:gd name="T18" fmla="*/ 2952178 w 2835"/>
                  <a:gd name="T19" fmla="*/ 64 h 522"/>
                  <a:gd name="T20" fmla="*/ 3278463 w 2835"/>
                  <a:gd name="T21" fmla="*/ 64 h 522"/>
                  <a:gd name="T22" fmla="*/ 3606431 w 2835"/>
                  <a:gd name="T23" fmla="*/ 64 h 522"/>
                  <a:gd name="T24" fmla="*/ 3911668 w 2835"/>
                  <a:gd name="T25" fmla="*/ 64 h 522"/>
                  <a:gd name="T26" fmla="*/ 4241424 w 2835"/>
                  <a:gd name="T27" fmla="*/ 64 h 522"/>
                  <a:gd name="T28" fmla="*/ 4572399 w 2835"/>
                  <a:gd name="T29" fmla="*/ 64 h 522"/>
                  <a:gd name="T30" fmla="*/ 4899305 w 2835"/>
                  <a:gd name="T31" fmla="*/ 64 h 522"/>
                  <a:gd name="T32" fmla="*/ 5232744 w 2835"/>
                  <a:gd name="T33" fmla="*/ 64 h 522"/>
                  <a:gd name="T34" fmla="*/ 5564636 w 2835"/>
                  <a:gd name="T35" fmla="*/ 64 h 522"/>
                  <a:gd name="T36" fmla="*/ 5894106 w 2835"/>
                  <a:gd name="T37" fmla="*/ 64 h 522"/>
                  <a:gd name="T38" fmla="*/ 6226401 w 2835"/>
                  <a:gd name="T39" fmla="*/ 64 h 522"/>
                  <a:gd name="T40" fmla="*/ 6527802 w 2835"/>
                  <a:gd name="T41" fmla="*/ 64 h 522"/>
                  <a:gd name="T42" fmla="*/ 6857919 w 2835"/>
                  <a:gd name="T43" fmla="*/ 64 h 522"/>
                  <a:gd name="T44" fmla="*/ 7189255 w 2835"/>
                  <a:gd name="T45" fmla="*/ 64 h 522"/>
                  <a:gd name="T46" fmla="*/ 7519636 w 2835"/>
                  <a:gd name="T47" fmla="*/ 64 h 522"/>
                  <a:gd name="T48" fmla="*/ 7850853 w 2835"/>
                  <a:gd name="T49" fmla="*/ 64 h 522"/>
                  <a:gd name="T50" fmla="*/ 8181232 w 2835"/>
                  <a:gd name="T51" fmla="*/ 64 h 522"/>
                  <a:gd name="T52" fmla="*/ 8511252 w 2835"/>
                  <a:gd name="T53" fmla="*/ 64 h 522"/>
                  <a:gd name="T54" fmla="*/ 8842814 w 2835"/>
                  <a:gd name="T55" fmla="*/ 64 h 522"/>
                  <a:gd name="T56" fmla="*/ 9141220 w 2835"/>
                  <a:gd name="T57" fmla="*/ 64 h 522"/>
                  <a:gd name="T58" fmla="*/ 9478946 w 2835"/>
                  <a:gd name="T59" fmla="*/ 63 h 522"/>
                  <a:gd name="T60" fmla="*/ 9804886 w 2835"/>
                  <a:gd name="T61" fmla="*/ 64 h 522"/>
                  <a:gd name="T62" fmla="*/ 10134316 w 2835"/>
                  <a:gd name="T63" fmla="*/ 64 h 522"/>
                  <a:gd name="T64" fmla="*/ 10471580 w 2835"/>
                  <a:gd name="T65" fmla="*/ 64 h 522"/>
                  <a:gd name="T66" fmla="*/ 10796994 w 2835"/>
                  <a:gd name="T67" fmla="*/ 64 h 522"/>
                  <a:gd name="T68" fmla="*/ 11131740 w 2835"/>
                  <a:gd name="T69" fmla="*/ 64 h 522"/>
                  <a:gd name="T70" fmla="*/ 11463364 w 2835"/>
                  <a:gd name="T71" fmla="*/ 64 h 522"/>
                  <a:gd name="T72" fmla="*/ 11793289 w 2835"/>
                  <a:gd name="T73" fmla="*/ 64 h 522"/>
                  <a:gd name="T74" fmla="*/ 12092910 w 2835"/>
                  <a:gd name="T75" fmla="*/ 64 h 522"/>
                  <a:gd name="T76" fmla="*/ 12419495 w 2835"/>
                  <a:gd name="T77" fmla="*/ 43 h 522"/>
                  <a:gd name="T78" fmla="*/ 12756708 w 2835"/>
                  <a:gd name="T79" fmla="*/ 14 h 522"/>
                  <a:gd name="T80" fmla="*/ 13083747 w 2835"/>
                  <a:gd name="T81" fmla="*/ 9 h 522"/>
                  <a:gd name="T82" fmla="*/ 13413435 w 2835"/>
                  <a:gd name="T83" fmla="*/ 6 h 522"/>
                  <a:gd name="T84" fmla="*/ 13749677 w 2835"/>
                  <a:gd name="T85" fmla="*/ 6 h 522"/>
                  <a:gd name="T86" fmla="*/ 14075689 w 2835"/>
                  <a:gd name="T87" fmla="*/ 6 h 522"/>
                  <a:gd name="T88" fmla="*/ 14413278 w 2835"/>
                  <a:gd name="T89" fmla="*/ 6 h 522"/>
                  <a:gd name="T90" fmla="*/ 14707212 w 2835"/>
                  <a:gd name="T91" fmla="*/ 6 h 522"/>
                  <a:gd name="T92" fmla="*/ 15042588 w 2835"/>
                  <a:gd name="T93" fmla="*/ 0 h 52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835"/>
                  <a:gd name="T142" fmla="*/ 0 h 522"/>
                  <a:gd name="T143" fmla="*/ 2835 w 2835"/>
                  <a:gd name="T144" fmla="*/ 522 h 52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835" h="522">
                    <a:moveTo>
                      <a:pt x="0" y="522"/>
                    </a:moveTo>
                    <a:lnTo>
                      <a:pt x="62" y="522"/>
                    </a:lnTo>
                    <a:lnTo>
                      <a:pt x="125" y="516"/>
                    </a:lnTo>
                    <a:lnTo>
                      <a:pt x="181" y="511"/>
                    </a:lnTo>
                    <a:lnTo>
                      <a:pt x="244" y="522"/>
                    </a:lnTo>
                    <a:lnTo>
                      <a:pt x="306" y="522"/>
                    </a:lnTo>
                    <a:lnTo>
                      <a:pt x="368" y="522"/>
                    </a:lnTo>
                    <a:lnTo>
                      <a:pt x="431" y="522"/>
                    </a:lnTo>
                    <a:lnTo>
                      <a:pt x="493" y="522"/>
                    </a:lnTo>
                    <a:lnTo>
                      <a:pt x="556" y="522"/>
                    </a:lnTo>
                    <a:lnTo>
                      <a:pt x="618" y="522"/>
                    </a:lnTo>
                    <a:lnTo>
                      <a:pt x="680" y="522"/>
                    </a:lnTo>
                    <a:lnTo>
                      <a:pt x="737" y="516"/>
                    </a:lnTo>
                    <a:lnTo>
                      <a:pt x="799" y="516"/>
                    </a:lnTo>
                    <a:lnTo>
                      <a:pt x="862" y="522"/>
                    </a:lnTo>
                    <a:lnTo>
                      <a:pt x="924" y="522"/>
                    </a:lnTo>
                    <a:lnTo>
                      <a:pt x="986" y="522"/>
                    </a:lnTo>
                    <a:lnTo>
                      <a:pt x="1049" y="522"/>
                    </a:lnTo>
                    <a:lnTo>
                      <a:pt x="1111" y="522"/>
                    </a:lnTo>
                    <a:lnTo>
                      <a:pt x="1173" y="516"/>
                    </a:lnTo>
                    <a:lnTo>
                      <a:pt x="1230" y="522"/>
                    </a:lnTo>
                    <a:lnTo>
                      <a:pt x="1293" y="522"/>
                    </a:lnTo>
                    <a:lnTo>
                      <a:pt x="1355" y="522"/>
                    </a:lnTo>
                    <a:lnTo>
                      <a:pt x="1417" y="522"/>
                    </a:lnTo>
                    <a:lnTo>
                      <a:pt x="1480" y="522"/>
                    </a:lnTo>
                    <a:lnTo>
                      <a:pt x="1542" y="522"/>
                    </a:lnTo>
                    <a:lnTo>
                      <a:pt x="1604" y="522"/>
                    </a:lnTo>
                    <a:lnTo>
                      <a:pt x="1667" y="516"/>
                    </a:lnTo>
                    <a:lnTo>
                      <a:pt x="1723" y="522"/>
                    </a:lnTo>
                    <a:lnTo>
                      <a:pt x="1786" y="511"/>
                    </a:lnTo>
                    <a:lnTo>
                      <a:pt x="1848" y="516"/>
                    </a:lnTo>
                    <a:lnTo>
                      <a:pt x="1910" y="516"/>
                    </a:lnTo>
                    <a:lnTo>
                      <a:pt x="1973" y="516"/>
                    </a:lnTo>
                    <a:lnTo>
                      <a:pt x="2035" y="522"/>
                    </a:lnTo>
                    <a:lnTo>
                      <a:pt x="2098" y="522"/>
                    </a:lnTo>
                    <a:lnTo>
                      <a:pt x="2160" y="522"/>
                    </a:lnTo>
                    <a:lnTo>
                      <a:pt x="2222" y="522"/>
                    </a:lnTo>
                    <a:lnTo>
                      <a:pt x="2279" y="522"/>
                    </a:lnTo>
                    <a:lnTo>
                      <a:pt x="2341" y="352"/>
                    </a:lnTo>
                    <a:lnTo>
                      <a:pt x="2404" y="108"/>
                    </a:lnTo>
                    <a:lnTo>
                      <a:pt x="2466" y="74"/>
                    </a:lnTo>
                    <a:lnTo>
                      <a:pt x="2528" y="46"/>
                    </a:lnTo>
                    <a:lnTo>
                      <a:pt x="2591" y="23"/>
                    </a:lnTo>
                    <a:lnTo>
                      <a:pt x="2653" y="6"/>
                    </a:lnTo>
                    <a:lnTo>
                      <a:pt x="2716" y="12"/>
                    </a:lnTo>
                    <a:lnTo>
                      <a:pt x="2772" y="12"/>
                    </a:lnTo>
                    <a:lnTo>
                      <a:pt x="2835" y="0"/>
                    </a:lnTo>
                  </a:path>
                </a:pathLst>
              </a:custGeom>
              <a:noFill/>
              <a:ln w="9525">
                <a:solidFill>
                  <a:srgbClr val="9966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75" name="Freeform 253"/>
              <p:cNvSpPr>
                <a:spLocks/>
              </p:cNvSpPr>
              <p:nvPr/>
            </p:nvSpPr>
            <p:spPr bwMode="auto">
              <a:xfrm>
                <a:off x="517" y="3634"/>
                <a:ext cx="3895" cy="262"/>
              </a:xfrm>
              <a:custGeom>
                <a:avLst/>
                <a:gdLst>
                  <a:gd name="T0" fmla="*/ 0 w 2835"/>
                  <a:gd name="T1" fmla="*/ 35 h 283"/>
                  <a:gd name="T2" fmla="*/ 329748 w 2835"/>
                  <a:gd name="T3" fmla="*/ 34 h 283"/>
                  <a:gd name="T4" fmla="*/ 661995 w 2835"/>
                  <a:gd name="T5" fmla="*/ 35 h 283"/>
                  <a:gd name="T6" fmla="*/ 962503 w 2835"/>
                  <a:gd name="T7" fmla="*/ 35 h 283"/>
                  <a:gd name="T8" fmla="*/ 1293145 w 2835"/>
                  <a:gd name="T9" fmla="*/ 35 h 283"/>
                  <a:gd name="T10" fmla="*/ 1623277 w 2835"/>
                  <a:gd name="T11" fmla="*/ 35 h 283"/>
                  <a:gd name="T12" fmla="*/ 1954246 w 2835"/>
                  <a:gd name="T13" fmla="*/ 35 h 283"/>
                  <a:gd name="T14" fmla="*/ 2287022 w 2835"/>
                  <a:gd name="T15" fmla="*/ 34 h 283"/>
                  <a:gd name="T16" fmla="*/ 2615093 w 2835"/>
                  <a:gd name="T17" fmla="*/ 34 h 283"/>
                  <a:gd name="T18" fmla="*/ 2952178 w 2835"/>
                  <a:gd name="T19" fmla="*/ 34 h 283"/>
                  <a:gd name="T20" fmla="*/ 3278463 w 2835"/>
                  <a:gd name="T21" fmla="*/ 35 h 283"/>
                  <a:gd name="T22" fmla="*/ 3606431 w 2835"/>
                  <a:gd name="T23" fmla="*/ 35 h 283"/>
                  <a:gd name="T24" fmla="*/ 3911668 w 2835"/>
                  <a:gd name="T25" fmla="*/ 34 h 283"/>
                  <a:gd name="T26" fmla="*/ 4241424 w 2835"/>
                  <a:gd name="T27" fmla="*/ 35 h 283"/>
                  <a:gd name="T28" fmla="*/ 4572399 w 2835"/>
                  <a:gd name="T29" fmla="*/ 34 h 283"/>
                  <a:gd name="T30" fmla="*/ 4899305 w 2835"/>
                  <a:gd name="T31" fmla="*/ 35 h 283"/>
                  <a:gd name="T32" fmla="*/ 5232744 w 2835"/>
                  <a:gd name="T33" fmla="*/ 35 h 283"/>
                  <a:gd name="T34" fmla="*/ 5564636 w 2835"/>
                  <a:gd name="T35" fmla="*/ 35 h 283"/>
                  <a:gd name="T36" fmla="*/ 5894106 w 2835"/>
                  <a:gd name="T37" fmla="*/ 35 h 283"/>
                  <a:gd name="T38" fmla="*/ 6226401 w 2835"/>
                  <a:gd name="T39" fmla="*/ 35 h 283"/>
                  <a:gd name="T40" fmla="*/ 6527802 w 2835"/>
                  <a:gd name="T41" fmla="*/ 35 h 283"/>
                  <a:gd name="T42" fmla="*/ 6857919 w 2835"/>
                  <a:gd name="T43" fmla="*/ 35 h 283"/>
                  <a:gd name="T44" fmla="*/ 7189255 w 2835"/>
                  <a:gd name="T45" fmla="*/ 35 h 283"/>
                  <a:gd name="T46" fmla="*/ 7519636 w 2835"/>
                  <a:gd name="T47" fmla="*/ 35 h 283"/>
                  <a:gd name="T48" fmla="*/ 7850853 w 2835"/>
                  <a:gd name="T49" fmla="*/ 35 h 283"/>
                  <a:gd name="T50" fmla="*/ 8181232 w 2835"/>
                  <a:gd name="T51" fmla="*/ 35 h 283"/>
                  <a:gd name="T52" fmla="*/ 8511252 w 2835"/>
                  <a:gd name="T53" fmla="*/ 34 h 283"/>
                  <a:gd name="T54" fmla="*/ 8842814 w 2835"/>
                  <a:gd name="T55" fmla="*/ 35 h 283"/>
                  <a:gd name="T56" fmla="*/ 9141220 w 2835"/>
                  <a:gd name="T57" fmla="*/ 35 h 283"/>
                  <a:gd name="T58" fmla="*/ 9478946 w 2835"/>
                  <a:gd name="T59" fmla="*/ 35 h 283"/>
                  <a:gd name="T60" fmla="*/ 9804886 w 2835"/>
                  <a:gd name="T61" fmla="*/ 35 h 283"/>
                  <a:gd name="T62" fmla="*/ 10134316 w 2835"/>
                  <a:gd name="T63" fmla="*/ 34 h 283"/>
                  <a:gd name="T64" fmla="*/ 10471580 w 2835"/>
                  <a:gd name="T65" fmla="*/ 35 h 283"/>
                  <a:gd name="T66" fmla="*/ 10796994 w 2835"/>
                  <a:gd name="T67" fmla="*/ 35 h 283"/>
                  <a:gd name="T68" fmla="*/ 11131740 w 2835"/>
                  <a:gd name="T69" fmla="*/ 35 h 283"/>
                  <a:gd name="T70" fmla="*/ 11463364 w 2835"/>
                  <a:gd name="T71" fmla="*/ 33 h 283"/>
                  <a:gd name="T72" fmla="*/ 11793289 w 2835"/>
                  <a:gd name="T73" fmla="*/ 35 h 283"/>
                  <a:gd name="T74" fmla="*/ 12092910 w 2835"/>
                  <a:gd name="T75" fmla="*/ 35 h 283"/>
                  <a:gd name="T76" fmla="*/ 12419495 w 2835"/>
                  <a:gd name="T77" fmla="*/ 18 h 283"/>
                  <a:gd name="T78" fmla="*/ 12756708 w 2835"/>
                  <a:gd name="T79" fmla="*/ 6 h 283"/>
                  <a:gd name="T80" fmla="*/ 13083747 w 2835"/>
                  <a:gd name="T81" fmla="*/ 6 h 283"/>
                  <a:gd name="T82" fmla="*/ 13413435 w 2835"/>
                  <a:gd name="T83" fmla="*/ 6 h 283"/>
                  <a:gd name="T84" fmla="*/ 13749677 w 2835"/>
                  <a:gd name="T85" fmla="*/ 6 h 283"/>
                  <a:gd name="T86" fmla="*/ 14075689 w 2835"/>
                  <a:gd name="T87" fmla="*/ 0 h 283"/>
                  <a:gd name="T88" fmla="*/ 14413278 w 2835"/>
                  <a:gd name="T89" fmla="*/ 0 h 283"/>
                  <a:gd name="T90" fmla="*/ 14707212 w 2835"/>
                  <a:gd name="T91" fmla="*/ 0 h 283"/>
                  <a:gd name="T92" fmla="*/ 15042588 w 2835"/>
                  <a:gd name="T93" fmla="*/ 0 h 28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835"/>
                  <a:gd name="T142" fmla="*/ 0 h 283"/>
                  <a:gd name="T143" fmla="*/ 2835 w 2835"/>
                  <a:gd name="T144" fmla="*/ 283 h 28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835" h="283">
                    <a:moveTo>
                      <a:pt x="0" y="283"/>
                    </a:moveTo>
                    <a:lnTo>
                      <a:pt x="62" y="272"/>
                    </a:lnTo>
                    <a:lnTo>
                      <a:pt x="125" y="283"/>
                    </a:lnTo>
                    <a:lnTo>
                      <a:pt x="181" y="283"/>
                    </a:lnTo>
                    <a:lnTo>
                      <a:pt x="244" y="277"/>
                    </a:lnTo>
                    <a:lnTo>
                      <a:pt x="306" y="283"/>
                    </a:lnTo>
                    <a:lnTo>
                      <a:pt x="368" y="283"/>
                    </a:lnTo>
                    <a:lnTo>
                      <a:pt x="431" y="272"/>
                    </a:lnTo>
                    <a:lnTo>
                      <a:pt x="493" y="272"/>
                    </a:lnTo>
                    <a:lnTo>
                      <a:pt x="556" y="272"/>
                    </a:lnTo>
                    <a:lnTo>
                      <a:pt x="618" y="283"/>
                    </a:lnTo>
                    <a:lnTo>
                      <a:pt x="680" y="277"/>
                    </a:lnTo>
                    <a:lnTo>
                      <a:pt x="737" y="272"/>
                    </a:lnTo>
                    <a:lnTo>
                      <a:pt x="799" y="283"/>
                    </a:lnTo>
                    <a:lnTo>
                      <a:pt x="862" y="272"/>
                    </a:lnTo>
                    <a:lnTo>
                      <a:pt x="924" y="277"/>
                    </a:lnTo>
                    <a:lnTo>
                      <a:pt x="986" y="283"/>
                    </a:lnTo>
                    <a:lnTo>
                      <a:pt x="1049" y="277"/>
                    </a:lnTo>
                    <a:lnTo>
                      <a:pt x="1111" y="283"/>
                    </a:lnTo>
                    <a:lnTo>
                      <a:pt x="1173" y="283"/>
                    </a:lnTo>
                    <a:lnTo>
                      <a:pt x="1230" y="283"/>
                    </a:lnTo>
                    <a:lnTo>
                      <a:pt x="1293" y="283"/>
                    </a:lnTo>
                    <a:lnTo>
                      <a:pt x="1355" y="283"/>
                    </a:lnTo>
                    <a:lnTo>
                      <a:pt x="1417" y="277"/>
                    </a:lnTo>
                    <a:lnTo>
                      <a:pt x="1480" y="283"/>
                    </a:lnTo>
                    <a:lnTo>
                      <a:pt x="1542" y="283"/>
                    </a:lnTo>
                    <a:lnTo>
                      <a:pt x="1604" y="272"/>
                    </a:lnTo>
                    <a:lnTo>
                      <a:pt x="1667" y="277"/>
                    </a:lnTo>
                    <a:lnTo>
                      <a:pt x="1723" y="277"/>
                    </a:lnTo>
                    <a:lnTo>
                      <a:pt x="1786" y="277"/>
                    </a:lnTo>
                    <a:lnTo>
                      <a:pt x="1848" y="277"/>
                    </a:lnTo>
                    <a:lnTo>
                      <a:pt x="1910" y="272"/>
                    </a:lnTo>
                    <a:lnTo>
                      <a:pt x="1973" y="283"/>
                    </a:lnTo>
                    <a:lnTo>
                      <a:pt x="2035" y="283"/>
                    </a:lnTo>
                    <a:lnTo>
                      <a:pt x="2098" y="277"/>
                    </a:lnTo>
                    <a:lnTo>
                      <a:pt x="2160" y="266"/>
                    </a:lnTo>
                    <a:lnTo>
                      <a:pt x="2222" y="277"/>
                    </a:lnTo>
                    <a:lnTo>
                      <a:pt x="2279" y="283"/>
                    </a:lnTo>
                    <a:lnTo>
                      <a:pt x="2341" y="141"/>
                    </a:lnTo>
                    <a:lnTo>
                      <a:pt x="2404" y="28"/>
                    </a:lnTo>
                    <a:lnTo>
                      <a:pt x="2466" y="17"/>
                    </a:lnTo>
                    <a:lnTo>
                      <a:pt x="2528" y="11"/>
                    </a:lnTo>
                    <a:lnTo>
                      <a:pt x="2591" y="11"/>
                    </a:lnTo>
                    <a:lnTo>
                      <a:pt x="2653" y="0"/>
                    </a:lnTo>
                    <a:lnTo>
                      <a:pt x="2716" y="0"/>
                    </a:lnTo>
                    <a:lnTo>
                      <a:pt x="2772" y="0"/>
                    </a:lnTo>
                    <a:lnTo>
                      <a:pt x="2835" y="0"/>
                    </a:lnTo>
                  </a:path>
                </a:pathLst>
              </a:custGeom>
              <a:noFill/>
              <a:ln w="9525">
                <a:solidFill>
                  <a:srgbClr val="00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76" name="Freeform 254"/>
              <p:cNvSpPr>
                <a:spLocks/>
              </p:cNvSpPr>
              <p:nvPr/>
            </p:nvSpPr>
            <p:spPr bwMode="auto">
              <a:xfrm>
                <a:off x="517" y="2217"/>
                <a:ext cx="3895" cy="1679"/>
              </a:xfrm>
              <a:custGeom>
                <a:avLst/>
                <a:gdLst>
                  <a:gd name="T0" fmla="*/ 0 w 2835"/>
                  <a:gd name="T1" fmla="*/ 224 h 1814"/>
                  <a:gd name="T2" fmla="*/ 329748 w 2835"/>
                  <a:gd name="T3" fmla="*/ 224 h 1814"/>
                  <a:gd name="T4" fmla="*/ 661995 w 2835"/>
                  <a:gd name="T5" fmla="*/ 224 h 1814"/>
                  <a:gd name="T6" fmla="*/ 962503 w 2835"/>
                  <a:gd name="T7" fmla="*/ 224 h 1814"/>
                  <a:gd name="T8" fmla="*/ 1293145 w 2835"/>
                  <a:gd name="T9" fmla="*/ 224 h 1814"/>
                  <a:gd name="T10" fmla="*/ 1623277 w 2835"/>
                  <a:gd name="T11" fmla="*/ 224 h 1814"/>
                  <a:gd name="T12" fmla="*/ 1954246 w 2835"/>
                  <a:gd name="T13" fmla="*/ 224 h 1814"/>
                  <a:gd name="T14" fmla="*/ 2287022 w 2835"/>
                  <a:gd name="T15" fmla="*/ 224 h 1814"/>
                  <a:gd name="T16" fmla="*/ 2615093 w 2835"/>
                  <a:gd name="T17" fmla="*/ 224 h 1814"/>
                  <a:gd name="T18" fmla="*/ 2952178 w 2835"/>
                  <a:gd name="T19" fmla="*/ 224 h 1814"/>
                  <a:gd name="T20" fmla="*/ 3278463 w 2835"/>
                  <a:gd name="T21" fmla="*/ 224 h 1814"/>
                  <a:gd name="T22" fmla="*/ 3606431 w 2835"/>
                  <a:gd name="T23" fmla="*/ 224 h 1814"/>
                  <a:gd name="T24" fmla="*/ 3911668 w 2835"/>
                  <a:gd name="T25" fmla="*/ 224 h 1814"/>
                  <a:gd name="T26" fmla="*/ 4241424 w 2835"/>
                  <a:gd name="T27" fmla="*/ 224 h 1814"/>
                  <a:gd name="T28" fmla="*/ 4572399 w 2835"/>
                  <a:gd name="T29" fmla="*/ 224 h 1814"/>
                  <a:gd name="T30" fmla="*/ 4899305 w 2835"/>
                  <a:gd name="T31" fmla="*/ 224 h 1814"/>
                  <a:gd name="T32" fmla="*/ 5232744 w 2835"/>
                  <a:gd name="T33" fmla="*/ 224 h 1814"/>
                  <a:gd name="T34" fmla="*/ 5564636 w 2835"/>
                  <a:gd name="T35" fmla="*/ 224 h 1814"/>
                  <a:gd name="T36" fmla="*/ 5894106 w 2835"/>
                  <a:gd name="T37" fmla="*/ 224 h 1814"/>
                  <a:gd name="T38" fmla="*/ 6226401 w 2835"/>
                  <a:gd name="T39" fmla="*/ 224 h 1814"/>
                  <a:gd name="T40" fmla="*/ 6527802 w 2835"/>
                  <a:gd name="T41" fmla="*/ 224 h 1814"/>
                  <a:gd name="T42" fmla="*/ 6857919 w 2835"/>
                  <a:gd name="T43" fmla="*/ 224 h 1814"/>
                  <a:gd name="T44" fmla="*/ 7189255 w 2835"/>
                  <a:gd name="T45" fmla="*/ 224 h 1814"/>
                  <a:gd name="T46" fmla="*/ 7519636 w 2835"/>
                  <a:gd name="T47" fmla="*/ 224 h 1814"/>
                  <a:gd name="T48" fmla="*/ 7850853 w 2835"/>
                  <a:gd name="T49" fmla="*/ 224 h 1814"/>
                  <a:gd name="T50" fmla="*/ 8181232 w 2835"/>
                  <a:gd name="T51" fmla="*/ 224 h 1814"/>
                  <a:gd name="T52" fmla="*/ 8511252 w 2835"/>
                  <a:gd name="T53" fmla="*/ 224 h 1814"/>
                  <a:gd name="T54" fmla="*/ 8842814 w 2835"/>
                  <a:gd name="T55" fmla="*/ 224 h 1814"/>
                  <a:gd name="T56" fmla="*/ 9141220 w 2835"/>
                  <a:gd name="T57" fmla="*/ 224 h 1814"/>
                  <a:gd name="T58" fmla="*/ 9478946 w 2835"/>
                  <a:gd name="T59" fmla="*/ 224 h 1814"/>
                  <a:gd name="T60" fmla="*/ 9804886 w 2835"/>
                  <a:gd name="T61" fmla="*/ 224 h 1814"/>
                  <a:gd name="T62" fmla="*/ 10134316 w 2835"/>
                  <a:gd name="T63" fmla="*/ 224 h 1814"/>
                  <a:gd name="T64" fmla="*/ 10471580 w 2835"/>
                  <a:gd name="T65" fmla="*/ 224 h 1814"/>
                  <a:gd name="T66" fmla="*/ 10796994 w 2835"/>
                  <a:gd name="T67" fmla="*/ 224 h 1814"/>
                  <a:gd name="T68" fmla="*/ 11131740 w 2835"/>
                  <a:gd name="T69" fmla="*/ 224 h 1814"/>
                  <a:gd name="T70" fmla="*/ 11463364 w 2835"/>
                  <a:gd name="T71" fmla="*/ 224 h 1814"/>
                  <a:gd name="T72" fmla="*/ 11793289 w 2835"/>
                  <a:gd name="T73" fmla="*/ 224 h 1814"/>
                  <a:gd name="T74" fmla="*/ 12092910 w 2835"/>
                  <a:gd name="T75" fmla="*/ 221 h 1814"/>
                  <a:gd name="T76" fmla="*/ 12419495 w 2835"/>
                  <a:gd name="T77" fmla="*/ 193 h 1814"/>
                  <a:gd name="T78" fmla="*/ 12756708 w 2835"/>
                  <a:gd name="T79" fmla="*/ 72 h 1814"/>
                  <a:gd name="T80" fmla="*/ 13083747 w 2835"/>
                  <a:gd name="T81" fmla="*/ 28 h 1814"/>
                  <a:gd name="T82" fmla="*/ 13413435 w 2835"/>
                  <a:gd name="T83" fmla="*/ 22 h 1814"/>
                  <a:gd name="T84" fmla="*/ 13749677 w 2835"/>
                  <a:gd name="T85" fmla="*/ 13 h 1814"/>
                  <a:gd name="T86" fmla="*/ 14075689 w 2835"/>
                  <a:gd name="T87" fmla="*/ 8 h 1814"/>
                  <a:gd name="T88" fmla="*/ 14413278 w 2835"/>
                  <a:gd name="T89" fmla="*/ 6 h 1814"/>
                  <a:gd name="T90" fmla="*/ 14707212 w 2835"/>
                  <a:gd name="T91" fmla="*/ 6 h 1814"/>
                  <a:gd name="T92" fmla="*/ 15042588 w 2835"/>
                  <a:gd name="T93" fmla="*/ 0 h 181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835"/>
                  <a:gd name="T142" fmla="*/ 0 h 1814"/>
                  <a:gd name="T143" fmla="*/ 2835 w 2835"/>
                  <a:gd name="T144" fmla="*/ 1814 h 181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835" h="1814">
                    <a:moveTo>
                      <a:pt x="0" y="1814"/>
                    </a:moveTo>
                    <a:lnTo>
                      <a:pt x="62" y="1814"/>
                    </a:lnTo>
                    <a:lnTo>
                      <a:pt x="125" y="1814"/>
                    </a:lnTo>
                    <a:lnTo>
                      <a:pt x="181" y="1808"/>
                    </a:lnTo>
                    <a:lnTo>
                      <a:pt x="244" y="1814"/>
                    </a:lnTo>
                    <a:lnTo>
                      <a:pt x="306" y="1803"/>
                    </a:lnTo>
                    <a:lnTo>
                      <a:pt x="368" y="1808"/>
                    </a:lnTo>
                    <a:lnTo>
                      <a:pt x="431" y="1814"/>
                    </a:lnTo>
                    <a:lnTo>
                      <a:pt x="493" y="1814"/>
                    </a:lnTo>
                    <a:lnTo>
                      <a:pt x="556" y="1803"/>
                    </a:lnTo>
                    <a:lnTo>
                      <a:pt x="618" y="1803"/>
                    </a:lnTo>
                    <a:lnTo>
                      <a:pt x="680" y="1808"/>
                    </a:lnTo>
                    <a:lnTo>
                      <a:pt x="737" y="1814"/>
                    </a:lnTo>
                    <a:lnTo>
                      <a:pt x="799" y="1814"/>
                    </a:lnTo>
                    <a:lnTo>
                      <a:pt x="862" y="1814"/>
                    </a:lnTo>
                    <a:lnTo>
                      <a:pt x="924" y="1808"/>
                    </a:lnTo>
                    <a:lnTo>
                      <a:pt x="986" y="1814"/>
                    </a:lnTo>
                    <a:lnTo>
                      <a:pt x="1049" y="1814"/>
                    </a:lnTo>
                    <a:lnTo>
                      <a:pt x="1111" y="1814"/>
                    </a:lnTo>
                    <a:lnTo>
                      <a:pt x="1173" y="1814"/>
                    </a:lnTo>
                    <a:lnTo>
                      <a:pt x="1230" y="1814"/>
                    </a:lnTo>
                    <a:lnTo>
                      <a:pt x="1293" y="1808"/>
                    </a:lnTo>
                    <a:lnTo>
                      <a:pt x="1355" y="1803"/>
                    </a:lnTo>
                    <a:lnTo>
                      <a:pt x="1417" y="1814"/>
                    </a:lnTo>
                    <a:lnTo>
                      <a:pt x="1480" y="1808"/>
                    </a:lnTo>
                    <a:lnTo>
                      <a:pt x="1542" y="1814"/>
                    </a:lnTo>
                    <a:lnTo>
                      <a:pt x="1604" y="1803"/>
                    </a:lnTo>
                    <a:lnTo>
                      <a:pt x="1667" y="1814"/>
                    </a:lnTo>
                    <a:lnTo>
                      <a:pt x="1723" y="1803"/>
                    </a:lnTo>
                    <a:lnTo>
                      <a:pt x="1786" y="1814"/>
                    </a:lnTo>
                    <a:lnTo>
                      <a:pt x="1848" y="1808"/>
                    </a:lnTo>
                    <a:lnTo>
                      <a:pt x="1910" y="1808"/>
                    </a:lnTo>
                    <a:lnTo>
                      <a:pt x="1973" y="1814"/>
                    </a:lnTo>
                    <a:lnTo>
                      <a:pt x="2035" y="1814"/>
                    </a:lnTo>
                    <a:lnTo>
                      <a:pt x="2098" y="1808"/>
                    </a:lnTo>
                    <a:lnTo>
                      <a:pt x="2160" y="1814"/>
                    </a:lnTo>
                    <a:lnTo>
                      <a:pt x="2222" y="1808"/>
                    </a:lnTo>
                    <a:lnTo>
                      <a:pt x="2279" y="1786"/>
                    </a:lnTo>
                    <a:lnTo>
                      <a:pt x="2341" y="1565"/>
                    </a:lnTo>
                    <a:lnTo>
                      <a:pt x="2404" y="584"/>
                    </a:lnTo>
                    <a:lnTo>
                      <a:pt x="2466" y="227"/>
                    </a:lnTo>
                    <a:lnTo>
                      <a:pt x="2528" y="176"/>
                    </a:lnTo>
                    <a:lnTo>
                      <a:pt x="2591" y="96"/>
                    </a:lnTo>
                    <a:lnTo>
                      <a:pt x="2653" y="68"/>
                    </a:lnTo>
                    <a:lnTo>
                      <a:pt x="2716" y="28"/>
                    </a:lnTo>
                    <a:lnTo>
                      <a:pt x="2772" y="17"/>
                    </a:lnTo>
                    <a:lnTo>
                      <a:pt x="2835" y="0"/>
                    </a:lnTo>
                  </a:path>
                </a:pathLst>
              </a:custGeom>
              <a:noFill/>
              <a:ln w="9525">
                <a:solidFill>
                  <a:srgbClr val="00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77" name="Freeform 255"/>
              <p:cNvSpPr>
                <a:spLocks/>
              </p:cNvSpPr>
              <p:nvPr/>
            </p:nvSpPr>
            <p:spPr bwMode="auto">
              <a:xfrm>
                <a:off x="517" y="947"/>
                <a:ext cx="3895" cy="2464"/>
              </a:xfrm>
              <a:custGeom>
                <a:avLst/>
                <a:gdLst>
                  <a:gd name="T0" fmla="*/ 0 w 2835"/>
                  <a:gd name="T1" fmla="*/ 68 h 2676"/>
                  <a:gd name="T2" fmla="*/ 329748 w 2835"/>
                  <a:gd name="T3" fmla="*/ 6 h 2676"/>
                  <a:gd name="T4" fmla="*/ 661995 w 2835"/>
                  <a:gd name="T5" fmla="*/ 6 h 2676"/>
                  <a:gd name="T6" fmla="*/ 962503 w 2835"/>
                  <a:gd name="T7" fmla="*/ 8 h 2676"/>
                  <a:gd name="T8" fmla="*/ 1293145 w 2835"/>
                  <a:gd name="T9" fmla="*/ 6 h 2676"/>
                  <a:gd name="T10" fmla="*/ 1623277 w 2835"/>
                  <a:gd name="T11" fmla="*/ 6 h 2676"/>
                  <a:gd name="T12" fmla="*/ 1954246 w 2835"/>
                  <a:gd name="T13" fmla="*/ 6 h 2676"/>
                  <a:gd name="T14" fmla="*/ 2287022 w 2835"/>
                  <a:gd name="T15" fmla="*/ 6 h 2676"/>
                  <a:gd name="T16" fmla="*/ 2615093 w 2835"/>
                  <a:gd name="T17" fmla="*/ 6 h 2676"/>
                  <a:gd name="T18" fmla="*/ 2952178 w 2835"/>
                  <a:gd name="T19" fmla="*/ 7 h 2676"/>
                  <a:gd name="T20" fmla="*/ 3278463 w 2835"/>
                  <a:gd name="T21" fmla="*/ 6 h 2676"/>
                  <a:gd name="T22" fmla="*/ 3606431 w 2835"/>
                  <a:gd name="T23" fmla="*/ 6 h 2676"/>
                  <a:gd name="T24" fmla="*/ 3911668 w 2835"/>
                  <a:gd name="T25" fmla="*/ 6 h 2676"/>
                  <a:gd name="T26" fmla="*/ 4241424 w 2835"/>
                  <a:gd name="T27" fmla="*/ 6 h 2676"/>
                  <a:gd name="T28" fmla="*/ 4572399 w 2835"/>
                  <a:gd name="T29" fmla="*/ 6 h 2676"/>
                  <a:gd name="T30" fmla="*/ 4899305 w 2835"/>
                  <a:gd name="T31" fmla="*/ 6 h 2676"/>
                  <a:gd name="T32" fmla="*/ 5232744 w 2835"/>
                  <a:gd name="T33" fmla="*/ 6 h 2676"/>
                  <a:gd name="T34" fmla="*/ 5564636 w 2835"/>
                  <a:gd name="T35" fmla="*/ 6 h 2676"/>
                  <a:gd name="T36" fmla="*/ 5894106 w 2835"/>
                  <a:gd name="T37" fmla="*/ 6 h 2676"/>
                  <a:gd name="T38" fmla="*/ 6226401 w 2835"/>
                  <a:gd name="T39" fmla="*/ 6 h 2676"/>
                  <a:gd name="T40" fmla="*/ 6527802 w 2835"/>
                  <a:gd name="T41" fmla="*/ 6 h 2676"/>
                  <a:gd name="T42" fmla="*/ 6857919 w 2835"/>
                  <a:gd name="T43" fmla="*/ 6 h 2676"/>
                  <a:gd name="T44" fmla="*/ 7189255 w 2835"/>
                  <a:gd name="T45" fmla="*/ 6 h 2676"/>
                  <a:gd name="T46" fmla="*/ 7519636 w 2835"/>
                  <a:gd name="T47" fmla="*/ 6 h 2676"/>
                  <a:gd name="T48" fmla="*/ 7850853 w 2835"/>
                  <a:gd name="T49" fmla="*/ 6 h 2676"/>
                  <a:gd name="T50" fmla="*/ 8181232 w 2835"/>
                  <a:gd name="T51" fmla="*/ 0 h 2676"/>
                  <a:gd name="T52" fmla="*/ 8511252 w 2835"/>
                  <a:gd name="T53" fmla="*/ 6 h 2676"/>
                  <a:gd name="T54" fmla="*/ 8842814 w 2835"/>
                  <a:gd name="T55" fmla="*/ 6 h 2676"/>
                  <a:gd name="T56" fmla="*/ 9141220 w 2835"/>
                  <a:gd name="T57" fmla="*/ 6 h 2676"/>
                  <a:gd name="T58" fmla="*/ 9478946 w 2835"/>
                  <a:gd name="T59" fmla="*/ 6 h 2676"/>
                  <a:gd name="T60" fmla="*/ 9804886 w 2835"/>
                  <a:gd name="T61" fmla="*/ 6 h 2676"/>
                  <a:gd name="T62" fmla="*/ 10134316 w 2835"/>
                  <a:gd name="T63" fmla="*/ 6 h 2676"/>
                  <a:gd name="T64" fmla="*/ 10471580 w 2835"/>
                  <a:gd name="T65" fmla="*/ 6 h 2676"/>
                  <a:gd name="T66" fmla="*/ 10796994 w 2835"/>
                  <a:gd name="T67" fmla="*/ 6 h 2676"/>
                  <a:gd name="T68" fmla="*/ 11131740 w 2835"/>
                  <a:gd name="T69" fmla="*/ 6 h 2676"/>
                  <a:gd name="T70" fmla="*/ 11463364 w 2835"/>
                  <a:gd name="T71" fmla="*/ 6 h 2676"/>
                  <a:gd name="T72" fmla="*/ 11793289 w 2835"/>
                  <a:gd name="T73" fmla="*/ 6 h 2676"/>
                  <a:gd name="T74" fmla="*/ 12092910 w 2835"/>
                  <a:gd name="T75" fmla="*/ 9 h 2676"/>
                  <a:gd name="T76" fmla="*/ 12419495 w 2835"/>
                  <a:gd name="T77" fmla="*/ 113 h 2676"/>
                  <a:gd name="T78" fmla="*/ 12756708 w 2835"/>
                  <a:gd name="T79" fmla="*/ 213 h 2676"/>
                  <a:gd name="T80" fmla="*/ 13083747 w 2835"/>
                  <a:gd name="T81" fmla="*/ 251 h 2676"/>
                  <a:gd name="T82" fmla="*/ 13413435 w 2835"/>
                  <a:gd name="T83" fmla="*/ 262 h 2676"/>
                  <a:gd name="T84" fmla="*/ 13749677 w 2835"/>
                  <a:gd name="T85" fmla="*/ 273 h 2676"/>
                  <a:gd name="T86" fmla="*/ 14075689 w 2835"/>
                  <a:gd name="T87" fmla="*/ 280 h 2676"/>
                  <a:gd name="T88" fmla="*/ 14413278 w 2835"/>
                  <a:gd name="T89" fmla="*/ 280 h 2676"/>
                  <a:gd name="T90" fmla="*/ 14707212 w 2835"/>
                  <a:gd name="T91" fmla="*/ 284 h 2676"/>
                  <a:gd name="T92" fmla="*/ 15042588 w 2835"/>
                  <a:gd name="T93" fmla="*/ 288 h 267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835"/>
                  <a:gd name="T142" fmla="*/ 0 h 2676"/>
                  <a:gd name="T143" fmla="*/ 2835 w 2835"/>
                  <a:gd name="T144" fmla="*/ 2676 h 267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835" h="2676">
                    <a:moveTo>
                      <a:pt x="0" y="629"/>
                    </a:moveTo>
                    <a:lnTo>
                      <a:pt x="62" y="57"/>
                    </a:lnTo>
                    <a:lnTo>
                      <a:pt x="125" y="40"/>
                    </a:lnTo>
                    <a:lnTo>
                      <a:pt x="181" y="79"/>
                    </a:lnTo>
                    <a:lnTo>
                      <a:pt x="244" y="57"/>
                    </a:lnTo>
                    <a:lnTo>
                      <a:pt x="306" y="17"/>
                    </a:lnTo>
                    <a:lnTo>
                      <a:pt x="368" y="34"/>
                    </a:lnTo>
                    <a:lnTo>
                      <a:pt x="431" y="45"/>
                    </a:lnTo>
                    <a:lnTo>
                      <a:pt x="493" y="11"/>
                    </a:lnTo>
                    <a:lnTo>
                      <a:pt x="556" y="74"/>
                    </a:lnTo>
                    <a:lnTo>
                      <a:pt x="618" y="34"/>
                    </a:lnTo>
                    <a:lnTo>
                      <a:pt x="680" y="28"/>
                    </a:lnTo>
                    <a:lnTo>
                      <a:pt x="737" y="34"/>
                    </a:lnTo>
                    <a:lnTo>
                      <a:pt x="799" y="11"/>
                    </a:lnTo>
                    <a:lnTo>
                      <a:pt x="862" y="40"/>
                    </a:lnTo>
                    <a:lnTo>
                      <a:pt x="924" y="23"/>
                    </a:lnTo>
                    <a:lnTo>
                      <a:pt x="986" y="17"/>
                    </a:lnTo>
                    <a:lnTo>
                      <a:pt x="1049" y="23"/>
                    </a:lnTo>
                    <a:lnTo>
                      <a:pt x="1111" y="6"/>
                    </a:lnTo>
                    <a:lnTo>
                      <a:pt x="1173" y="28"/>
                    </a:lnTo>
                    <a:lnTo>
                      <a:pt x="1230" y="28"/>
                    </a:lnTo>
                    <a:lnTo>
                      <a:pt x="1293" y="11"/>
                    </a:lnTo>
                    <a:lnTo>
                      <a:pt x="1355" y="40"/>
                    </a:lnTo>
                    <a:lnTo>
                      <a:pt x="1417" y="34"/>
                    </a:lnTo>
                    <a:lnTo>
                      <a:pt x="1480" y="40"/>
                    </a:lnTo>
                    <a:lnTo>
                      <a:pt x="1542" y="0"/>
                    </a:lnTo>
                    <a:lnTo>
                      <a:pt x="1604" y="28"/>
                    </a:lnTo>
                    <a:lnTo>
                      <a:pt x="1667" y="57"/>
                    </a:lnTo>
                    <a:lnTo>
                      <a:pt x="1723" y="23"/>
                    </a:lnTo>
                    <a:lnTo>
                      <a:pt x="1786" y="40"/>
                    </a:lnTo>
                    <a:lnTo>
                      <a:pt x="1848" y="23"/>
                    </a:lnTo>
                    <a:lnTo>
                      <a:pt x="1910" y="34"/>
                    </a:lnTo>
                    <a:lnTo>
                      <a:pt x="1973" y="11"/>
                    </a:lnTo>
                    <a:lnTo>
                      <a:pt x="2035" y="11"/>
                    </a:lnTo>
                    <a:lnTo>
                      <a:pt x="2098" y="17"/>
                    </a:lnTo>
                    <a:lnTo>
                      <a:pt x="2160" y="28"/>
                    </a:lnTo>
                    <a:lnTo>
                      <a:pt x="2222" y="34"/>
                    </a:lnTo>
                    <a:lnTo>
                      <a:pt x="2279" y="85"/>
                    </a:lnTo>
                    <a:lnTo>
                      <a:pt x="2341" y="1054"/>
                    </a:lnTo>
                    <a:lnTo>
                      <a:pt x="2404" y="1973"/>
                    </a:lnTo>
                    <a:lnTo>
                      <a:pt x="2466" y="2347"/>
                    </a:lnTo>
                    <a:lnTo>
                      <a:pt x="2528" y="2432"/>
                    </a:lnTo>
                    <a:lnTo>
                      <a:pt x="2591" y="2534"/>
                    </a:lnTo>
                    <a:lnTo>
                      <a:pt x="2653" y="2591"/>
                    </a:lnTo>
                    <a:lnTo>
                      <a:pt x="2716" y="2602"/>
                    </a:lnTo>
                    <a:lnTo>
                      <a:pt x="2772" y="2636"/>
                    </a:lnTo>
                    <a:lnTo>
                      <a:pt x="2835" y="2676"/>
                    </a:lnTo>
                  </a:path>
                </a:pathLst>
              </a:custGeom>
              <a:noFill/>
              <a:ln w="9525">
                <a:solidFill>
                  <a:srgbClr val="66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78" name="Freeform 256"/>
              <p:cNvSpPr>
                <a:spLocks/>
              </p:cNvSpPr>
              <p:nvPr/>
            </p:nvSpPr>
            <p:spPr bwMode="auto">
              <a:xfrm>
                <a:off x="517" y="3833"/>
                <a:ext cx="3895" cy="63"/>
              </a:xfrm>
              <a:custGeom>
                <a:avLst/>
                <a:gdLst>
                  <a:gd name="T0" fmla="*/ 0 w 2835"/>
                  <a:gd name="T1" fmla="*/ 9 h 68"/>
                  <a:gd name="T2" fmla="*/ 329748 w 2835"/>
                  <a:gd name="T3" fmla="*/ 9 h 68"/>
                  <a:gd name="T4" fmla="*/ 661995 w 2835"/>
                  <a:gd name="T5" fmla="*/ 7 h 68"/>
                  <a:gd name="T6" fmla="*/ 962503 w 2835"/>
                  <a:gd name="T7" fmla="*/ 6 h 68"/>
                  <a:gd name="T8" fmla="*/ 1293145 w 2835"/>
                  <a:gd name="T9" fmla="*/ 9 h 68"/>
                  <a:gd name="T10" fmla="*/ 1623277 w 2835"/>
                  <a:gd name="T11" fmla="*/ 9 h 68"/>
                  <a:gd name="T12" fmla="*/ 1954246 w 2835"/>
                  <a:gd name="T13" fmla="*/ 6 h 68"/>
                  <a:gd name="T14" fmla="*/ 2287022 w 2835"/>
                  <a:gd name="T15" fmla="*/ 9 h 68"/>
                  <a:gd name="T16" fmla="*/ 2615093 w 2835"/>
                  <a:gd name="T17" fmla="*/ 7 h 68"/>
                  <a:gd name="T18" fmla="*/ 2952178 w 2835"/>
                  <a:gd name="T19" fmla="*/ 6 h 68"/>
                  <a:gd name="T20" fmla="*/ 3278463 w 2835"/>
                  <a:gd name="T21" fmla="*/ 9 h 68"/>
                  <a:gd name="T22" fmla="*/ 3606431 w 2835"/>
                  <a:gd name="T23" fmla="*/ 9 h 68"/>
                  <a:gd name="T24" fmla="*/ 3911668 w 2835"/>
                  <a:gd name="T25" fmla="*/ 9 h 68"/>
                  <a:gd name="T26" fmla="*/ 4241424 w 2835"/>
                  <a:gd name="T27" fmla="*/ 7 h 68"/>
                  <a:gd name="T28" fmla="*/ 4572399 w 2835"/>
                  <a:gd name="T29" fmla="*/ 6 h 68"/>
                  <a:gd name="T30" fmla="*/ 4899305 w 2835"/>
                  <a:gd name="T31" fmla="*/ 6 h 68"/>
                  <a:gd name="T32" fmla="*/ 5232744 w 2835"/>
                  <a:gd name="T33" fmla="*/ 9 h 68"/>
                  <a:gd name="T34" fmla="*/ 5564636 w 2835"/>
                  <a:gd name="T35" fmla="*/ 9 h 68"/>
                  <a:gd name="T36" fmla="*/ 5894106 w 2835"/>
                  <a:gd name="T37" fmla="*/ 9 h 68"/>
                  <a:gd name="T38" fmla="*/ 6226401 w 2835"/>
                  <a:gd name="T39" fmla="*/ 7 h 68"/>
                  <a:gd name="T40" fmla="*/ 6527802 w 2835"/>
                  <a:gd name="T41" fmla="*/ 6 h 68"/>
                  <a:gd name="T42" fmla="*/ 6857919 w 2835"/>
                  <a:gd name="T43" fmla="*/ 7 h 68"/>
                  <a:gd name="T44" fmla="*/ 7189255 w 2835"/>
                  <a:gd name="T45" fmla="*/ 9 h 68"/>
                  <a:gd name="T46" fmla="*/ 7519636 w 2835"/>
                  <a:gd name="T47" fmla="*/ 6 h 68"/>
                  <a:gd name="T48" fmla="*/ 7850853 w 2835"/>
                  <a:gd name="T49" fmla="*/ 6 h 68"/>
                  <a:gd name="T50" fmla="*/ 8181232 w 2835"/>
                  <a:gd name="T51" fmla="*/ 9 h 68"/>
                  <a:gd name="T52" fmla="*/ 8511252 w 2835"/>
                  <a:gd name="T53" fmla="*/ 6 h 68"/>
                  <a:gd name="T54" fmla="*/ 8842814 w 2835"/>
                  <a:gd name="T55" fmla="*/ 6 h 68"/>
                  <a:gd name="T56" fmla="*/ 9141220 w 2835"/>
                  <a:gd name="T57" fmla="*/ 9 h 68"/>
                  <a:gd name="T58" fmla="*/ 9478946 w 2835"/>
                  <a:gd name="T59" fmla="*/ 9 h 68"/>
                  <a:gd name="T60" fmla="*/ 9804886 w 2835"/>
                  <a:gd name="T61" fmla="*/ 6 h 68"/>
                  <a:gd name="T62" fmla="*/ 10134316 w 2835"/>
                  <a:gd name="T63" fmla="*/ 7 h 68"/>
                  <a:gd name="T64" fmla="*/ 10471580 w 2835"/>
                  <a:gd name="T65" fmla="*/ 9 h 68"/>
                  <a:gd name="T66" fmla="*/ 10796994 w 2835"/>
                  <a:gd name="T67" fmla="*/ 6 h 68"/>
                  <a:gd name="T68" fmla="*/ 11131740 w 2835"/>
                  <a:gd name="T69" fmla="*/ 9 h 68"/>
                  <a:gd name="T70" fmla="*/ 11463364 w 2835"/>
                  <a:gd name="T71" fmla="*/ 9 h 68"/>
                  <a:gd name="T72" fmla="*/ 11793289 w 2835"/>
                  <a:gd name="T73" fmla="*/ 7 h 68"/>
                  <a:gd name="T74" fmla="*/ 12092910 w 2835"/>
                  <a:gd name="T75" fmla="*/ 7 h 68"/>
                  <a:gd name="T76" fmla="*/ 12419495 w 2835"/>
                  <a:gd name="T77" fmla="*/ 6 h 68"/>
                  <a:gd name="T78" fmla="*/ 12756708 w 2835"/>
                  <a:gd name="T79" fmla="*/ 7 h 68"/>
                  <a:gd name="T80" fmla="*/ 13083747 w 2835"/>
                  <a:gd name="T81" fmla="*/ 6 h 68"/>
                  <a:gd name="T82" fmla="*/ 13413435 w 2835"/>
                  <a:gd name="T83" fmla="*/ 6 h 68"/>
                  <a:gd name="T84" fmla="*/ 13749677 w 2835"/>
                  <a:gd name="T85" fmla="*/ 6 h 68"/>
                  <a:gd name="T86" fmla="*/ 14075689 w 2835"/>
                  <a:gd name="T87" fmla="*/ 6 h 68"/>
                  <a:gd name="T88" fmla="*/ 14413278 w 2835"/>
                  <a:gd name="T89" fmla="*/ 6 h 68"/>
                  <a:gd name="T90" fmla="*/ 14707212 w 2835"/>
                  <a:gd name="T91" fmla="*/ 0 h 68"/>
                  <a:gd name="T92" fmla="*/ 15042588 w 2835"/>
                  <a:gd name="T93" fmla="*/ 0 h 6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835"/>
                  <a:gd name="T142" fmla="*/ 0 h 68"/>
                  <a:gd name="T143" fmla="*/ 2835 w 2835"/>
                  <a:gd name="T144" fmla="*/ 68 h 6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835" h="68">
                    <a:moveTo>
                      <a:pt x="0" y="68"/>
                    </a:moveTo>
                    <a:lnTo>
                      <a:pt x="62" y="68"/>
                    </a:lnTo>
                    <a:lnTo>
                      <a:pt x="125" y="62"/>
                    </a:lnTo>
                    <a:lnTo>
                      <a:pt x="181" y="34"/>
                    </a:lnTo>
                    <a:lnTo>
                      <a:pt x="244" y="68"/>
                    </a:lnTo>
                    <a:lnTo>
                      <a:pt x="306" y="68"/>
                    </a:lnTo>
                    <a:lnTo>
                      <a:pt x="368" y="45"/>
                    </a:lnTo>
                    <a:lnTo>
                      <a:pt x="431" y="68"/>
                    </a:lnTo>
                    <a:lnTo>
                      <a:pt x="493" y="62"/>
                    </a:lnTo>
                    <a:lnTo>
                      <a:pt x="556" y="45"/>
                    </a:lnTo>
                    <a:lnTo>
                      <a:pt x="618" y="68"/>
                    </a:lnTo>
                    <a:lnTo>
                      <a:pt x="680" y="68"/>
                    </a:lnTo>
                    <a:lnTo>
                      <a:pt x="737" y="68"/>
                    </a:lnTo>
                    <a:lnTo>
                      <a:pt x="799" y="62"/>
                    </a:lnTo>
                    <a:lnTo>
                      <a:pt x="862" y="57"/>
                    </a:lnTo>
                    <a:lnTo>
                      <a:pt x="924" y="57"/>
                    </a:lnTo>
                    <a:lnTo>
                      <a:pt x="986" y="68"/>
                    </a:lnTo>
                    <a:lnTo>
                      <a:pt x="1049" y="68"/>
                    </a:lnTo>
                    <a:lnTo>
                      <a:pt x="1111" y="68"/>
                    </a:lnTo>
                    <a:lnTo>
                      <a:pt x="1173" y="62"/>
                    </a:lnTo>
                    <a:lnTo>
                      <a:pt x="1230" y="45"/>
                    </a:lnTo>
                    <a:lnTo>
                      <a:pt x="1293" y="62"/>
                    </a:lnTo>
                    <a:lnTo>
                      <a:pt x="1355" y="68"/>
                    </a:lnTo>
                    <a:lnTo>
                      <a:pt x="1417" y="51"/>
                    </a:lnTo>
                    <a:lnTo>
                      <a:pt x="1480" y="51"/>
                    </a:lnTo>
                    <a:lnTo>
                      <a:pt x="1542" y="68"/>
                    </a:lnTo>
                    <a:lnTo>
                      <a:pt x="1604" y="57"/>
                    </a:lnTo>
                    <a:lnTo>
                      <a:pt x="1667" y="57"/>
                    </a:lnTo>
                    <a:lnTo>
                      <a:pt x="1723" y="68"/>
                    </a:lnTo>
                    <a:lnTo>
                      <a:pt x="1786" y="68"/>
                    </a:lnTo>
                    <a:lnTo>
                      <a:pt x="1848" y="57"/>
                    </a:lnTo>
                    <a:lnTo>
                      <a:pt x="1910" y="62"/>
                    </a:lnTo>
                    <a:lnTo>
                      <a:pt x="1973" y="68"/>
                    </a:lnTo>
                    <a:lnTo>
                      <a:pt x="2035" y="57"/>
                    </a:lnTo>
                    <a:lnTo>
                      <a:pt x="2098" y="68"/>
                    </a:lnTo>
                    <a:lnTo>
                      <a:pt x="2160" y="68"/>
                    </a:lnTo>
                    <a:lnTo>
                      <a:pt x="2222" y="62"/>
                    </a:lnTo>
                    <a:lnTo>
                      <a:pt x="2279" y="62"/>
                    </a:lnTo>
                    <a:lnTo>
                      <a:pt x="2341" y="45"/>
                    </a:lnTo>
                    <a:lnTo>
                      <a:pt x="2404" y="62"/>
                    </a:lnTo>
                    <a:lnTo>
                      <a:pt x="2466" y="17"/>
                    </a:lnTo>
                    <a:lnTo>
                      <a:pt x="2528" y="6"/>
                    </a:lnTo>
                    <a:lnTo>
                      <a:pt x="2591" y="6"/>
                    </a:lnTo>
                    <a:lnTo>
                      <a:pt x="2653" y="11"/>
                    </a:lnTo>
                    <a:lnTo>
                      <a:pt x="2716" y="23"/>
                    </a:lnTo>
                    <a:lnTo>
                      <a:pt x="2772" y="0"/>
                    </a:lnTo>
                    <a:lnTo>
                      <a:pt x="2835" y="0"/>
                    </a:lnTo>
                  </a:path>
                </a:pathLst>
              </a:custGeom>
              <a:noFill/>
              <a:ln w="9525">
                <a:solidFill>
                  <a:srgbClr val="FFB4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79" name="Rectangle 258"/>
              <p:cNvSpPr>
                <a:spLocks noChangeArrowheads="1"/>
              </p:cNvSpPr>
              <p:nvPr/>
            </p:nvSpPr>
            <p:spPr bwMode="auto">
              <a:xfrm>
                <a:off x="2589" y="3511"/>
                <a:ext cx="923"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rgbClr val="5C9136"/>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C9136"/>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5C9136"/>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5C9136"/>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5C9136"/>
                    </a:solidFill>
                    <a:latin typeface="Arial" panose="020B0604020202020204" pitchFamily="34" charset="0"/>
                    <a:ea typeface="ＭＳ Ｐゴシック" panose="020B0600070205080204" pitchFamily="34" charset="-128"/>
                  </a:defRPr>
                </a:lvl5pPr>
                <a:lvl6pPr marL="25146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6pPr>
                <a:lvl7pPr marL="29718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7pPr>
                <a:lvl8pPr marL="34290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8pPr>
                <a:lvl9pPr marL="38862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400">
                    <a:solidFill>
                      <a:srgbClr val="FF0000"/>
                    </a:solidFill>
                  </a:rPr>
                  <a:t>Oxygen</a:t>
                </a:r>
                <a:endParaRPr lang="en-US" altLang="en-US" sz="5400">
                  <a:solidFill>
                    <a:schemeClr val="tx1"/>
                  </a:solidFill>
                </a:endParaRPr>
              </a:p>
            </p:txBody>
          </p:sp>
          <p:sp>
            <p:nvSpPr>
              <p:cNvPr id="29780" name="Rectangle 259"/>
              <p:cNvSpPr>
                <a:spLocks noChangeArrowheads="1"/>
              </p:cNvSpPr>
              <p:nvPr/>
            </p:nvSpPr>
            <p:spPr bwMode="auto">
              <a:xfrm>
                <a:off x="4459" y="3218"/>
                <a:ext cx="281"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rgbClr val="5C9136"/>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C9136"/>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5C9136"/>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5C9136"/>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5C9136"/>
                    </a:solidFill>
                    <a:latin typeface="Arial" panose="020B0604020202020204" pitchFamily="34" charset="0"/>
                    <a:ea typeface="ＭＳ Ｐゴシック" panose="020B0600070205080204" pitchFamily="34" charset="-128"/>
                  </a:defRPr>
                </a:lvl5pPr>
                <a:lvl6pPr marL="25146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6pPr>
                <a:lvl7pPr marL="29718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7pPr>
                <a:lvl8pPr marL="34290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8pPr>
                <a:lvl9pPr marL="38862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400">
                    <a:solidFill>
                      <a:srgbClr val="996633"/>
                    </a:solidFill>
                  </a:rPr>
                  <a:t>Cr</a:t>
                </a:r>
                <a:endParaRPr lang="en-US" altLang="en-US" sz="5400">
                  <a:solidFill>
                    <a:srgbClr val="996633"/>
                  </a:solidFill>
                </a:endParaRPr>
              </a:p>
            </p:txBody>
          </p:sp>
          <p:sp>
            <p:nvSpPr>
              <p:cNvPr id="29781" name="Rectangle 260"/>
              <p:cNvSpPr>
                <a:spLocks noChangeArrowheads="1"/>
              </p:cNvSpPr>
              <p:nvPr/>
            </p:nvSpPr>
            <p:spPr bwMode="auto">
              <a:xfrm>
                <a:off x="4459" y="3511"/>
                <a:ext cx="252"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rgbClr val="5C9136"/>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C9136"/>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5C9136"/>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5C9136"/>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5C9136"/>
                    </a:solidFill>
                    <a:latin typeface="Arial" panose="020B0604020202020204" pitchFamily="34" charset="0"/>
                    <a:ea typeface="ＭＳ Ｐゴシック" panose="020B0600070205080204" pitchFamily="34" charset="-128"/>
                  </a:defRPr>
                </a:lvl5pPr>
                <a:lvl6pPr marL="25146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6pPr>
                <a:lvl7pPr marL="29718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7pPr>
                <a:lvl8pPr marL="34290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8pPr>
                <a:lvl9pPr marL="38862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400">
                    <a:solidFill>
                      <a:srgbClr val="00FFFF"/>
                    </a:solidFill>
                  </a:rPr>
                  <a:t>Ni</a:t>
                </a:r>
                <a:endParaRPr lang="en-US" altLang="en-US" sz="5400">
                  <a:solidFill>
                    <a:schemeClr val="tx1"/>
                  </a:solidFill>
                </a:endParaRPr>
              </a:p>
            </p:txBody>
          </p:sp>
          <p:sp>
            <p:nvSpPr>
              <p:cNvPr id="29782" name="Rectangle 261"/>
              <p:cNvSpPr>
                <a:spLocks noChangeArrowheads="1"/>
              </p:cNvSpPr>
              <p:nvPr/>
            </p:nvSpPr>
            <p:spPr bwMode="auto">
              <a:xfrm>
                <a:off x="4459" y="2103"/>
                <a:ext cx="475"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rgbClr val="5C9136"/>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C9136"/>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5C9136"/>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5C9136"/>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5C9136"/>
                    </a:solidFill>
                    <a:latin typeface="Arial" panose="020B0604020202020204" pitchFamily="34" charset="0"/>
                    <a:ea typeface="ＭＳ Ｐゴシック" panose="020B0600070205080204" pitchFamily="34" charset="-128"/>
                  </a:defRPr>
                </a:lvl5pPr>
                <a:lvl6pPr marL="25146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6pPr>
                <a:lvl7pPr marL="29718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7pPr>
                <a:lvl8pPr marL="34290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8pPr>
                <a:lvl9pPr marL="38862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400">
                    <a:solidFill>
                      <a:srgbClr val="009900"/>
                    </a:solidFill>
                  </a:rPr>
                  <a:t>Iron</a:t>
                </a:r>
                <a:endParaRPr lang="en-US" altLang="en-US" sz="5400">
                  <a:solidFill>
                    <a:srgbClr val="009900"/>
                  </a:solidFill>
                </a:endParaRPr>
              </a:p>
            </p:txBody>
          </p:sp>
          <p:sp>
            <p:nvSpPr>
              <p:cNvPr id="29783" name="Rectangle 262"/>
              <p:cNvSpPr>
                <a:spLocks noChangeArrowheads="1"/>
              </p:cNvSpPr>
              <p:nvPr/>
            </p:nvSpPr>
            <p:spPr bwMode="auto">
              <a:xfrm>
                <a:off x="2464" y="1106"/>
                <a:ext cx="823"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rgbClr val="5C9136"/>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C9136"/>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5C9136"/>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5C9136"/>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5C9136"/>
                    </a:solidFill>
                    <a:latin typeface="Arial" panose="020B0604020202020204" pitchFamily="34" charset="0"/>
                    <a:ea typeface="ＭＳ Ｐゴシック" panose="020B0600070205080204" pitchFamily="34" charset="-128"/>
                  </a:defRPr>
                </a:lvl5pPr>
                <a:lvl6pPr marL="25146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6pPr>
                <a:lvl7pPr marL="29718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7pPr>
                <a:lvl8pPr marL="34290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8pPr>
                <a:lvl9pPr marL="38862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400">
                    <a:solidFill>
                      <a:srgbClr val="6600CC"/>
                    </a:solidFill>
                  </a:rPr>
                  <a:t>Silicon</a:t>
                </a:r>
                <a:endParaRPr lang="en-US" altLang="en-US" sz="5400">
                  <a:solidFill>
                    <a:srgbClr val="6600CC"/>
                  </a:solidFill>
                </a:endParaRPr>
              </a:p>
            </p:txBody>
          </p:sp>
          <p:sp>
            <p:nvSpPr>
              <p:cNvPr id="29784" name="Rectangle 263"/>
              <p:cNvSpPr>
                <a:spLocks noChangeArrowheads="1"/>
              </p:cNvSpPr>
              <p:nvPr/>
            </p:nvSpPr>
            <p:spPr bwMode="auto">
              <a:xfrm>
                <a:off x="4459" y="3746"/>
                <a:ext cx="243"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rgbClr val="5C9136"/>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C9136"/>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5C9136"/>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5C9136"/>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5C9136"/>
                    </a:solidFill>
                    <a:latin typeface="Arial" panose="020B0604020202020204" pitchFamily="34" charset="0"/>
                    <a:ea typeface="ＭＳ Ｐゴシック" panose="020B0600070205080204" pitchFamily="34" charset="-128"/>
                  </a:defRPr>
                </a:lvl5pPr>
                <a:lvl6pPr marL="25146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6pPr>
                <a:lvl7pPr marL="29718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7pPr>
                <a:lvl8pPr marL="34290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8pPr>
                <a:lvl9pPr marL="38862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600">
                    <a:solidFill>
                      <a:srgbClr val="FFB400"/>
                    </a:solidFill>
                  </a:rPr>
                  <a:t>Mo</a:t>
                </a:r>
                <a:endParaRPr lang="en-US" altLang="en-US" sz="5400">
                  <a:solidFill>
                    <a:schemeClr val="tx1"/>
                  </a:solidFill>
                </a:endParaRPr>
              </a:p>
            </p:txBody>
          </p:sp>
        </p:grpSp>
        <p:sp>
          <p:nvSpPr>
            <p:cNvPr id="29703" name="Line 401"/>
            <p:cNvSpPr>
              <a:spLocks noChangeShapeType="1"/>
            </p:cNvSpPr>
            <p:nvPr/>
          </p:nvSpPr>
          <p:spPr bwMode="auto">
            <a:xfrm flipH="1">
              <a:off x="6270249" y="1279974"/>
              <a:ext cx="0" cy="4165013"/>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04" name="Line 402"/>
            <p:cNvSpPr>
              <a:spLocks noChangeShapeType="1"/>
            </p:cNvSpPr>
            <p:nvPr/>
          </p:nvSpPr>
          <p:spPr bwMode="auto">
            <a:xfrm>
              <a:off x="7145526" y="1253594"/>
              <a:ext cx="0" cy="4210671"/>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05" name="Text Box 403"/>
            <p:cNvSpPr txBox="1">
              <a:spLocks noChangeArrowheads="1"/>
            </p:cNvSpPr>
            <p:nvPr/>
          </p:nvSpPr>
          <p:spPr bwMode="auto">
            <a:xfrm>
              <a:off x="6210300" y="1028700"/>
              <a:ext cx="113204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5C9136"/>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C9136"/>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5C9136"/>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5C9136"/>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5C9136"/>
                  </a:solidFill>
                  <a:latin typeface="Arial" panose="020B0604020202020204" pitchFamily="34" charset="0"/>
                  <a:ea typeface="ＭＳ Ｐゴシック" panose="020B0600070205080204" pitchFamily="34" charset="-128"/>
                </a:defRPr>
              </a:lvl5pPr>
              <a:lvl6pPr marL="25146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6pPr>
              <a:lvl7pPr marL="29718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7pPr>
              <a:lvl8pPr marL="34290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8pPr>
              <a:lvl9pPr marL="38862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400" b="1" baseline="-25000">
                  <a:solidFill>
                    <a:srgbClr val="11549B"/>
                  </a:solidFill>
                  <a:cs typeface="Arial" panose="020B0604020202020204" pitchFamily="34" charset="0"/>
                </a:rPr>
                <a:t>Diffusion </a:t>
              </a:r>
            </a:p>
            <a:p>
              <a:pPr>
                <a:spcBef>
                  <a:spcPct val="0"/>
                </a:spcBef>
                <a:buFontTx/>
                <a:buNone/>
              </a:pPr>
              <a:r>
                <a:rPr lang="en-US" altLang="en-US" sz="2400" b="1" baseline="-25000">
                  <a:solidFill>
                    <a:srgbClr val="11549B"/>
                  </a:solidFill>
                  <a:cs typeface="Arial" panose="020B0604020202020204" pitchFamily="34" charset="0"/>
                </a:rPr>
                <a:t>Zone</a:t>
              </a:r>
            </a:p>
          </p:txBody>
        </p:sp>
      </p:grpSp>
    </p:spTree>
    <p:extLst>
      <p:ext uri="{BB962C8B-B14F-4D97-AF65-F5344CB8AC3E}">
        <p14:creationId xmlns:p14="http://schemas.microsoft.com/office/powerpoint/2010/main" val="154108158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533400" y="295275"/>
            <a:ext cx="7772400" cy="1143000"/>
          </a:xfrm>
        </p:spPr>
        <p:txBody>
          <a:bodyPr/>
          <a:lstStyle/>
          <a:p>
            <a:r>
              <a:rPr lang="en-US" altLang="en-US" smtClean="0"/>
              <a:t>Auger Depth Profile: Dursan</a:t>
            </a:r>
          </a:p>
        </p:txBody>
      </p:sp>
      <p:sp>
        <p:nvSpPr>
          <p:cNvPr id="30723" name="Slide Number Placeholder 2"/>
          <p:cNvSpPr>
            <a:spLocks noGrp="1"/>
          </p:cNvSpPr>
          <p:nvPr>
            <p:ph type="sldNum" sz="quarter" idx="4294967295"/>
          </p:nvPr>
        </p:nvSpPr>
        <p:spPr>
          <a:xfrm>
            <a:off x="6553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C9136"/>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C9136"/>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5C9136"/>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5C9136"/>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5C9136"/>
                </a:solidFill>
                <a:latin typeface="Arial" panose="020B0604020202020204" pitchFamily="34" charset="0"/>
                <a:ea typeface="ＭＳ Ｐゴシック" panose="020B0600070205080204" pitchFamily="34" charset="-128"/>
              </a:defRPr>
            </a:lvl5pPr>
            <a:lvl6pPr marL="25146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6pPr>
            <a:lvl7pPr marL="29718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7pPr>
            <a:lvl8pPr marL="34290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8pPr>
            <a:lvl9pPr marL="38862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9pPr>
          </a:lstStyle>
          <a:p>
            <a:pPr>
              <a:spcBef>
                <a:spcPct val="0"/>
              </a:spcBef>
              <a:buFontTx/>
              <a:buNone/>
            </a:pPr>
            <a:fld id="{AA2A1B19-ADE2-46F8-8442-0778A2BD9A7F}" type="slidenum">
              <a:rPr lang="en-US" altLang="en-US" sz="1400" smtClean="0">
                <a:solidFill>
                  <a:schemeClr val="tx1"/>
                </a:solidFill>
              </a:rPr>
              <a:pPr>
                <a:spcBef>
                  <a:spcPct val="0"/>
                </a:spcBef>
                <a:buFontTx/>
                <a:buNone/>
              </a:pPr>
              <a:t>44</a:t>
            </a:fld>
            <a:endParaRPr lang="en-US" altLang="en-US" sz="1400" smtClean="0">
              <a:solidFill>
                <a:schemeClr val="tx1"/>
              </a:solidFill>
            </a:endParaRPr>
          </a:p>
        </p:txBody>
      </p:sp>
      <p:grpSp>
        <p:nvGrpSpPr>
          <p:cNvPr id="30724" name="Group 95"/>
          <p:cNvGrpSpPr>
            <a:grpSpLocks noGrp="1"/>
          </p:cNvGrpSpPr>
          <p:nvPr/>
        </p:nvGrpSpPr>
        <p:grpSpPr bwMode="auto">
          <a:xfrm>
            <a:off x="533400" y="1557338"/>
            <a:ext cx="7772400" cy="4572000"/>
            <a:chOff x="1397000" y="1728788"/>
            <a:chExt cx="6161088" cy="4240212"/>
          </a:xfrm>
        </p:grpSpPr>
        <p:sp>
          <p:nvSpPr>
            <p:cNvPr id="30725" name="Rectangle 100"/>
            <p:cNvSpPr>
              <a:spLocks noChangeArrowheads="1"/>
            </p:cNvSpPr>
            <p:nvPr/>
          </p:nvSpPr>
          <p:spPr bwMode="auto">
            <a:xfrm>
              <a:off x="4016375" y="5800725"/>
              <a:ext cx="1122363"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rgbClr val="5C9136"/>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C9136"/>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5C9136"/>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5C9136"/>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5C9136"/>
                  </a:solidFill>
                  <a:latin typeface="Arial" panose="020B0604020202020204" pitchFamily="34" charset="0"/>
                  <a:ea typeface="ＭＳ Ｐゴシック" panose="020B0600070205080204" pitchFamily="34" charset="-128"/>
                </a:defRPr>
              </a:lvl5pPr>
              <a:lvl6pPr marL="25146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6pPr>
              <a:lvl7pPr marL="29718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7pPr>
              <a:lvl8pPr marL="34290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8pPr>
              <a:lvl9pPr marL="38862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100">
                  <a:solidFill>
                    <a:srgbClr val="000000"/>
                  </a:solidFill>
                </a:rPr>
                <a:t>Sputter Depth (Å )</a:t>
              </a:r>
              <a:endParaRPr lang="en-US" altLang="en-US" sz="1800">
                <a:solidFill>
                  <a:schemeClr val="tx1"/>
                </a:solidFill>
              </a:endParaRPr>
            </a:p>
          </p:txBody>
        </p:sp>
        <p:sp>
          <p:nvSpPr>
            <p:cNvPr id="30726" name="Rectangle 23"/>
            <p:cNvSpPr>
              <a:spLocks noChangeArrowheads="1"/>
            </p:cNvSpPr>
            <p:nvPr/>
          </p:nvSpPr>
          <p:spPr bwMode="auto">
            <a:xfrm>
              <a:off x="1751013" y="1798638"/>
              <a:ext cx="5637212" cy="3816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C9136"/>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C9136"/>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5C9136"/>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5C9136"/>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5C9136"/>
                  </a:solidFill>
                  <a:latin typeface="Arial" panose="020B0604020202020204" pitchFamily="34" charset="0"/>
                  <a:ea typeface="ＭＳ Ｐゴシック" panose="020B0600070205080204" pitchFamily="34" charset="-128"/>
                </a:defRPr>
              </a:lvl5pPr>
              <a:lvl6pPr marL="25146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6pPr>
              <a:lvl7pPr marL="29718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7pPr>
              <a:lvl8pPr marL="34290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8pPr>
              <a:lvl9pPr marL="38862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1800">
                <a:solidFill>
                  <a:schemeClr val="tx1"/>
                </a:solidFill>
              </a:endParaRPr>
            </a:p>
          </p:txBody>
        </p:sp>
        <p:sp>
          <p:nvSpPr>
            <p:cNvPr id="30727" name="Rectangle 24"/>
            <p:cNvSpPr>
              <a:spLocks noChangeArrowheads="1"/>
            </p:cNvSpPr>
            <p:nvPr/>
          </p:nvSpPr>
          <p:spPr bwMode="auto">
            <a:xfrm>
              <a:off x="1751013" y="1798638"/>
              <a:ext cx="5637212" cy="3816350"/>
            </a:xfrm>
            <a:prstGeom prst="rect">
              <a:avLst/>
            </a:prstGeom>
            <a:noFill/>
            <a:ln w="11113">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rgbClr val="5C9136"/>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C9136"/>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5C9136"/>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5C9136"/>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5C9136"/>
                  </a:solidFill>
                  <a:latin typeface="Arial" panose="020B0604020202020204" pitchFamily="34" charset="0"/>
                  <a:ea typeface="ＭＳ Ｐゴシック" panose="020B0600070205080204" pitchFamily="34" charset="-128"/>
                </a:defRPr>
              </a:lvl5pPr>
              <a:lvl6pPr marL="25146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6pPr>
              <a:lvl7pPr marL="29718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7pPr>
              <a:lvl8pPr marL="34290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8pPr>
              <a:lvl9pPr marL="38862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1800">
                <a:solidFill>
                  <a:schemeClr val="tx1"/>
                </a:solidFill>
              </a:endParaRPr>
            </a:p>
          </p:txBody>
        </p:sp>
        <p:sp>
          <p:nvSpPr>
            <p:cNvPr id="30728" name="Line 25"/>
            <p:cNvSpPr>
              <a:spLocks noChangeShapeType="1"/>
            </p:cNvSpPr>
            <p:nvPr/>
          </p:nvSpPr>
          <p:spPr bwMode="auto">
            <a:xfrm>
              <a:off x="1751013" y="1798638"/>
              <a:ext cx="5637212" cy="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29" name="Freeform 26"/>
            <p:cNvSpPr>
              <a:spLocks/>
            </p:cNvSpPr>
            <p:nvPr/>
          </p:nvSpPr>
          <p:spPr bwMode="auto">
            <a:xfrm>
              <a:off x="1751013" y="1798638"/>
              <a:ext cx="5637212" cy="3816350"/>
            </a:xfrm>
            <a:custGeom>
              <a:avLst/>
              <a:gdLst>
                <a:gd name="T0" fmla="*/ 0 w 753"/>
                <a:gd name="T1" fmla="*/ 2147483646 h 435"/>
                <a:gd name="T2" fmla="*/ 2147483646 w 753"/>
                <a:gd name="T3" fmla="*/ 2147483646 h 435"/>
                <a:gd name="T4" fmla="*/ 2147483646 w 753"/>
                <a:gd name="T5" fmla="*/ 0 h 435"/>
                <a:gd name="T6" fmla="*/ 0 60000 65536"/>
                <a:gd name="T7" fmla="*/ 0 60000 65536"/>
                <a:gd name="T8" fmla="*/ 0 60000 65536"/>
                <a:gd name="T9" fmla="*/ 0 w 753"/>
                <a:gd name="T10" fmla="*/ 0 h 435"/>
                <a:gd name="T11" fmla="*/ 753 w 753"/>
                <a:gd name="T12" fmla="*/ 435 h 435"/>
              </a:gdLst>
              <a:ahLst/>
              <a:cxnLst>
                <a:cxn ang="T6">
                  <a:pos x="T0" y="T1"/>
                </a:cxn>
                <a:cxn ang="T7">
                  <a:pos x="T2" y="T3"/>
                </a:cxn>
                <a:cxn ang="T8">
                  <a:pos x="T4" y="T5"/>
                </a:cxn>
              </a:cxnLst>
              <a:rect l="T9" t="T10" r="T11" b="T12"/>
              <a:pathLst>
                <a:path w="753" h="435">
                  <a:moveTo>
                    <a:pt x="0" y="435"/>
                  </a:moveTo>
                  <a:lnTo>
                    <a:pt x="753" y="435"/>
                  </a:lnTo>
                  <a:lnTo>
                    <a:pt x="753"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30" name="Line 27"/>
            <p:cNvSpPr>
              <a:spLocks noChangeShapeType="1"/>
            </p:cNvSpPr>
            <p:nvPr/>
          </p:nvSpPr>
          <p:spPr bwMode="auto">
            <a:xfrm flipV="1">
              <a:off x="1751013" y="1798638"/>
              <a:ext cx="0" cy="381635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31" name="Line 28"/>
            <p:cNvSpPr>
              <a:spLocks noChangeShapeType="1"/>
            </p:cNvSpPr>
            <p:nvPr/>
          </p:nvSpPr>
          <p:spPr bwMode="auto">
            <a:xfrm>
              <a:off x="1751013" y="5614988"/>
              <a:ext cx="5637212" cy="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32" name="Line 29"/>
            <p:cNvSpPr>
              <a:spLocks noChangeShapeType="1"/>
            </p:cNvSpPr>
            <p:nvPr/>
          </p:nvSpPr>
          <p:spPr bwMode="auto">
            <a:xfrm flipV="1">
              <a:off x="1751013" y="1798638"/>
              <a:ext cx="0" cy="381635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33" name="Line 30"/>
            <p:cNvSpPr>
              <a:spLocks noChangeShapeType="1"/>
            </p:cNvSpPr>
            <p:nvPr/>
          </p:nvSpPr>
          <p:spPr bwMode="auto">
            <a:xfrm flipV="1">
              <a:off x="1751013" y="5545138"/>
              <a:ext cx="0" cy="6985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34" name="Line 31"/>
            <p:cNvSpPr>
              <a:spLocks noChangeShapeType="1"/>
            </p:cNvSpPr>
            <p:nvPr/>
          </p:nvSpPr>
          <p:spPr bwMode="auto">
            <a:xfrm>
              <a:off x="1751013" y="1798638"/>
              <a:ext cx="0" cy="6191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35" name="Rectangle 32"/>
            <p:cNvSpPr>
              <a:spLocks noChangeArrowheads="1"/>
            </p:cNvSpPr>
            <p:nvPr/>
          </p:nvSpPr>
          <p:spPr bwMode="auto">
            <a:xfrm>
              <a:off x="1738313" y="5651500"/>
              <a:ext cx="77787"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rgbClr val="5C9136"/>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C9136"/>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5C9136"/>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5C9136"/>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5C9136"/>
                  </a:solidFill>
                  <a:latin typeface="Arial" panose="020B0604020202020204" pitchFamily="34" charset="0"/>
                  <a:ea typeface="ＭＳ Ｐゴシック" panose="020B0600070205080204" pitchFamily="34" charset="-128"/>
                </a:defRPr>
              </a:lvl5pPr>
              <a:lvl6pPr marL="25146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6pPr>
              <a:lvl7pPr marL="29718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7pPr>
              <a:lvl8pPr marL="34290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8pPr>
              <a:lvl9pPr marL="38862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100">
                  <a:solidFill>
                    <a:srgbClr val="000000"/>
                  </a:solidFill>
                </a:rPr>
                <a:t>0</a:t>
              </a:r>
              <a:endParaRPr lang="en-US" altLang="en-US" sz="1800">
                <a:solidFill>
                  <a:schemeClr val="tx1"/>
                </a:solidFill>
              </a:endParaRPr>
            </a:p>
          </p:txBody>
        </p:sp>
        <p:sp>
          <p:nvSpPr>
            <p:cNvPr id="30736" name="Line 33"/>
            <p:cNvSpPr>
              <a:spLocks noChangeShapeType="1"/>
            </p:cNvSpPr>
            <p:nvPr/>
          </p:nvSpPr>
          <p:spPr bwMode="auto">
            <a:xfrm flipV="1">
              <a:off x="2312988" y="5545138"/>
              <a:ext cx="0" cy="6985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37" name="Line 34"/>
            <p:cNvSpPr>
              <a:spLocks noChangeShapeType="1"/>
            </p:cNvSpPr>
            <p:nvPr/>
          </p:nvSpPr>
          <p:spPr bwMode="auto">
            <a:xfrm>
              <a:off x="2312988" y="1798638"/>
              <a:ext cx="0" cy="6191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38" name="Rectangle 35"/>
            <p:cNvSpPr>
              <a:spLocks noChangeArrowheads="1"/>
            </p:cNvSpPr>
            <p:nvPr/>
          </p:nvSpPr>
          <p:spPr bwMode="auto">
            <a:xfrm>
              <a:off x="2214563" y="5651500"/>
              <a:ext cx="233362"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rgbClr val="5C9136"/>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C9136"/>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5C9136"/>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5C9136"/>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5C9136"/>
                  </a:solidFill>
                  <a:latin typeface="Arial" panose="020B0604020202020204" pitchFamily="34" charset="0"/>
                  <a:ea typeface="ＭＳ Ｐゴシック" panose="020B0600070205080204" pitchFamily="34" charset="-128"/>
                </a:defRPr>
              </a:lvl5pPr>
              <a:lvl6pPr marL="25146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6pPr>
              <a:lvl7pPr marL="29718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7pPr>
              <a:lvl8pPr marL="34290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8pPr>
              <a:lvl9pPr marL="38862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100">
                  <a:solidFill>
                    <a:srgbClr val="000000"/>
                  </a:solidFill>
                </a:rPr>
                <a:t>500</a:t>
              </a:r>
              <a:endParaRPr lang="en-US" altLang="en-US" sz="1800">
                <a:solidFill>
                  <a:schemeClr val="tx1"/>
                </a:solidFill>
              </a:endParaRPr>
            </a:p>
          </p:txBody>
        </p:sp>
        <p:sp>
          <p:nvSpPr>
            <p:cNvPr id="30739" name="Line 36"/>
            <p:cNvSpPr>
              <a:spLocks noChangeShapeType="1"/>
            </p:cNvSpPr>
            <p:nvPr/>
          </p:nvSpPr>
          <p:spPr bwMode="auto">
            <a:xfrm flipV="1">
              <a:off x="2881313" y="5545138"/>
              <a:ext cx="0" cy="6985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40" name="Line 37"/>
            <p:cNvSpPr>
              <a:spLocks noChangeShapeType="1"/>
            </p:cNvSpPr>
            <p:nvPr/>
          </p:nvSpPr>
          <p:spPr bwMode="auto">
            <a:xfrm>
              <a:off x="2881313" y="1798638"/>
              <a:ext cx="0" cy="6191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41" name="Rectangle 38"/>
            <p:cNvSpPr>
              <a:spLocks noChangeArrowheads="1"/>
            </p:cNvSpPr>
            <p:nvPr/>
          </p:nvSpPr>
          <p:spPr bwMode="auto">
            <a:xfrm>
              <a:off x="2740025" y="5651500"/>
              <a:ext cx="31115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rgbClr val="5C9136"/>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C9136"/>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5C9136"/>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5C9136"/>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5C9136"/>
                  </a:solidFill>
                  <a:latin typeface="Arial" panose="020B0604020202020204" pitchFamily="34" charset="0"/>
                  <a:ea typeface="ＭＳ Ｐゴシック" panose="020B0600070205080204" pitchFamily="34" charset="-128"/>
                </a:defRPr>
              </a:lvl5pPr>
              <a:lvl6pPr marL="25146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6pPr>
              <a:lvl7pPr marL="29718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7pPr>
              <a:lvl8pPr marL="34290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8pPr>
              <a:lvl9pPr marL="38862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100">
                  <a:solidFill>
                    <a:srgbClr val="000000"/>
                  </a:solidFill>
                </a:rPr>
                <a:t>1000</a:t>
              </a:r>
              <a:endParaRPr lang="en-US" altLang="en-US" sz="1800">
                <a:solidFill>
                  <a:schemeClr val="tx1"/>
                </a:solidFill>
              </a:endParaRPr>
            </a:p>
          </p:txBody>
        </p:sp>
        <p:sp>
          <p:nvSpPr>
            <p:cNvPr id="30742" name="Line 39"/>
            <p:cNvSpPr>
              <a:spLocks noChangeShapeType="1"/>
            </p:cNvSpPr>
            <p:nvPr/>
          </p:nvSpPr>
          <p:spPr bwMode="auto">
            <a:xfrm flipV="1">
              <a:off x="3441700" y="5545138"/>
              <a:ext cx="0" cy="6985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43" name="Line 40"/>
            <p:cNvSpPr>
              <a:spLocks noChangeShapeType="1"/>
            </p:cNvSpPr>
            <p:nvPr/>
          </p:nvSpPr>
          <p:spPr bwMode="auto">
            <a:xfrm>
              <a:off x="3441700" y="1798638"/>
              <a:ext cx="0" cy="6191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44" name="Rectangle 41"/>
            <p:cNvSpPr>
              <a:spLocks noChangeArrowheads="1"/>
            </p:cNvSpPr>
            <p:nvPr/>
          </p:nvSpPr>
          <p:spPr bwMode="auto">
            <a:xfrm>
              <a:off x="3302000" y="5651500"/>
              <a:ext cx="31115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rgbClr val="5C9136"/>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C9136"/>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5C9136"/>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5C9136"/>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5C9136"/>
                  </a:solidFill>
                  <a:latin typeface="Arial" panose="020B0604020202020204" pitchFamily="34" charset="0"/>
                  <a:ea typeface="ＭＳ Ｐゴシック" panose="020B0600070205080204" pitchFamily="34" charset="-128"/>
                </a:defRPr>
              </a:lvl5pPr>
              <a:lvl6pPr marL="25146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6pPr>
              <a:lvl7pPr marL="29718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7pPr>
              <a:lvl8pPr marL="34290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8pPr>
              <a:lvl9pPr marL="38862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100">
                  <a:solidFill>
                    <a:srgbClr val="000000"/>
                  </a:solidFill>
                </a:rPr>
                <a:t>1500</a:t>
              </a:r>
              <a:endParaRPr lang="en-US" altLang="en-US" sz="1800">
                <a:solidFill>
                  <a:schemeClr val="tx1"/>
                </a:solidFill>
              </a:endParaRPr>
            </a:p>
          </p:txBody>
        </p:sp>
        <p:sp>
          <p:nvSpPr>
            <p:cNvPr id="30745" name="Line 42"/>
            <p:cNvSpPr>
              <a:spLocks noChangeShapeType="1"/>
            </p:cNvSpPr>
            <p:nvPr/>
          </p:nvSpPr>
          <p:spPr bwMode="auto">
            <a:xfrm flipV="1">
              <a:off x="4003675" y="5545138"/>
              <a:ext cx="0" cy="6985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46" name="Line 43"/>
            <p:cNvSpPr>
              <a:spLocks noChangeShapeType="1"/>
            </p:cNvSpPr>
            <p:nvPr/>
          </p:nvSpPr>
          <p:spPr bwMode="auto">
            <a:xfrm>
              <a:off x="4003675" y="1798638"/>
              <a:ext cx="0" cy="6191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47" name="Rectangle 44"/>
            <p:cNvSpPr>
              <a:spLocks noChangeArrowheads="1"/>
            </p:cNvSpPr>
            <p:nvPr/>
          </p:nvSpPr>
          <p:spPr bwMode="auto">
            <a:xfrm>
              <a:off x="3871913" y="5651500"/>
              <a:ext cx="31115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rgbClr val="5C9136"/>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C9136"/>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5C9136"/>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5C9136"/>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5C9136"/>
                  </a:solidFill>
                  <a:latin typeface="Arial" panose="020B0604020202020204" pitchFamily="34" charset="0"/>
                  <a:ea typeface="ＭＳ Ｐゴシック" panose="020B0600070205080204" pitchFamily="34" charset="-128"/>
                </a:defRPr>
              </a:lvl5pPr>
              <a:lvl6pPr marL="25146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6pPr>
              <a:lvl7pPr marL="29718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7pPr>
              <a:lvl8pPr marL="34290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8pPr>
              <a:lvl9pPr marL="38862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100">
                  <a:solidFill>
                    <a:srgbClr val="000000"/>
                  </a:solidFill>
                </a:rPr>
                <a:t>2000</a:t>
              </a:r>
              <a:endParaRPr lang="en-US" altLang="en-US" sz="1800">
                <a:solidFill>
                  <a:schemeClr val="tx1"/>
                </a:solidFill>
              </a:endParaRPr>
            </a:p>
          </p:txBody>
        </p:sp>
        <p:sp>
          <p:nvSpPr>
            <p:cNvPr id="30748" name="Line 45"/>
            <p:cNvSpPr>
              <a:spLocks noChangeShapeType="1"/>
            </p:cNvSpPr>
            <p:nvPr/>
          </p:nvSpPr>
          <p:spPr bwMode="auto">
            <a:xfrm flipV="1">
              <a:off x="4565650" y="5545138"/>
              <a:ext cx="0" cy="6985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49" name="Line 46"/>
            <p:cNvSpPr>
              <a:spLocks noChangeShapeType="1"/>
            </p:cNvSpPr>
            <p:nvPr/>
          </p:nvSpPr>
          <p:spPr bwMode="auto">
            <a:xfrm>
              <a:off x="4565650" y="1798638"/>
              <a:ext cx="0" cy="6191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50" name="Rectangle 47"/>
            <p:cNvSpPr>
              <a:spLocks noChangeArrowheads="1"/>
            </p:cNvSpPr>
            <p:nvPr/>
          </p:nvSpPr>
          <p:spPr bwMode="auto">
            <a:xfrm>
              <a:off x="4432300" y="5651500"/>
              <a:ext cx="31115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rgbClr val="5C9136"/>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C9136"/>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5C9136"/>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5C9136"/>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5C9136"/>
                  </a:solidFill>
                  <a:latin typeface="Arial" panose="020B0604020202020204" pitchFamily="34" charset="0"/>
                  <a:ea typeface="ＭＳ Ｐゴシック" panose="020B0600070205080204" pitchFamily="34" charset="-128"/>
                </a:defRPr>
              </a:lvl5pPr>
              <a:lvl6pPr marL="25146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6pPr>
              <a:lvl7pPr marL="29718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7pPr>
              <a:lvl8pPr marL="34290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8pPr>
              <a:lvl9pPr marL="38862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100">
                  <a:solidFill>
                    <a:srgbClr val="000000"/>
                  </a:solidFill>
                </a:rPr>
                <a:t>2500</a:t>
              </a:r>
              <a:endParaRPr lang="en-US" altLang="en-US" sz="1800">
                <a:solidFill>
                  <a:schemeClr val="tx1"/>
                </a:solidFill>
              </a:endParaRPr>
            </a:p>
          </p:txBody>
        </p:sp>
        <p:sp>
          <p:nvSpPr>
            <p:cNvPr id="30751" name="Line 48"/>
            <p:cNvSpPr>
              <a:spLocks noChangeShapeType="1"/>
            </p:cNvSpPr>
            <p:nvPr/>
          </p:nvSpPr>
          <p:spPr bwMode="auto">
            <a:xfrm flipV="1">
              <a:off x="5135563" y="5545138"/>
              <a:ext cx="0" cy="6985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52" name="Line 49"/>
            <p:cNvSpPr>
              <a:spLocks noChangeShapeType="1"/>
            </p:cNvSpPr>
            <p:nvPr/>
          </p:nvSpPr>
          <p:spPr bwMode="auto">
            <a:xfrm>
              <a:off x="5135563" y="1798638"/>
              <a:ext cx="0" cy="6191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53" name="Rectangle 50"/>
            <p:cNvSpPr>
              <a:spLocks noChangeArrowheads="1"/>
            </p:cNvSpPr>
            <p:nvPr/>
          </p:nvSpPr>
          <p:spPr bwMode="auto">
            <a:xfrm>
              <a:off x="4994275" y="5651500"/>
              <a:ext cx="31115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rgbClr val="5C9136"/>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C9136"/>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5C9136"/>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5C9136"/>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5C9136"/>
                  </a:solidFill>
                  <a:latin typeface="Arial" panose="020B0604020202020204" pitchFamily="34" charset="0"/>
                  <a:ea typeface="ＭＳ Ｐゴシック" panose="020B0600070205080204" pitchFamily="34" charset="-128"/>
                </a:defRPr>
              </a:lvl5pPr>
              <a:lvl6pPr marL="25146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6pPr>
              <a:lvl7pPr marL="29718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7pPr>
              <a:lvl8pPr marL="34290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8pPr>
              <a:lvl9pPr marL="38862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100">
                  <a:solidFill>
                    <a:srgbClr val="000000"/>
                  </a:solidFill>
                </a:rPr>
                <a:t>3000</a:t>
              </a:r>
              <a:endParaRPr lang="en-US" altLang="en-US" sz="1800">
                <a:solidFill>
                  <a:schemeClr val="tx1"/>
                </a:solidFill>
              </a:endParaRPr>
            </a:p>
          </p:txBody>
        </p:sp>
        <p:sp>
          <p:nvSpPr>
            <p:cNvPr id="30754" name="Line 51"/>
            <p:cNvSpPr>
              <a:spLocks noChangeShapeType="1"/>
            </p:cNvSpPr>
            <p:nvPr/>
          </p:nvSpPr>
          <p:spPr bwMode="auto">
            <a:xfrm flipV="1">
              <a:off x="5695950" y="5545138"/>
              <a:ext cx="0" cy="6985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55" name="Line 52"/>
            <p:cNvSpPr>
              <a:spLocks noChangeShapeType="1"/>
            </p:cNvSpPr>
            <p:nvPr/>
          </p:nvSpPr>
          <p:spPr bwMode="auto">
            <a:xfrm>
              <a:off x="5695950" y="1798638"/>
              <a:ext cx="0" cy="6191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56" name="Rectangle 53"/>
            <p:cNvSpPr>
              <a:spLocks noChangeArrowheads="1"/>
            </p:cNvSpPr>
            <p:nvPr/>
          </p:nvSpPr>
          <p:spPr bwMode="auto">
            <a:xfrm>
              <a:off x="5556250" y="5651500"/>
              <a:ext cx="31115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rgbClr val="5C9136"/>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C9136"/>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5C9136"/>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5C9136"/>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5C9136"/>
                  </a:solidFill>
                  <a:latin typeface="Arial" panose="020B0604020202020204" pitchFamily="34" charset="0"/>
                  <a:ea typeface="ＭＳ Ｐゴシック" panose="020B0600070205080204" pitchFamily="34" charset="-128"/>
                </a:defRPr>
              </a:lvl5pPr>
              <a:lvl6pPr marL="25146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6pPr>
              <a:lvl7pPr marL="29718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7pPr>
              <a:lvl8pPr marL="34290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8pPr>
              <a:lvl9pPr marL="38862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100">
                  <a:solidFill>
                    <a:srgbClr val="000000"/>
                  </a:solidFill>
                </a:rPr>
                <a:t>3500</a:t>
              </a:r>
              <a:endParaRPr lang="en-US" altLang="en-US" sz="1800">
                <a:solidFill>
                  <a:schemeClr val="tx1"/>
                </a:solidFill>
              </a:endParaRPr>
            </a:p>
          </p:txBody>
        </p:sp>
        <p:sp>
          <p:nvSpPr>
            <p:cNvPr id="30757" name="Line 54"/>
            <p:cNvSpPr>
              <a:spLocks noChangeShapeType="1"/>
            </p:cNvSpPr>
            <p:nvPr/>
          </p:nvSpPr>
          <p:spPr bwMode="auto">
            <a:xfrm flipV="1">
              <a:off x="6257925" y="5545138"/>
              <a:ext cx="0" cy="6985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58" name="Line 55"/>
            <p:cNvSpPr>
              <a:spLocks noChangeShapeType="1"/>
            </p:cNvSpPr>
            <p:nvPr/>
          </p:nvSpPr>
          <p:spPr bwMode="auto">
            <a:xfrm>
              <a:off x="6257925" y="1798638"/>
              <a:ext cx="0" cy="6191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59" name="Rectangle 56"/>
            <p:cNvSpPr>
              <a:spLocks noChangeArrowheads="1"/>
            </p:cNvSpPr>
            <p:nvPr/>
          </p:nvSpPr>
          <p:spPr bwMode="auto">
            <a:xfrm>
              <a:off x="6124575" y="5651500"/>
              <a:ext cx="31115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rgbClr val="5C9136"/>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C9136"/>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5C9136"/>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5C9136"/>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5C9136"/>
                  </a:solidFill>
                  <a:latin typeface="Arial" panose="020B0604020202020204" pitchFamily="34" charset="0"/>
                  <a:ea typeface="ＭＳ Ｐゴシック" panose="020B0600070205080204" pitchFamily="34" charset="-128"/>
                </a:defRPr>
              </a:lvl5pPr>
              <a:lvl6pPr marL="25146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6pPr>
              <a:lvl7pPr marL="29718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7pPr>
              <a:lvl8pPr marL="34290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8pPr>
              <a:lvl9pPr marL="38862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100">
                  <a:solidFill>
                    <a:srgbClr val="000000"/>
                  </a:solidFill>
                </a:rPr>
                <a:t>4000</a:t>
              </a:r>
              <a:endParaRPr lang="en-US" altLang="en-US" sz="1800">
                <a:solidFill>
                  <a:schemeClr val="tx1"/>
                </a:solidFill>
              </a:endParaRPr>
            </a:p>
          </p:txBody>
        </p:sp>
        <p:sp>
          <p:nvSpPr>
            <p:cNvPr id="30760" name="Line 57"/>
            <p:cNvSpPr>
              <a:spLocks noChangeShapeType="1"/>
            </p:cNvSpPr>
            <p:nvPr/>
          </p:nvSpPr>
          <p:spPr bwMode="auto">
            <a:xfrm flipV="1">
              <a:off x="6826250" y="5545138"/>
              <a:ext cx="0" cy="6985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61" name="Line 58"/>
            <p:cNvSpPr>
              <a:spLocks noChangeShapeType="1"/>
            </p:cNvSpPr>
            <p:nvPr/>
          </p:nvSpPr>
          <p:spPr bwMode="auto">
            <a:xfrm>
              <a:off x="6826250" y="1798638"/>
              <a:ext cx="0" cy="6191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62" name="Rectangle 59"/>
            <p:cNvSpPr>
              <a:spLocks noChangeArrowheads="1"/>
            </p:cNvSpPr>
            <p:nvPr/>
          </p:nvSpPr>
          <p:spPr bwMode="auto">
            <a:xfrm>
              <a:off x="6686550" y="5651500"/>
              <a:ext cx="31115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rgbClr val="5C9136"/>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C9136"/>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5C9136"/>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5C9136"/>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5C9136"/>
                  </a:solidFill>
                  <a:latin typeface="Arial" panose="020B0604020202020204" pitchFamily="34" charset="0"/>
                  <a:ea typeface="ＭＳ Ｐゴシック" panose="020B0600070205080204" pitchFamily="34" charset="-128"/>
                </a:defRPr>
              </a:lvl5pPr>
              <a:lvl6pPr marL="25146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6pPr>
              <a:lvl7pPr marL="29718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7pPr>
              <a:lvl8pPr marL="34290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8pPr>
              <a:lvl9pPr marL="38862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100">
                  <a:solidFill>
                    <a:srgbClr val="000000"/>
                  </a:solidFill>
                </a:rPr>
                <a:t>4500</a:t>
              </a:r>
              <a:endParaRPr lang="en-US" altLang="en-US" sz="1800">
                <a:solidFill>
                  <a:schemeClr val="tx1"/>
                </a:solidFill>
              </a:endParaRPr>
            </a:p>
          </p:txBody>
        </p:sp>
        <p:sp>
          <p:nvSpPr>
            <p:cNvPr id="30763" name="Line 60"/>
            <p:cNvSpPr>
              <a:spLocks noChangeShapeType="1"/>
            </p:cNvSpPr>
            <p:nvPr/>
          </p:nvSpPr>
          <p:spPr bwMode="auto">
            <a:xfrm flipV="1">
              <a:off x="7388225" y="5545138"/>
              <a:ext cx="0" cy="6985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64" name="Line 61"/>
            <p:cNvSpPr>
              <a:spLocks noChangeShapeType="1"/>
            </p:cNvSpPr>
            <p:nvPr/>
          </p:nvSpPr>
          <p:spPr bwMode="auto">
            <a:xfrm>
              <a:off x="7388225" y="1798638"/>
              <a:ext cx="0" cy="6191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65" name="Rectangle 62"/>
            <p:cNvSpPr>
              <a:spLocks noChangeArrowheads="1"/>
            </p:cNvSpPr>
            <p:nvPr/>
          </p:nvSpPr>
          <p:spPr bwMode="auto">
            <a:xfrm>
              <a:off x="7246938" y="5651500"/>
              <a:ext cx="31115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rgbClr val="5C9136"/>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C9136"/>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5C9136"/>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5C9136"/>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5C9136"/>
                  </a:solidFill>
                  <a:latin typeface="Arial" panose="020B0604020202020204" pitchFamily="34" charset="0"/>
                  <a:ea typeface="ＭＳ Ｐゴシック" panose="020B0600070205080204" pitchFamily="34" charset="-128"/>
                </a:defRPr>
              </a:lvl5pPr>
              <a:lvl6pPr marL="25146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6pPr>
              <a:lvl7pPr marL="29718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7pPr>
              <a:lvl8pPr marL="34290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8pPr>
              <a:lvl9pPr marL="38862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100">
                  <a:solidFill>
                    <a:srgbClr val="000000"/>
                  </a:solidFill>
                </a:rPr>
                <a:t>5000</a:t>
              </a:r>
              <a:endParaRPr lang="en-US" altLang="en-US" sz="1800">
                <a:solidFill>
                  <a:schemeClr val="tx1"/>
                </a:solidFill>
              </a:endParaRPr>
            </a:p>
          </p:txBody>
        </p:sp>
        <p:sp>
          <p:nvSpPr>
            <p:cNvPr id="30766" name="Line 63"/>
            <p:cNvSpPr>
              <a:spLocks noChangeShapeType="1"/>
            </p:cNvSpPr>
            <p:nvPr/>
          </p:nvSpPr>
          <p:spPr bwMode="auto">
            <a:xfrm>
              <a:off x="1751013" y="5614988"/>
              <a:ext cx="60325" cy="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67" name="Line 64"/>
            <p:cNvSpPr>
              <a:spLocks noChangeShapeType="1"/>
            </p:cNvSpPr>
            <p:nvPr/>
          </p:nvSpPr>
          <p:spPr bwMode="auto">
            <a:xfrm flipH="1">
              <a:off x="7327900" y="5614988"/>
              <a:ext cx="60325" cy="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68" name="Rectangle 65"/>
            <p:cNvSpPr>
              <a:spLocks noChangeArrowheads="1"/>
            </p:cNvSpPr>
            <p:nvPr/>
          </p:nvSpPr>
          <p:spPr bwMode="auto">
            <a:xfrm>
              <a:off x="1679575" y="5554663"/>
              <a:ext cx="77788"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rgbClr val="5C9136"/>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C9136"/>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5C9136"/>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5C9136"/>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5C9136"/>
                  </a:solidFill>
                  <a:latin typeface="Arial" panose="020B0604020202020204" pitchFamily="34" charset="0"/>
                  <a:ea typeface="ＭＳ Ｐゴシック" panose="020B0600070205080204" pitchFamily="34" charset="-128"/>
                </a:defRPr>
              </a:lvl5pPr>
              <a:lvl6pPr marL="25146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6pPr>
              <a:lvl7pPr marL="29718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7pPr>
              <a:lvl8pPr marL="34290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8pPr>
              <a:lvl9pPr marL="38862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100">
                  <a:solidFill>
                    <a:srgbClr val="000000"/>
                  </a:solidFill>
                </a:rPr>
                <a:t>0</a:t>
              </a:r>
              <a:endParaRPr lang="en-US" altLang="en-US" sz="1800">
                <a:solidFill>
                  <a:schemeClr val="tx1"/>
                </a:solidFill>
              </a:endParaRPr>
            </a:p>
          </p:txBody>
        </p:sp>
        <p:sp>
          <p:nvSpPr>
            <p:cNvPr id="30769" name="Line 66"/>
            <p:cNvSpPr>
              <a:spLocks noChangeShapeType="1"/>
            </p:cNvSpPr>
            <p:nvPr/>
          </p:nvSpPr>
          <p:spPr bwMode="auto">
            <a:xfrm>
              <a:off x="1751013" y="5237163"/>
              <a:ext cx="60325" cy="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70" name="Line 67"/>
            <p:cNvSpPr>
              <a:spLocks noChangeShapeType="1"/>
            </p:cNvSpPr>
            <p:nvPr/>
          </p:nvSpPr>
          <p:spPr bwMode="auto">
            <a:xfrm flipH="1">
              <a:off x="7327900" y="5237163"/>
              <a:ext cx="60325" cy="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71" name="Rectangle 68"/>
            <p:cNvSpPr>
              <a:spLocks noChangeArrowheads="1"/>
            </p:cNvSpPr>
            <p:nvPr/>
          </p:nvSpPr>
          <p:spPr bwMode="auto">
            <a:xfrm>
              <a:off x="1614488" y="5167313"/>
              <a:ext cx="1555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rgbClr val="5C9136"/>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C9136"/>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5C9136"/>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5C9136"/>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5C9136"/>
                  </a:solidFill>
                  <a:latin typeface="Arial" panose="020B0604020202020204" pitchFamily="34" charset="0"/>
                  <a:ea typeface="ＭＳ Ｐゴシック" panose="020B0600070205080204" pitchFamily="34" charset="-128"/>
                </a:defRPr>
              </a:lvl5pPr>
              <a:lvl6pPr marL="25146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6pPr>
              <a:lvl7pPr marL="29718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7pPr>
              <a:lvl8pPr marL="34290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8pPr>
              <a:lvl9pPr marL="38862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100">
                  <a:solidFill>
                    <a:srgbClr val="000000"/>
                  </a:solidFill>
                </a:rPr>
                <a:t>10</a:t>
              </a:r>
              <a:endParaRPr lang="en-US" altLang="en-US" sz="1800">
                <a:solidFill>
                  <a:schemeClr val="tx1"/>
                </a:solidFill>
              </a:endParaRPr>
            </a:p>
          </p:txBody>
        </p:sp>
        <p:sp>
          <p:nvSpPr>
            <p:cNvPr id="30772" name="Line 69"/>
            <p:cNvSpPr>
              <a:spLocks noChangeShapeType="1"/>
            </p:cNvSpPr>
            <p:nvPr/>
          </p:nvSpPr>
          <p:spPr bwMode="auto">
            <a:xfrm>
              <a:off x="1751013" y="4851400"/>
              <a:ext cx="60325" cy="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73" name="Line 70"/>
            <p:cNvSpPr>
              <a:spLocks noChangeShapeType="1"/>
            </p:cNvSpPr>
            <p:nvPr/>
          </p:nvSpPr>
          <p:spPr bwMode="auto">
            <a:xfrm flipH="1">
              <a:off x="7327900" y="4851400"/>
              <a:ext cx="60325" cy="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74" name="Rectangle 71"/>
            <p:cNvSpPr>
              <a:spLocks noChangeArrowheads="1"/>
            </p:cNvSpPr>
            <p:nvPr/>
          </p:nvSpPr>
          <p:spPr bwMode="auto">
            <a:xfrm>
              <a:off x="1614488" y="4791075"/>
              <a:ext cx="1555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rgbClr val="5C9136"/>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C9136"/>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5C9136"/>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5C9136"/>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5C9136"/>
                  </a:solidFill>
                  <a:latin typeface="Arial" panose="020B0604020202020204" pitchFamily="34" charset="0"/>
                  <a:ea typeface="ＭＳ Ｐゴシック" panose="020B0600070205080204" pitchFamily="34" charset="-128"/>
                </a:defRPr>
              </a:lvl5pPr>
              <a:lvl6pPr marL="25146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6pPr>
              <a:lvl7pPr marL="29718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7pPr>
              <a:lvl8pPr marL="34290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8pPr>
              <a:lvl9pPr marL="38862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100">
                  <a:solidFill>
                    <a:srgbClr val="000000"/>
                  </a:solidFill>
                </a:rPr>
                <a:t>20</a:t>
              </a:r>
              <a:endParaRPr lang="en-US" altLang="en-US" sz="1800">
                <a:solidFill>
                  <a:schemeClr val="tx1"/>
                </a:solidFill>
              </a:endParaRPr>
            </a:p>
          </p:txBody>
        </p:sp>
        <p:sp>
          <p:nvSpPr>
            <p:cNvPr id="30775" name="Line 72"/>
            <p:cNvSpPr>
              <a:spLocks noChangeShapeType="1"/>
            </p:cNvSpPr>
            <p:nvPr/>
          </p:nvSpPr>
          <p:spPr bwMode="auto">
            <a:xfrm>
              <a:off x="1751013" y="4465638"/>
              <a:ext cx="60325" cy="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76" name="Line 73"/>
            <p:cNvSpPr>
              <a:spLocks noChangeShapeType="1"/>
            </p:cNvSpPr>
            <p:nvPr/>
          </p:nvSpPr>
          <p:spPr bwMode="auto">
            <a:xfrm flipH="1">
              <a:off x="7327900" y="4465638"/>
              <a:ext cx="60325" cy="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77" name="Rectangle 74"/>
            <p:cNvSpPr>
              <a:spLocks noChangeArrowheads="1"/>
            </p:cNvSpPr>
            <p:nvPr/>
          </p:nvSpPr>
          <p:spPr bwMode="auto">
            <a:xfrm>
              <a:off x="1614488" y="4403725"/>
              <a:ext cx="1555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rgbClr val="5C9136"/>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C9136"/>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5C9136"/>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5C9136"/>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5C9136"/>
                  </a:solidFill>
                  <a:latin typeface="Arial" panose="020B0604020202020204" pitchFamily="34" charset="0"/>
                  <a:ea typeface="ＭＳ Ｐゴシック" panose="020B0600070205080204" pitchFamily="34" charset="-128"/>
                </a:defRPr>
              </a:lvl5pPr>
              <a:lvl6pPr marL="25146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6pPr>
              <a:lvl7pPr marL="29718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7pPr>
              <a:lvl8pPr marL="34290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8pPr>
              <a:lvl9pPr marL="38862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100">
                  <a:solidFill>
                    <a:srgbClr val="000000"/>
                  </a:solidFill>
                </a:rPr>
                <a:t>30</a:t>
              </a:r>
              <a:endParaRPr lang="en-US" altLang="en-US" sz="1800">
                <a:solidFill>
                  <a:schemeClr val="tx1"/>
                </a:solidFill>
              </a:endParaRPr>
            </a:p>
          </p:txBody>
        </p:sp>
        <p:sp>
          <p:nvSpPr>
            <p:cNvPr id="30778" name="Line 75"/>
            <p:cNvSpPr>
              <a:spLocks noChangeShapeType="1"/>
            </p:cNvSpPr>
            <p:nvPr/>
          </p:nvSpPr>
          <p:spPr bwMode="auto">
            <a:xfrm>
              <a:off x="1751013" y="4089400"/>
              <a:ext cx="60325" cy="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79" name="Line 76"/>
            <p:cNvSpPr>
              <a:spLocks noChangeShapeType="1"/>
            </p:cNvSpPr>
            <p:nvPr/>
          </p:nvSpPr>
          <p:spPr bwMode="auto">
            <a:xfrm flipH="1">
              <a:off x="7327900" y="4089400"/>
              <a:ext cx="60325" cy="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80" name="Rectangle 77"/>
            <p:cNvSpPr>
              <a:spLocks noChangeArrowheads="1"/>
            </p:cNvSpPr>
            <p:nvPr/>
          </p:nvSpPr>
          <p:spPr bwMode="auto">
            <a:xfrm>
              <a:off x="1614488" y="4027488"/>
              <a:ext cx="1555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rgbClr val="5C9136"/>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C9136"/>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5C9136"/>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5C9136"/>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5C9136"/>
                  </a:solidFill>
                  <a:latin typeface="Arial" panose="020B0604020202020204" pitchFamily="34" charset="0"/>
                  <a:ea typeface="ＭＳ Ｐゴシック" panose="020B0600070205080204" pitchFamily="34" charset="-128"/>
                </a:defRPr>
              </a:lvl5pPr>
              <a:lvl6pPr marL="25146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6pPr>
              <a:lvl7pPr marL="29718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7pPr>
              <a:lvl8pPr marL="34290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8pPr>
              <a:lvl9pPr marL="38862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100">
                  <a:solidFill>
                    <a:srgbClr val="000000"/>
                  </a:solidFill>
                </a:rPr>
                <a:t>40</a:t>
              </a:r>
              <a:endParaRPr lang="en-US" altLang="en-US" sz="1800">
                <a:solidFill>
                  <a:schemeClr val="tx1"/>
                </a:solidFill>
              </a:endParaRPr>
            </a:p>
          </p:txBody>
        </p:sp>
        <p:sp>
          <p:nvSpPr>
            <p:cNvPr id="30781" name="Line 78"/>
            <p:cNvSpPr>
              <a:spLocks noChangeShapeType="1"/>
            </p:cNvSpPr>
            <p:nvPr/>
          </p:nvSpPr>
          <p:spPr bwMode="auto">
            <a:xfrm>
              <a:off x="1751013" y="3703638"/>
              <a:ext cx="60325" cy="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82" name="Line 79"/>
            <p:cNvSpPr>
              <a:spLocks noChangeShapeType="1"/>
            </p:cNvSpPr>
            <p:nvPr/>
          </p:nvSpPr>
          <p:spPr bwMode="auto">
            <a:xfrm flipH="1">
              <a:off x="7327900" y="3703638"/>
              <a:ext cx="60325" cy="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83" name="Rectangle 80"/>
            <p:cNvSpPr>
              <a:spLocks noChangeArrowheads="1"/>
            </p:cNvSpPr>
            <p:nvPr/>
          </p:nvSpPr>
          <p:spPr bwMode="auto">
            <a:xfrm>
              <a:off x="1614488" y="3641725"/>
              <a:ext cx="1555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rgbClr val="5C9136"/>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C9136"/>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5C9136"/>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5C9136"/>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5C9136"/>
                  </a:solidFill>
                  <a:latin typeface="Arial" panose="020B0604020202020204" pitchFamily="34" charset="0"/>
                  <a:ea typeface="ＭＳ Ｐゴシック" panose="020B0600070205080204" pitchFamily="34" charset="-128"/>
                </a:defRPr>
              </a:lvl5pPr>
              <a:lvl6pPr marL="25146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6pPr>
              <a:lvl7pPr marL="29718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7pPr>
              <a:lvl8pPr marL="34290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8pPr>
              <a:lvl9pPr marL="38862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100">
                  <a:solidFill>
                    <a:srgbClr val="000000"/>
                  </a:solidFill>
                </a:rPr>
                <a:t>50</a:t>
              </a:r>
              <a:endParaRPr lang="en-US" altLang="en-US" sz="1800">
                <a:solidFill>
                  <a:schemeClr val="tx1"/>
                </a:solidFill>
              </a:endParaRPr>
            </a:p>
          </p:txBody>
        </p:sp>
        <p:sp>
          <p:nvSpPr>
            <p:cNvPr id="30784" name="Line 81"/>
            <p:cNvSpPr>
              <a:spLocks noChangeShapeType="1"/>
            </p:cNvSpPr>
            <p:nvPr/>
          </p:nvSpPr>
          <p:spPr bwMode="auto">
            <a:xfrm>
              <a:off x="1751013" y="3325813"/>
              <a:ext cx="60325" cy="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85" name="Line 82"/>
            <p:cNvSpPr>
              <a:spLocks noChangeShapeType="1"/>
            </p:cNvSpPr>
            <p:nvPr/>
          </p:nvSpPr>
          <p:spPr bwMode="auto">
            <a:xfrm flipH="1">
              <a:off x="7327900" y="3325813"/>
              <a:ext cx="60325" cy="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86" name="Rectangle 83"/>
            <p:cNvSpPr>
              <a:spLocks noChangeArrowheads="1"/>
            </p:cNvSpPr>
            <p:nvPr/>
          </p:nvSpPr>
          <p:spPr bwMode="auto">
            <a:xfrm>
              <a:off x="1614488" y="3263900"/>
              <a:ext cx="1555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rgbClr val="5C9136"/>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C9136"/>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5C9136"/>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5C9136"/>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5C9136"/>
                  </a:solidFill>
                  <a:latin typeface="Arial" panose="020B0604020202020204" pitchFamily="34" charset="0"/>
                  <a:ea typeface="ＭＳ Ｐゴシック" panose="020B0600070205080204" pitchFamily="34" charset="-128"/>
                </a:defRPr>
              </a:lvl5pPr>
              <a:lvl6pPr marL="25146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6pPr>
              <a:lvl7pPr marL="29718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7pPr>
              <a:lvl8pPr marL="34290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8pPr>
              <a:lvl9pPr marL="38862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100">
                  <a:solidFill>
                    <a:srgbClr val="000000"/>
                  </a:solidFill>
                </a:rPr>
                <a:t>60</a:t>
              </a:r>
              <a:endParaRPr lang="en-US" altLang="en-US" sz="1800">
                <a:solidFill>
                  <a:schemeClr val="tx1"/>
                </a:solidFill>
              </a:endParaRPr>
            </a:p>
          </p:txBody>
        </p:sp>
        <p:sp>
          <p:nvSpPr>
            <p:cNvPr id="30787" name="Line 84"/>
            <p:cNvSpPr>
              <a:spLocks noChangeShapeType="1"/>
            </p:cNvSpPr>
            <p:nvPr/>
          </p:nvSpPr>
          <p:spPr bwMode="auto">
            <a:xfrm>
              <a:off x="1751013" y="2940050"/>
              <a:ext cx="60325" cy="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88" name="Line 85"/>
            <p:cNvSpPr>
              <a:spLocks noChangeShapeType="1"/>
            </p:cNvSpPr>
            <p:nvPr/>
          </p:nvSpPr>
          <p:spPr bwMode="auto">
            <a:xfrm flipH="1">
              <a:off x="7327900" y="2940050"/>
              <a:ext cx="60325" cy="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89" name="Rectangle 86"/>
            <p:cNvSpPr>
              <a:spLocks noChangeArrowheads="1"/>
            </p:cNvSpPr>
            <p:nvPr/>
          </p:nvSpPr>
          <p:spPr bwMode="auto">
            <a:xfrm>
              <a:off x="1614488" y="2878138"/>
              <a:ext cx="1555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rgbClr val="5C9136"/>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C9136"/>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5C9136"/>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5C9136"/>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5C9136"/>
                  </a:solidFill>
                  <a:latin typeface="Arial" panose="020B0604020202020204" pitchFamily="34" charset="0"/>
                  <a:ea typeface="ＭＳ Ｐゴシック" panose="020B0600070205080204" pitchFamily="34" charset="-128"/>
                </a:defRPr>
              </a:lvl5pPr>
              <a:lvl6pPr marL="25146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6pPr>
              <a:lvl7pPr marL="29718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7pPr>
              <a:lvl8pPr marL="34290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8pPr>
              <a:lvl9pPr marL="38862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100">
                  <a:solidFill>
                    <a:srgbClr val="000000"/>
                  </a:solidFill>
                </a:rPr>
                <a:t>70</a:t>
              </a:r>
              <a:endParaRPr lang="en-US" altLang="en-US" sz="1800">
                <a:solidFill>
                  <a:schemeClr val="tx1"/>
                </a:solidFill>
              </a:endParaRPr>
            </a:p>
          </p:txBody>
        </p:sp>
        <p:sp>
          <p:nvSpPr>
            <p:cNvPr id="30790" name="Line 87"/>
            <p:cNvSpPr>
              <a:spLocks noChangeShapeType="1"/>
            </p:cNvSpPr>
            <p:nvPr/>
          </p:nvSpPr>
          <p:spPr bwMode="auto">
            <a:xfrm>
              <a:off x="1751013" y="2562225"/>
              <a:ext cx="60325" cy="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91" name="Line 88"/>
            <p:cNvSpPr>
              <a:spLocks noChangeShapeType="1"/>
            </p:cNvSpPr>
            <p:nvPr/>
          </p:nvSpPr>
          <p:spPr bwMode="auto">
            <a:xfrm flipH="1">
              <a:off x="7327900" y="2562225"/>
              <a:ext cx="60325" cy="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92" name="Rectangle 89"/>
            <p:cNvSpPr>
              <a:spLocks noChangeArrowheads="1"/>
            </p:cNvSpPr>
            <p:nvPr/>
          </p:nvSpPr>
          <p:spPr bwMode="auto">
            <a:xfrm>
              <a:off x="1614488" y="2501900"/>
              <a:ext cx="1555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rgbClr val="5C9136"/>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C9136"/>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5C9136"/>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5C9136"/>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5C9136"/>
                  </a:solidFill>
                  <a:latin typeface="Arial" panose="020B0604020202020204" pitchFamily="34" charset="0"/>
                  <a:ea typeface="ＭＳ Ｐゴシック" panose="020B0600070205080204" pitchFamily="34" charset="-128"/>
                </a:defRPr>
              </a:lvl5pPr>
              <a:lvl6pPr marL="25146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6pPr>
              <a:lvl7pPr marL="29718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7pPr>
              <a:lvl8pPr marL="34290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8pPr>
              <a:lvl9pPr marL="38862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100">
                  <a:solidFill>
                    <a:srgbClr val="000000"/>
                  </a:solidFill>
                </a:rPr>
                <a:t>80</a:t>
              </a:r>
              <a:endParaRPr lang="en-US" altLang="en-US" sz="1800">
                <a:solidFill>
                  <a:schemeClr val="tx1"/>
                </a:solidFill>
              </a:endParaRPr>
            </a:p>
          </p:txBody>
        </p:sp>
        <p:sp>
          <p:nvSpPr>
            <p:cNvPr id="30793" name="Line 90"/>
            <p:cNvSpPr>
              <a:spLocks noChangeShapeType="1"/>
            </p:cNvSpPr>
            <p:nvPr/>
          </p:nvSpPr>
          <p:spPr bwMode="auto">
            <a:xfrm>
              <a:off x="1751013" y="2176463"/>
              <a:ext cx="60325" cy="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94" name="Line 91"/>
            <p:cNvSpPr>
              <a:spLocks noChangeShapeType="1"/>
            </p:cNvSpPr>
            <p:nvPr/>
          </p:nvSpPr>
          <p:spPr bwMode="auto">
            <a:xfrm flipH="1">
              <a:off x="7327900" y="2176463"/>
              <a:ext cx="60325" cy="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95" name="Rectangle 92"/>
            <p:cNvSpPr>
              <a:spLocks noChangeArrowheads="1"/>
            </p:cNvSpPr>
            <p:nvPr/>
          </p:nvSpPr>
          <p:spPr bwMode="auto">
            <a:xfrm>
              <a:off x="1614488" y="2114550"/>
              <a:ext cx="1555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rgbClr val="5C9136"/>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C9136"/>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5C9136"/>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5C9136"/>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5C9136"/>
                  </a:solidFill>
                  <a:latin typeface="Arial" panose="020B0604020202020204" pitchFamily="34" charset="0"/>
                  <a:ea typeface="ＭＳ Ｐゴシック" panose="020B0600070205080204" pitchFamily="34" charset="-128"/>
                </a:defRPr>
              </a:lvl5pPr>
              <a:lvl6pPr marL="25146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6pPr>
              <a:lvl7pPr marL="29718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7pPr>
              <a:lvl8pPr marL="34290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8pPr>
              <a:lvl9pPr marL="38862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100">
                  <a:solidFill>
                    <a:srgbClr val="000000"/>
                  </a:solidFill>
                </a:rPr>
                <a:t>90</a:t>
              </a:r>
              <a:endParaRPr lang="en-US" altLang="en-US" sz="1800">
                <a:solidFill>
                  <a:schemeClr val="tx1"/>
                </a:solidFill>
              </a:endParaRPr>
            </a:p>
          </p:txBody>
        </p:sp>
        <p:sp>
          <p:nvSpPr>
            <p:cNvPr id="30796" name="Line 93"/>
            <p:cNvSpPr>
              <a:spLocks noChangeShapeType="1"/>
            </p:cNvSpPr>
            <p:nvPr/>
          </p:nvSpPr>
          <p:spPr bwMode="auto">
            <a:xfrm>
              <a:off x="1751013" y="1798638"/>
              <a:ext cx="60325" cy="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97" name="Line 94"/>
            <p:cNvSpPr>
              <a:spLocks noChangeShapeType="1"/>
            </p:cNvSpPr>
            <p:nvPr/>
          </p:nvSpPr>
          <p:spPr bwMode="auto">
            <a:xfrm flipH="1">
              <a:off x="7327900" y="1798638"/>
              <a:ext cx="60325" cy="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98" name="Rectangle 95"/>
            <p:cNvSpPr>
              <a:spLocks noChangeArrowheads="1"/>
            </p:cNvSpPr>
            <p:nvPr/>
          </p:nvSpPr>
          <p:spPr bwMode="auto">
            <a:xfrm>
              <a:off x="1539875" y="1728788"/>
              <a:ext cx="233363"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rgbClr val="5C9136"/>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C9136"/>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5C9136"/>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5C9136"/>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5C9136"/>
                  </a:solidFill>
                  <a:latin typeface="Arial" panose="020B0604020202020204" pitchFamily="34" charset="0"/>
                  <a:ea typeface="ＭＳ Ｐゴシック" panose="020B0600070205080204" pitchFamily="34" charset="-128"/>
                </a:defRPr>
              </a:lvl5pPr>
              <a:lvl6pPr marL="25146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6pPr>
              <a:lvl7pPr marL="29718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7pPr>
              <a:lvl8pPr marL="34290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8pPr>
              <a:lvl9pPr marL="38862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100">
                  <a:solidFill>
                    <a:srgbClr val="000000"/>
                  </a:solidFill>
                </a:rPr>
                <a:t>100</a:t>
              </a:r>
              <a:endParaRPr lang="en-US" altLang="en-US" sz="1800">
                <a:solidFill>
                  <a:schemeClr val="tx1"/>
                </a:solidFill>
              </a:endParaRPr>
            </a:p>
          </p:txBody>
        </p:sp>
        <p:sp>
          <p:nvSpPr>
            <p:cNvPr id="30799" name="Line 96"/>
            <p:cNvSpPr>
              <a:spLocks noChangeShapeType="1"/>
            </p:cNvSpPr>
            <p:nvPr/>
          </p:nvSpPr>
          <p:spPr bwMode="auto">
            <a:xfrm>
              <a:off x="1751013" y="1798638"/>
              <a:ext cx="5637212" cy="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00" name="Freeform 97"/>
            <p:cNvSpPr>
              <a:spLocks/>
            </p:cNvSpPr>
            <p:nvPr/>
          </p:nvSpPr>
          <p:spPr bwMode="auto">
            <a:xfrm>
              <a:off x="1751013" y="1798638"/>
              <a:ext cx="5637212" cy="3816350"/>
            </a:xfrm>
            <a:custGeom>
              <a:avLst/>
              <a:gdLst>
                <a:gd name="T0" fmla="*/ 0 w 753"/>
                <a:gd name="T1" fmla="*/ 2147483646 h 435"/>
                <a:gd name="T2" fmla="*/ 2147483646 w 753"/>
                <a:gd name="T3" fmla="*/ 2147483646 h 435"/>
                <a:gd name="T4" fmla="*/ 2147483646 w 753"/>
                <a:gd name="T5" fmla="*/ 0 h 435"/>
                <a:gd name="T6" fmla="*/ 0 60000 65536"/>
                <a:gd name="T7" fmla="*/ 0 60000 65536"/>
                <a:gd name="T8" fmla="*/ 0 60000 65536"/>
                <a:gd name="T9" fmla="*/ 0 w 753"/>
                <a:gd name="T10" fmla="*/ 0 h 435"/>
                <a:gd name="T11" fmla="*/ 753 w 753"/>
                <a:gd name="T12" fmla="*/ 435 h 435"/>
              </a:gdLst>
              <a:ahLst/>
              <a:cxnLst>
                <a:cxn ang="T6">
                  <a:pos x="T0" y="T1"/>
                </a:cxn>
                <a:cxn ang="T7">
                  <a:pos x="T2" y="T3"/>
                </a:cxn>
                <a:cxn ang="T8">
                  <a:pos x="T4" y="T5"/>
                </a:cxn>
              </a:cxnLst>
              <a:rect l="T9" t="T10" r="T11" b="T12"/>
              <a:pathLst>
                <a:path w="753" h="435">
                  <a:moveTo>
                    <a:pt x="0" y="435"/>
                  </a:moveTo>
                  <a:lnTo>
                    <a:pt x="753" y="435"/>
                  </a:lnTo>
                  <a:lnTo>
                    <a:pt x="753"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801" name="Line 98"/>
            <p:cNvSpPr>
              <a:spLocks noChangeShapeType="1"/>
            </p:cNvSpPr>
            <p:nvPr/>
          </p:nvSpPr>
          <p:spPr bwMode="auto">
            <a:xfrm flipV="1">
              <a:off x="1751013" y="1798638"/>
              <a:ext cx="0" cy="381635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02" name="Rectangle 101"/>
            <p:cNvSpPr>
              <a:spLocks noChangeArrowheads="1"/>
            </p:cNvSpPr>
            <p:nvPr/>
          </p:nvSpPr>
          <p:spPr bwMode="auto">
            <a:xfrm rot="-5400000">
              <a:off x="687388" y="3611562"/>
              <a:ext cx="15875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rgbClr val="5C9136"/>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C9136"/>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5C9136"/>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5C9136"/>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5C9136"/>
                  </a:solidFill>
                  <a:latin typeface="Arial" panose="020B0604020202020204" pitchFamily="34" charset="0"/>
                  <a:ea typeface="ＭＳ Ｐゴシック" panose="020B0600070205080204" pitchFamily="34" charset="-128"/>
                </a:defRPr>
              </a:lvl5pPr>
              <a:lvl6pPr marL="25146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6pPr>
              <a:lvl7pPr marL="29718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7pPr>
              <a:lvl8pPr marL="34290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8pPr>
              <a:lvl9pPr marL="38862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100">
                  <a:solidFill>
                    <a:srgbClr val="000000"/>
                  </a:solidFill>
                </a:rPr>
                <a:t>Atomic Concentration (%)</a:t>
              </a:r>
              <a:endParaRPr lang="en-US" altLang="en-US" sz="1800">
                <a:solidFill>
                  <a:schemeClr val="tx1"/>
                </a:solidFill>
              </a:endParaRPr>
            </a:p>
          </p:txBody>
        </p:sp>
        <p:sp>
          <p:nvSpPr>
            <p:cNvPr id="30803" name="Freeform 102"/>
            <p:cNvSpPr>
              <a:spLocks/>
            </p:cNvSpPr>
            <p:nvPr/>
          </p:nvSpPr>
          <p:spPr bwMode="auto">
            <a:xfrm>
              <a:off x="1751013" y="4746625"/>
              <a:ext cx="4857750" cy="868363"/>
            </a:xfrm>
            <a:custGeom>
              <a:avLst/>
              <a:gdLst>
                <a:gd name="T0" fmla="*/ 0 w 4369"/>
                <a:gd name="T1" fmla="*/ 0 h 658"/>
                <a:gd name="T2" fmla="*/ 2147483646 w 4369"/>
                <a:gd name="T3" fmla="*/ 2147483646 h 658"/>
                <a:gd name="T4" fmla="*/ 2147483646 w 4369"/>
                <a:gd name="T5" fmla="*/ 2147483646 h 658"/>
                <a:gd name="T6" fmla="*/ 2147483646 w 4369"/>
                <a:gd name="T7" fmla="*/ 2147483646 h 658"/>
                <a:gd name="T8" fmla="*/ 2147483646 w 4369"/>
                <a:gd name="T9" fmla="*/ 2147483646 h 658"/>
                <a:gd name="T10" fmla="*/ 2147483646 w 4369"/>
                <a:gd name="T11" fmla="*/ 2147483646 h 658"/>
                <a:gd name="T12" fmla="*/ 2147483646 w 4369"/>
                <a:gd name="T13" fmla="*/ 2147483646 h 658"/>
                <a:gd name="T14" fmla="*/ 2147483646 w 4369"/>
                <a:gd name="T15" fmla="*/ 2147483646 h 658"/>
                <a:gd name="T16" fmla="*/ 2147483646 w 4369"/>
                <a:gd name="T17" fmla="*/ 2147483646 h 658"/>
                <a:gd name="T18" fmla="*/ 2147483646 w 4369"/>
                <a:gd name="T19" fmla="*/ 2147483646 h 658"/>
                <a:gd name="T20" fmla="*/ 2147483646 w 4369"/>
                <a:gd name="T21" fmla="*/ 2147483646 h 658"/>
                <a:gd name="T22" fmla="*/ 2147483646 w 4369"/>
                <a:gd name="T23" fmla="*/ 2147483646 h 658"/>
                <a:gd name="T24" fmla="*/ 2147483646 w 4369"/>
                <a:gd name="T25" fmla="*/ 2147483646 h 658"/>
                <a:gd name="T26" fmla="*/ 2147483646 w 4369"/>
                <a:gd name="T27" fmla="*/ 2147483646 h 658"/>
                <a:gd name="T28" fmla="*/ 2147483646 w 4369"/>
                <a:gd name="T29" fmla="*/ 2147483646 h 658"/>
                <a:gd name="T30" fmla="*/ 2147483646 w 4369"/>
                <a:gd name="T31" fmla="*/ 2147483646 h 658"/>
                <a:gd name="T32" fmla="*/ 2147483646 w 4369"/>
                <a:gd name="T33" fmla="*/ 2147483646 h 658"/>
                <a:gd name="T34" fmla="*/ 2147483646 w 4369"/>
                <a:gd name="T35" fmla="*/ 2147483646 h 658"/>
                <a:gd name="T36" fmla="*/ 2147483646 w 4369"/>
                <a:gd name="T37" fmla="*/ 2147483646 h 658"/>
                <a:gd name="T38" fmla="*/ 2147483646 w 4369"/>
                <a:gd name="T39" fmla="*/ 2147483646 h 658"/>
                <a:gd name="T40" fmla="*/ 2147483646 w 4369"/>
                <a:gd name="T41" fmla="*/ 2147483646 h 658"/>
                <a:gd name="T42" fmla="*/ 2147483646 w 4369"/>
                <a:gd name="T43" fmla="*/ 2147483646 h 658"/>
                <a:gd name="T44" fmla="*/ 2147483646 w 4369"/>
                <a:gd name="T45" fmla="*/ 2147483646 h 658"/>
                <a:gd name="T46" fmla="*/ 2147483646 w 4369"/>
                <a:gd name="T47" fmla="*/ 2147483646 h 658"/>
                <a:gd name="T48" fmla="*/ 2147483646 w 4369"/>
                <a:gd name="T49" fmla="*/ 2147483646 h 658"/>
                <a:gd name="T50" fmla="*/ 2147483646 w 4369"/>
                <a:gd name="T51" fmla="*/ 2147483646 h 658"/>
                <a:gd name="T52" fmla="*/ 2147483646 w 4369"/>
                <a:gd name="T53" fmla="*/ 2147483646 h 658"/>
                <a:gd name="T54" fmla="*/ 2147483646 w 4369"/>
                <a:gd name="T55" fmla="*/ 2147483646 h 658"/>
                <a:gd name="T56" fmla="*/ 2147483646 w 4369"/>
                <a:gd name="T57" fmla="*/ 2147483646 h 658"/>
                <a:gd name="T58" fmla="*/ 2147483646 w 4369"/>
                <a:gd name="T59" fmla="*/ 2147483646 h 658"/>
                <a:gd name="T60" fmla="*/ 2147483646 w 4369"/>
                <a:gd name="T61" fmla="*/ 2147483646 h 658"/>
                <a:gd name="T62" fmla="*/ 2147483646 w 4369"/>
                <a:gd name="T63" fmla="*/ 2147483646 h 658"/>
                <a:gd name="T64" fmla="*/ 2147483646 w 4369"/>
                <a:gd name="T65" fmla="*/ 2147483646 h 658"/>
                <a:gd name="T66" fmla="*/ 2147483646 w 4369"/>
                <a:gd name="T67" fmla="*/ 2147483646 h 658"/>
                <a:gd name="T68" fmla="*/ 2147483646 w 4369"/>
                <a:gd name="T69" fmla="*/ 2147483646 h 658"/>
                <a:gd name="T70" fmla="*/ 2147483646 w 4369"/>
                <a:gd name="T71" fmla="*/ 2147483646 h 658"/>
                <a:gd name="T72" fmla="*/ 2147483646 w 4369"/>
                <a:gd name="T73" fmla="*/ 2147483646 h 658"/>
                <a:gd name="T74" fmla="*/ 2147483646 w 4369"/>
                <a:gd name="T75" fmla="*/ 2147483646 h 658"/>
                <a:gd name="T76" fmla="*/ 2147483646 w 4369"/>
                <a:gd name="T77" fmla="*/ 2147483646 h 658"/>
                <a:gd name="T78" fmla="*/ 2147483646 w 4369"/>
                <a:gd name="T79" fmla="*/ 2147483646 h 658"/>
                <a:gd name="T80" fmla="*/ 2147483646 w 4369"/>
                <a:gd name="T81" fmla="*/ 2147483646 h 658"/>
                <a:gd name="T82" fmla="*/ 2147483646 w 4369"/>
                <a:gd name="T83" fmla="*/ 2147483646 h 658"/>
                <a:gd name="T84" fmla="*/ 2147483646 w 4369"/>
                <a:gd name="T85" fmla="*/ 2147483646 h 658"/>
                <a:gd name="T86" fmla="*/ 2147483646 w 4369"/>
                <a:gd name="T87" fmla="*/ 2147483646 h 65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369"/>
                <a:gd name="T133" fmla="*/ 0 h 658"/>
                <a:gd name="T134" fmla="*/ 4369 w 4369"/>
                <a:gd name="T135" fmla="*/ 658 h 65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369" h="658">
                  <a:moveTo>
                    <a:pt x="0" y="0"/>
                  </a:moveTo>
                  <a:lnTo>
                    <a:pt x="60" y="100"/>
                  </a:lnTo>
                  <a:lnTo>
                    <a:pt x="128" y="120"/>
                  </a:lnTo>
                  <a:lnTo>
                    <a:pt x="188" y="113"/>
                  </a:lnTo>
                  <a:lnTo>
                    <a:pt x="256" y="133"/>
                  </a:lnTo>
                  <a:lnTo>
                    <a:pt x="316" y="127"/>
                  </a:lnTo>
                  <a:lnTo>
                    <a:pt x="377" y="160"/>
                  </a:lnTo>
                  <a:lnTo>
                    <a:pt x="444" y="127"/>
                  </a:lnTo>
                  <a:lnTo>
                    <a:pt x="505" y="153"/>
                  </a:lnTo>
                  <a:lnTo>
                    <a:pt x="572" y="113"/>
                  </a:lnTo>
                  <a:lnTo>
                    <a:pt x="633" y="153"/>
                  </a:lnTo>
                  <a:lnTo>
                    <a:pt x="700" y="127"/>
                  </a:lnTo>
                  <a:lnTo>
                    <a:pt x="760" y="153"/>
                  </a:lnTo>
                  <a:lnTo>
                    <a:pt x="821" y="147"/>
                  </a:lnTo>
                  <a:lnTo>
                    <a:pt x="888" y="160"/>
                  </a:lnTo>
                  <a:lnTo>
                    <a:pt x="949" y="160"/>
                  </a:lnTo>
                  <a:lnTo>
                    <a:pt x="1016" y="133"/>
                  </a:lnTo>
                  <a:lnTo>
                    <a:pt x="1077" y="160"/>
                  </a:lnTo>
                  <a:lnTo>
                    <a:pt x="1137" y="147"/>
                  </a:lnTo>
                  <a:lnTo>
                    <a:pt x="1205" y="140"/>
                  </a:lnTo>
                  <a:lnTo>
                    <a:pt x="1265" y="127"/>
                  </a:lnTo>
                  <a:lnTo>
                    <a:pt x="1333" y="140"/>
                  </a:lnTo>
                  <a:lnTo>
                    <a:pt x="1393" y="153"/>
                  </a:lnTo>
                  <a:lnTo>
                    <a:pt x="1521" y="127"/>
                  </a:lnTo>
                  <a:lnTo>
                    <a:pt x="1649" y="160"/>
                  </a:lnTo>
                  <a:lnTo>
                    <a:pt x="1777" y="127"/>
                  </a:lnTo>
                  <a:lnTo>
                    <a:pt x="1898" y="153"/>
                  </a:lnTo>
                  <a:lnTo>
                    <a:pt x="2026" y="113"/>
                  </a:lnTo>
                  <a:lnTo>
                    <a:pt x="2154" y="113"/>
                  </a:lnTo>
                  <a:lnTo>
                    <a:pt x="2282" y="167"/>
                  </a:lnTo>
                  <a:lnTo>
                    <a:pt x="2410" y="113"/>
                  </a:lnTo>
                  <a:lnTo>
                    <a:pt x="2531" y="140"/>
                  </a:lnTo>
                  <a:lnTo>
                    <a:pt x="2659" y="93"/>
                  </a:lnTo>
                  <a:lnTo>
                    <a:pt x="2787" y="133"/>
                  </a:lnTo>
                  <a:lnTo>
                    <a:pt x="2975" y="153"/>
                  </a:lnTo>
                  <a:lnTo>
                    <a:pt x="3171" y="206"/>
                  </a:lnTo>
                  <a:lnTo>
                    <a:pt x="3359" y="479"/>
                  </a:lnTo>
                  <a:lnTo>
                    <a:pt x="3548" y="658"/>
                  </a:lnTo>
                  <a:lnTo>
                    <a:pt x="3736" y="625"/>
                  </a:lnTo>
                  <a:lnTo>
                    <a:pt x="3864" y="658"/>
                  </a:lnTo>
                  <a:lnTo>
                    <a:pt x="3992" y="638"/>
                  </a:lnTo>
                  <a:lnTo>
                    <a:pt x="4120" y="658"/>
                  </a:lnTo>
                  <a:lnTo>
                    <a:pt x="4248" y="652"/>
                  </a:lnTo>
                  <a:lnTo>
                    <a:pt x="4369" y="658"/>
                  </a:lnTo>
                </a:path>
              </a:pathLst>
            </a:custGeom>
            <a:noFill/>
            <a:ln w="25400">
              <a:solidFill>
                <a:srgbClr val="6A3A6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804" name="Freeform 103"/>
            <p:cNvSpPr>
              <a:spLocks/>
            </p:cNvSpPr>
            <p:nvPr/>
          </p:nvSpPr>
          <p:spPr bwMode="auto">
            <a:xfrm>
              <a:off x="1751013" y="3860800"/>
              <a:ext cx="4857750" cy="1754188"/>
            </a:xfrm>
            <a:custGeom>
              <a:avLst/>
              <a:gdLst>
                <a:gd name="T0" fmla="*/ 0 w 4369"/>
                <a:gd name="T1" fmla="*/ 2147483646 h 1329"/>
                <a:gd name="T2" fmla="*/ 2147483646 w 4369"/>
                <a:gd name="T3" fmla="*/ 2147483646 h 1329"/>
                <a:gd name="T4" fmla="*/ 2147483646 w 4369"/>
                <a:gd name="T5" fmla="*/ 2147483646 h 1329"/>
                <a:gd name="T6" fmla="*/ 2147483646 w 4369"/>
                <a:gd name="T7" fmla="*/ 2147483646 h 1329"/>
                <a:gd name="T8" fmla="*/ 2147483646 w 4369"/>
                <a:gd name="T9" fmla="*/ 2147483646 h 1329"/>
                <a:gd name="T10" fmla="*/ 2147483646 w 4369"/>
                <a:gd name="T11" fmla="*/ 2147483646 h 1329"/>
                <a:gd name="T12" fmla="*/ 2147483646 w 4369"/>
                <a:gd name="T13" fmla="*/ 2147483646 h 1329"/>
                <a:gd name="T14" fmla="*/ 2147483646 w 4369"/>
                <a:gd name="T15" fmla="*/ 2147483646 h 1329"/>
                <a:gd name="T16" fmla="*/ 2147483646 w 4369"/>
                <a:gd name="T17" fmla="*/ 2147483646 h 1329"/>
                <a:gd name="T18" fmla="*/ 2147483646 w 4369"/>
                <a:gd name="T19" fmla="*/ 2147483646 h 1329"/>
                <a:gd name="T20" fmla="*/ 2147483646 w 4369"/>
                <a:gd name="T21" fmla="*/ 2147483646 h 1329"/>
                <a:gd name="T22" fmla="*/ 2147483646 w 4369"/>
                <a:gd name="T23" fmla="*/ 2147483646 h 1329"/>
                <a:gd name="T24" fmla="*/ 2147483646 w 4369"/>
                <a:gd name="T25" fmla="*/ 2147483646 h 1329"/>
                <a:gd name="T26" fmla="*/ 2147483646 w 4369"/>
                <a:gd name="T27" fmla="*/ 2147483646 h 1329"/>
                <a:gd name="T28" fmla="*/ 2147483646 w 4369"/>
                <a:gd name="T29" fmla="*/ 2147483646 h 1329"/>
                <a:gd name="T30" fmla="*/ 2147483646 w 4369"/>
                <a:gd name="T31" fmla="*/ 2147483646 h 1329"/>
                <a:gd name="T32" fmla="*/ 2147483646 w 4369"/>
                <a:gd name="T33" fmla="*/ 2147483646 h 1329"/>
                <a:gd name="T34" fmla="*/ 2147483646 w 4369"/>
                <a:gd name="T35" fmla="*/ 2147483646 h 1329"/>
                <a:gd name="T36" fmla="*/ 2147483646 w 4369"/>
                <a:gd name="T37" fmla="*/ 2147483646 h 1329"/>
                <a:gd name="T38" fmla="*/ 2147483646 w 4369"/>
                <a:gd name="T39" fmla="*/ 2147483646 h 1329"/>
                <a:gd name="T40" fmla="*/ 2147483646 w 4369"/>
                <a:gd name="T41" fmla="*/ 2147483646 h 1329"/>
                <a:gd name="T42" fmla="*/ 2147483646 w 4369"/>
                <a:gd name="T43" fmla="*/ 2147483646 h 1329"/>
                <a:gd name="T44" fmla="*/ 2147483646 w 4369"/>
                <a:gd name="T45" fmla="*/ 2147483646 h 1329"/>
                <a:gd name="T46" fmla="*/ 2147483646 w 4369"/>
                <a:gd name="T47" fmla="*/ 2147483646 h 1329"/>
                <a:gd name="T48" fmla="*/ 2147483646 w 4369"/>
                <a:gd name="T49" fmla="*/ 2147483646 h 1329"/>
                <a:gd name="T50" fmla="*/ 2147483646 w 4369"/>
                <a:gd name="T51" fmla="*/ 2147483646 h 1329"/>
                <a:gd name="T52" fmla="*/ 2147483646 w 4369"/>
                <a:gd name="T53" fmla="*/ 2147483646 h 1329"/>
                <a:gd name="T54" fmla="*/ 2147483646 w 4369"/>
                <a:gd name="T55" fmla="*/ 2147483646 h 1329"/>
                <a:gd name="T56" fmla="*/ 2147483646 w 4369"/>
                <a:gd name="T57" fmla="*/ 2147483646 h 1329"/>
                <a:gd name="T58" fmla="*/ 2147483646 w 4369"/>
                <a:gd name="T59" fmla="*/ 2147483646 h 1329"/>
                <a:gd name="T60" fmla="*/ 2147483646 w 4369"/>
                <a:gd name="T61" fmla="*/ 2147483646 h 1329"/>
                <a:gd name="T62" fmla="*/ 2147483646 w 4369"/>
                <a:gd name="T63" fmla="*/ 2147483646 h 1329"/>
                <a:gd name="T64" fmla="*/ 2147483646 w 4369"/>
                <a:gd name="T65" fmla="*/ 2147483646 h 1329"/>
                <a:gd name="T66" fmla="*/ 2147483646 w 4369"/>
                <a:gd name="T67" fmla="*/ 2147483646 h 1329"/>
                <a:gd name="T68" fmla="*/ 2147483646 w 4369"/>
                <a:gd name="T69" fmla="*/ 2147483646 h 1329"/>
                <a:gd name="T70" fmla="*/ 2147483646 w 4369"/>
                <a:gd name="T71" fmla="*/ 2147483646 h 1329"/>
                <a:gd name="T72" fmla="*/ 2147483646 w 4369"/>
                <a:gd name="T73" fmla="*/ 0 h 1329"/>
                <a:gd name="T74" fmla="*/ 2147483646 w 4369"/>
                <a:gd name="T75" fmla="*/ 2147483646 h 1329"/>
                <a:gd name="T76" fmla="*/ 2147483646 w 4369"/>
                <a:gd name="T77" fmla="*/ 2147483646 h 1329"/>
                <a:gd name="T78" fmla="*/ 2147483646 w 4369"/>
                <a:gd name="T79" fmla="*/ 2147483646 h 1329"/>
                <a:gd name="T80" fmla="*/ 2147483646 w 4369"/>
                <a:gd name="T81" fmla="*/ 2147483646 h 1329"/>
                <a:gd name="T82" fmla="*/ 2147483646 w 4369"/>
                <a:gd name="T83" fmla="*/ 2147483646 h 1329"/>
                <a:gd name="T84" fmla="*/ 2147483646 w 4369"/>
                <a:gd name="T85" fmla="*/ 2147483646 h 1329"/>
                <a:gd name="T86" fmla="*/ 2147483646 w 4369"/>
                <a:gd name="T87" fmla="*/ 2147483646 h 132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369"/>
                <a:gd name="T133" fmla="*/ 0 h 1329"/>
                <a:gd name="T134" fmla="*/ 4369 w 4369"/>
                <a:gd name="T135" fmla="*/ 1329 h 132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369" h="1329">
                  <a:moveTo>
                    <a:pt x="0" y="226"/>
                  </a:moveTo>
                  <a:lnTo>
                    <a:pt x="60" y="372"/>
                  </a:lnTo>
                  <a:lnTo>
                    <a:pt x="128" y="306"/>
                  </a:lnTo>
                  <a:lnTo>
                    <a:pt x="188" y="319"/>
                  </a:lnTo>
                  <a:lnTo>
                    <a:pt x="256" y="326"/>
                  </a:lnTo>
                  <a:lnTo>
                    <a:pt x="316" y="286"/>
                  </a:lnTo>
                  <a:lnTo>
                    <a:pt x="377" y="273"/>
                  </a:lnTo>
                  <a:lnTo>
                    <a:pt x="444" y="279"/>
                  </a:lnTo>
                  <a:lnTo>
                    <a:pt x="505" y="286"/>
                  </a:lnTo>
                  <a:lnTo>
                    <a:pt x="572" y="266"/>
                  </a:lnTo>
                  <a:lnTo>
                    <a:pt x="633" y="286"/>
                  </a:lnTo>
                  <a:lnTo>
                    <a:pt x="700" y="266"/>
                  </a:lnTo>
                  <a:lnTo>
                    <a:pt x="760" y="299"/>
                  </a:lnTo>
                  <a:lnTo>
                    <a:pt x="821" y="273"/>
                  </a:lnTo>
                  <a:lnTo>
                    <a:pt x="888" y="273"/>
                  </a:lnTo>
                  <a:lnTo>
                    <a:pt x="949" y="293"/>
                  </a:lnTo>
                  <a:lnTo>
                    <a:pt x="1016" y="279"/>
                  </a:lnTo>
                  <a:lnTo>
                    <a:pt x="1077" y="293"/>
                  </a:lnTo>
                  <a:lnTo>
                    <a:pt x="1137" y="260"/>
                  </a:lnTo>
                  <a:lnTo>
                    <a:pt x="1205" y="240"/>
                  </a:lnTo>
                  <a:lnTo>
                    <a:pt x="1265" y="299"/>
                  </a:lnTo>
                  <a:lnTo>
                    <a:pt x="1333" y="266"/>
                  </a:lnTo>
                  <a:lnTo>
                    <a:pt x="1393" y="279"/>
                  </a:lnTo>
                  <a:lnTo>
                    <a:pt x="1521" y="260"/>
                  </a:lnTo>
                  <a:lnTo>
                    <a:pt x="1649" y="273"/>
                  </a:lnTo>
                  <a:lnTo>
                    <a:pt x="1777" y="273"/>
                  </a:lnTo>
                  <a:lnTo>
                    <a:pt x="1898" y="273"/>
                  </a:lnTo>
                  <a:lnTo>
                    <a:pt x="2026" y="273"/>
                  </a:lnTo>
                  <a:lnTo>
                    <a:pt x="2154" y="260"/>
                  </a:lnTo>
                  <a:lnTo>
                    <a:pt x="2282" y="253"/>
                  </a:lnTo>
                  <a:lnTo>
                    <a:pt x="2410" y="313"/>
                  </a:lnTo>
                  <a:lnTo>
                    <a:pt x="2531" y="286"/>
                  </a:lnTo>
                  <a:lnTo>
                    <a:pt x="2659" y="313"/>
                  </a:lnTo>
                  <a:lnTo>
                    <a:pt x="2787" y="339"/>
                  </a:lnTo>
                  <a:lnTo>
                    <a:pt x="2975" y="293"/>
                  </a:lnTo>
                  <a:lnTo>
                    <a:pt x="3171" y="200"/>
                  </a:lnTo>
                  <a:lnTo>
                    <a:pt x="3359" y="0"/>
                  </a:lnTo>
                  <a:lnTo>
                    <a:pt x="3548" y="638"/>
                  </a:lnTo>
                  <a:lnTo>
                    <a:pt x="3736" y="1329"/>
                  </a:lnTo>
                  <a:lnTo>
                    <a:pt x="3864" y="1329"/>
                  </a:lnTo>
                  <a:lnTo>
                    <a:pt x="3992" y="1329"/>
                  </a:lnTo>
                  <a:lnTo>
                    <a:pt x="4120" y="1323"/>
                  </a:lnTo>
                  <a:lnTo>
                    <a:pt x="4248" y="1329"/>
                  </a:lnTo>
                  <a:lnTo>
                    <a:pt x="4369" y="1329"/>
                  </a:lnTo>
                </a:path>
              </a:pathLst>
            </a:custGeom>
            <a:noFill/>
            <a:ln w="2540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805" name="Freeform 104"/>
            <p:cNvSpPr>
              <a:spLocks/>
            </p:cNvSpPr>
            <p:nvPr/>
          </p:nvSpPr>
          <p:spPr bwMode="auto">
            <a:xfrm>
              <a:off x="1751013" y="3808413"/>
              <a:ext cx="4857750" cy="1806575"/>
            </a:xfrm>
            <a:custGeom>
              <a:avLst/>
              <a:gdLst>
                <a:gd name="T0" fmla="*/ 0 w 4369"/>
                <a:gd name="T1" fmla="*/ 2147483646 h 1368"/>
                <a:gd name="T2" fmla="*/ 2147483646 w 4369"/>
                <a:gd name="T3" fmla="*/ 0 h 1368"/>
                <a:gd name="T4" fmla="*/ 2147483646 w 4369"/>
                <a:gd name="T5" fmla="*/ 2147483646 h 1368"/>
                <a:gd name="T6" fmla="*/ 2147483646 w 4369"/>
                <a:gd name="T7" fmla="*/ 2147483646 h 1368"/>
                <a:gd name="T8" fmla="*/ 2147483646 w 4369"/>
                <a:gd name="T9" fmla="*/ 2147483646 h 1368"/>
                <a:gd name="T10" fmla="*/ 2147483646 w 4369"/>
                <a:gd name="T11" fmla="*/ 2147483646 h 1368"/>
                <a:gd name="T12" fmla="*/ 2147483646 w 4369"/>
                <a:gd name="T13" fmla="*/ 2147483646 h 1368"/>
                <a:gd name="T14" fmla="*/ 2147483646 w 4369"/>
                <a:gd name="T15" fmla="*/ 2147483646 h 1368"/>
                <a:gd name="T16" fmla="*/ 2147483646 w 4369"/>
                <a:gd name="T17" fmla="*/ 2147483646 h 1368"/>
                <a:gd name="T18" fmla="*/ 2147483646 w 4369"/>
                <a:gd name="T19" fmla="*/ 2147483646 h 1368"/>
                <a:gd name="T20" fmla="*/ 2147483646 w 4369"/>
                <a:gd name="T21" fmla="*/ 2147483646 h 1368"/>
                <a:gd name="T22" fmla="*/ 2147483646 w 4369"/>
                <a:gd name="T23" fmla="*/ 2147483646 h 1368"/>
                <a:gd name="T24" fmla="*/ 2147483646 w 4369"/>
                <a:gd name="T25" fmla="*/ 2147483646 h 1368"/>
                <a:gd name="T26" fmla="*/ 2147483646 w 4369"/>
                <a:gd name="T27" fmla="*/ 2147483646 h 1368"/>
                <a:gd name="T28" fmla="*/ 2147483646 w 4369"/>
                <a:gd name="T29" fmla="*/ 2147483646 h 1368"/>
                <a:gd name="T30" fmla="*/ 2147483646 w 4369"/>
                <a:gd name="T31" fmla="*/ 2147483646 h 1368"/>
                <a:gd name="T32" fmla="*/ 2147483646 w 4369"/>
                <a:gd name="T33" fmla="*/ 2147483646 h 1368"/>
                <a:gd name="T34" fmla="*/ 2147483646 w 4369"/>
                <a:gd name="T35" fmla="*/ 2147483646 h 1368"/>
                <a:gd name="T36" fmla="*/ 2147483646 w 4369"/>
                <a:gd name="T37" fmla="*/ 2147483646 h 1368"/>
                <a:gd name="T38" fmla="*/ 2147483646 w 4369"/>
                <a:gd name="T39" fmla="*/ 2147483646 h 1368"/>
                <a:gd name="T40" fmla="*/ 2147483646 w 4369"/>
                <a:gd name="T41" fmla="*/ 2147483646 h 1368"/>
                <a:gd name="T42" fmla="*/ 2147483646 w 4369"/>
                <a:gd name="T43" fmla="*/ 2147483646 h 1368"/>
                <a:gd name="T44" fmla="*/ 2147483646 w 4369"/>
                <a:gd name="T45" fmla="*/ 2147483646 h 1368"/>
                <a:gd name="T46" fmla="*/ 2147483646 w 4369"/>
                <a:gd name="T47" fmla="*/ 2147483646 h 1368"/>
                <a:gd name="T48" fmla="*/ 2147483646 w 4369"/>
                <a:gd name="T49" fmla="*/ 2147483646 h 1368"/>
                <a:gd name="T50" fmla="*/ 2147483646 w 4369"/>
                <a:gd name="T51" fmla="*/ 2147483646 h 1368"/>
                <a:gd name="T52" fmla="*/ 2147483646 w 4369"/>
                <a:gd name="T53" fmla="*/ 2147483646 h 1368"/>
                <a:gd name="T54" fmla="*/ 2147483646 w 4369"/>
                <a:gd name="T55" fmla="*/ 2147483646 h 1368"/>
                <a:gd name="T56" fmla="*/ 2147483646 w 4369"/>
                <a:gd name="T57" fmla="*/ 2147483646 h 1368"/>
                <a:gd name="T58" fmla="*/ 2147483646 w 4369"/>
                <a:gd name="T59" fmla="*/ 2147483646 h 1368"/>
                <a:gd name="T60" fmla="*/ 2147483646 w 4369"/>
                <a:gd name="T61" fmla="*/ 2147483646 h 1368"/>
                <a:gd name="T62" fmla="*/ 2147483646 w 4369"/>
                <a:gd name="T63" fmla="*/ 2147483646 h 1368"/>
                <a:gd name="T64" fmla="*/ 2147483646 w 4369"/>
                <a:gd name="T65" fmla="*/ 2147483646 h 1368"/>
                <a:gd name="T66" fmla="*/ 2147483646 w 4369"/>
                <a:gd name="T67" fmla="*/ 2147483646 h 1368"/>
                <a:gd name="T68" fmla="*/ 2147483646 w 4369"/>
                <a:gd name="T69" fmla="*/ 2147483646 h 1368"/>
                <a:gd name="T70" fmla="*/ 2147483646 w 4369"/>
                <a:gd name="T71" fmla="*/ 2147483646 h 1368"/>
                <a:gd name="T72" fmla="*/ 2147483646 w 4369"/>
                <a:gd name="T73" fmla="*/ 2147483646 h 1368"/>
                <a:gd name="T74" fmla="*/ 2147483646 w 4369"/>
                <a:gd name="T75" fmla="*/ 2147483646 h 1368"/>
                <a:gd name="T76" fmla="*/ 2147483646 w 4369"/>
                <a:gd name="T77" fmla="*/ 2147483646 h 1368"/>
                <a:gd name="T78" fmla="*/ 2147483646 w 4369"/>
                <a:gd name="T79" fmla="*/ 2147483646 h 1368"/>
                <a:gd name="T80" fmla="*/ 2147483646 w 4369"/>
                <a:gd name="T81" fmla="*/ 2147483646 h 1368"/>
                <a:gd name="T82" fmla="*/ 2147483646 w 4369"/>
                <a:gd name="T83" fmla="*/ 2147483646 h 1368"/>
                <a:gd name="T84" fmla="*/ 2147483646 w 4369"/>
                <a:gd name="T85" fmla="*/ 2147483646 h 1368"/>
                <a:gd name="T86" fmla="*/ 2147483646 w 4369"/>
                <a:gd name="T87" fmla="*/ 2147483646 h 136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369"/>
                <a:gd name="T133" fmla="*/ 0 h 1368"/>
                <a:gd name="T134" fmla="*/ 4369 w 4369"/>
                <a:gd name="T135" fmla="*/ 1368 h 136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369" h="1368">
                  <a:moveTo>
                    <a:pt x="0" y="239"/>
                  </a:moveTo>
                  <a:lnTo>
                    <a:pt x="60" y="0"/>
                  </a:lnTo>
                  <a:lnTo>
                    <a:pt x="128" y="39"/>
                  </a:lnTo>
                  <a:lnTo>
                    <a:pt x="188" y="33"/>
                  </a:lnTo>
                  <a:lnTo>
                    <a:pt x="256" y="20"/>
                  </a:lnTo>
                  <a:lnTo>
                    <a:pt x="316" y="59"/>
                  </a:lnTo>
                  <a:lnTo>
                    <a:pt x="377" y="46"/>
                  </a:lnTo>
                  <a:lnTo>
                    <a:pt x="444" y="73"/>
                  </a:lnTo>
                  <a:lnTo>
                    <a:pt x="505" y="26"/>
                  </a:lnTo>
                  <a:lnTo>
                    <a:pt x="572" y="86"/>
                  </a:lnTo>
                  <a:lnTo>
                    <a:pt x="633" y="26"/>
                  </a:lnTo>
                  <a:lnTo>
                    <a:pt x="700" y="73"/>
                  </a:lnTo>
                  <a:lnTo>
                    <a:pt x="760" y="26"/>
                  </a:lnTo>
                  <a:lnTo>
                    <a:pt x="821" y="53"/>
                  </a:lnTo>
                  <a:lnTo>
                    <a:pt x="888" y="39"/>
                  </a:lnTo>
                  <a:lnTo>
                    <a:pt x="949" y="13"/>
                  </a:lnTo>
                  <a:lnTo>
                    <a:pt x="1016" y="59"/>
                  </a:lnTo>
                  <a:lnTo>
                    <a:pt x="1077" y="33"/>
                  </a:lnTo>
                  <a:lnTo>
                    <a:pt x="1137" y="66"/>
                  </a:lnTo>
                  <a:lnTo>
                    <a:pt x="1205" y="93"/>
                  </a:lnTo>
                  <a:lnTo>
                    <a:pt x="1265" y="46"/>
                  </a:lnTo>
                  <a:lnTo>
                    <a:pt x="1333" y="66"/>
                  </a:lnTo>
                  <a:lnTo>
                    <a:pt x="1393" y="46"/>
                  </a:lnTo>
                  <a:lnTo>
                    <a:pt x="1521" y="79"/>
                  </a:lnTo>
                  <a:lnTo>
                    <a:pt x="1649" y="39"/>
                  </a:lnTo>
                  <a:lnTo>
                    <a:pt x="1777" y="73"/>
                  </a:lnTo>
                  <a:lnTo>
                    <a:pt x="1898" y="59"/>
                  </a:lnTo>
                  <a:lnTo>
                    <a:pt x="2026" y="86"/>
                  </a:lnTo>
                  <a:lnTo>
                    <a:pt x="2154" y="93"/>
                  </a:lnTo>
                  <a:lnTo>
                    <a:pt x="2282" y="46"/>
                  </a:lnTo>
                  <a:lnTo>
                    <a:pt x="2410" y="53"/>
                  </a:lnTo>
                  <a:lnTo>
                    <a:pt x="2531" y="39"/>
                  </a:lnTo>
                  <a:lnTo>
                    <a:pt x="2659" y="59"/>
                  </a:lnTo>
                  <a:lnTo>
                    <a:pt x="2787" y="20"/>
                  </a:lnTo>
                  <a:lnTo>
                    <a:pt x="2975" y="20"/>
                  </a:lnTo>
                  <a:lnTo>
                    <a:pt x="3171" y="66"/>
                  </a:lnTo>
                  <a:lnTo>
                    <a:pt x="3359" y="166"/>
                  </a:lnTo>
                  <a:lnTo>
                    <a:pt x="3548" y="624"/>
                  </a:lnTo>
                  <a:lnTo>
                    <a:pt x="3736" y="1142"/>
                  </a:lnTo>
                  <a:lnTo>
                    <a:pt x="3864" y="1368"/>
                  </a:lnTo>
                  <a:lnTo>
                    <a:pt x="3992" y="1368"/>
                  </a:lnTo>
                  <a:lnTo>
                    <a:pt x="4120" y="1355"/>
                  </a:lnTo>
                  <a:lnTo>
                    <a:pt x="4248" y="1282"/>
                  </a:lnTo>
                  <a:lnTo>
                    <a:pt x="4369" y="1368"/>
                  </a:lnTo>
                </a:path>
              </a:pathLst>
            </a:custGeom>
            <a:noFill/>
            <a:ln w="254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806" name="Freeform 105"/>
            <p:cNvSpPr>
              <a:spLocks/>
            </p:cNvSpPr>
            <p:nvPr/>
          </p:nvSpPr>
          <p:spPr bwMode="auto">
            <a:xfrm>
              <a:off x="1751013" y="4176713"/>
              <a:ext cx="4857750" cy="1438275"/>
            </a:xfrm>
            <a:custGeom>
              <a:avLst/>
              <a:gdLst>
                <a:gd name="T0" fmla="*/ 0 w 4369"/>
                <a:gd name="T1" fmla="*/ 2147483646 h 1089"/>
                <a:gd name="T2" fmla="*/ 2147483646 w 4369"/>
                <a:gd name="T3" fmla="*/ 2147483646 h 1089"/>
                <a:gd name="T4" fmla="*/ 2147483646 w 4369"/>
                <a:gd name="T5" fmla="*/ 2147483646 h 1089"/>
                <a:gd name="T6" fmla="*/ 2147483646 w 4369"/>
                <a:gd name="T7" fmla="*/ 2147483646 h 1089"/>
                <a:gd name="T8" fmla="*/ 2147483646 w 4369"/>
                <a:gd name="T9" fmla="*/ 2147483646 h 1089"/>
                <a:gd name="T10" fmla="*/ 2147483646 w 4369"/>
                <a:gd name="T11" fmla="*/ 2147483646 h 1089"/>
                <a:gd name="T12" fmla="*/ 2147483646 w 4369"/>
                <a:gd name="T13" fmla="*/ 2147483646 h 1089"/>
                <a:gd name="T14" fmla="*/ 2147483646 w 4369"/>
                <a:gd name="T15" fmla="*/ 2147483646 h 1089"/>
                <a:gd name="T16" fmla="*/ 2147483646 w 4369"/>
                <a:gd name="T17" fmla="*/ 2147483646 h 1089"/>
                <a:gd name="T18" fmla="*/ 2147483646 w 4369"/>
                <a:gd name="T19" fmla="*/ 2147483646 h 1089"/>
                <a:gd name="T20" fmla="*/ 2147483646 w 4369"/>
                <a:gd name="T21" fmla="*/ 2147483646 h 1089"/>
                <a:gd name="T22" fmla="*/ 2147483646 w 4369"/>
                <a:gd name="T23" fmla="*/ 2147483646 h 1089"/>
                <a:gd name="T24" fmla="*/ 2147483646 w 4369"/>
                <a:gd name="T25" fmla="*/ 2147483646 h 1089"/>
                <a:gd name="T26" fmla="*/ 2147483646 w 4369"/>
                <a:gd name="T27" fmla="*/ 2147483646 h 1089"/>
                <a:gd name="T28" fmla="*/ 2147483646 w 4369"/>
                <a:gd name="T29" fmla="*/ 2147483646 h 1089"/>
                <a:gd name="T30" fmla="*/ 2147483646 w 4369"/>
                <a:gd name="T31" fmla="*/ 2147483646 h 1089"/>
                <a:gd name="T32" fmla="*/ 2147483646 w 4369"/>
                <a:gd name="T33" fmla="*/ 2147483646 h 1089"/>
                <a:gd name="T34" fmla="*/ 2147483646 w 4369"/>
                <a:gd name="T35" fmla="*/ 2147483646 h 1089"/>
                <a:gd name="T36" fmla="*/ 2147483646 w 4369"/>
                <a:gd name="T37" fmla="*/ 2147483646 h 1089"/>
                <a:gd name="T38" fmla="*/ 2147483646 w 4369"/>
                <a:gd name="T39" fmla="*/ 2147483646 h 1089"/>
                <a:gd name="T40" fmla="*/ 2147483646 w 4369"/>
                <a:gd name="T41" fmla="*/ 2147483646 h 1089"/>
                <a:gd name="T42" fmla="*/ 2147483646 w 4369"/>
                <a:gd name="T43" fmla="*/ 2147483646 h 1089"/>
                <a:gd name="T44" fmla="*/ 2147483646 w 4369"/>
                <a:gd name="T45" fmla="*/ 2147483646 h 1089"/>
                <a:gd name="T46" fmla="*/ 2147483646 w 4369"/>
                <a:gd name="T47" fmla="*/ 2147483646 h 1089"/>
                <a:gd name="T48" fmla="*/ 2147483646 w 4369"/>
                <a:gd name="T49" fmla="*/ 2147483646 h 1089"/>
                <a:gd name="T50" fmla="*/ 2147483646 w 4369"/>
                <a:gd name="T51" fmla="*/ 2147483646 h 1089"/>
                <a:gd name="T52" fmla="*/ 2147483646 w 4369"/>
                <a:gd name="T53" fmla="*/ 2147483646 h 1089"/>
                <a:gd name="T54" fmla="*/ 2147483646 w 4369"/>
                <a:gd name="T55" fmla="*/ 2147483646 h 1089"/>
                <a:gd name="T56" fmla="*/ 2147483646 w 4369"/>
                <a:gd name="T57" fmla="*/ 2147483646 h 1089"/>
                <a:gd name="T58" fmla="*/ 2147483646 w 4369"/>
                <a:gd name="T59" fmla="*/ 2147483646 h 1089"/>
                <a:gd name="T60" fmla="*/ 2147483646 w 4369"/>
                <a:gd name="T61" fmla="*/ 2147483646 h 1089"/>
                <a:gd name="T62" fmla="*/ 2147483646 w 4369"/>
                <a:gd name="T63" fmla="*/ 2147483646 h 1089"/>
                <a:gd name="T64" fmla="*/ 2147483646 w 4369"/>
                <a:gd name="T65" fmla="*/ 2147483646 h 1089"/>
                <a:gd name="T66" fmla="*/ 2147483646 w 4369"/>
                <a:gd name="T67" fmla="*/ 2147483646 h 1089"/>
                <a:gd name="T68" fmla="*/ 2147483646 w 4369"/>
                <a:gd name="T69" fmla="*/ 2147483646 h 1089"/>
                <a:gd name="T70" fmla="*/ 2147483646 w 4369"/>
                <a:gd name="T71" fmla="*/ 2147483646 h 1089"/>
                <a:gd name="T72" fmla="*/ 2147483646 w 4369"/>
                <a:gd name="T73" fmla="*/ 2147483646 h 1089"/>
                <a:gd name="T74" fmla="*/ 2147483646 w 4369"/>
                <a:gd name="T75" fmla="*/ 2147483646 h 1089"/>
                <a:gd name="T76" fmla="*/ 2147483646 w 4369"/>
                <a:gd name="T77" fmla="*/ 0 h 1089"/>
                <a:gd name="T78" fmla="*/ 2147483646 w 4369"/>
                <a:gd name="T79" fmla="*/ 2147483646 h 1089"/>
                <a:gd name="T80" fmla="*/ 2147483646 w 4369"/>
                <a:gd name="T81" fmla="*/ 2147483646 h 1089"/>
                <a:gd name="T82" fmla="*/ 2147483646 w 4369"/>
                <a:gd name="T83" fmla="*/ 2147483646 h 1089"/>
                <a:gd name="T84" fmla="*/ 2147483646 w 4369"/>
                <a:gd name="T85" fmla="*/ 2147483646 h 1089"/>
                <a:gd name="T86" fmla="*/ 2147483646 w 4369"/>
                <a:gd name="T87" fmla="*/ 2147483646 h 108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369"/>
                <a:gd name="T133" fmla="*/ 0 h 1089"/>
                <a:gd name="T134" fmla="*/ 4369 w 4369"/>
                <a:gd name="T135" fmla="*/ 1089 h 108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369" h="1089">
                  <a:moveTo>
                    <a:pt x="0" y="1089"/>
                  </a:moveTo>
                  <a:lnTo>
                    <a:pt x="60" y="1089"/>
                  </a:lnTo>
                  <a:lnTo>
                    <a:pt x="128" y="1089"/>
                  </a:lnTo>
                  <a:lnTo>
                    <a:pt x="188" y="1089"/>
                  </a:lnTo>
                  <a:lnTo>
                    <a:pt x="256" y="1089"/>
                  </a:lnTo>
                  <a:lnTo>
                    <a:pt x="316" y="1089"/>
                  </a:lnTo>
                  <a:lnTo>
                    <a:pt x="377" y="1089"/>
                  </a:lnTo>
                  <a:lnTo>
                    <a:pt x="444" y="1089"/>
                  </a:lnTo>
                  <a:lnTo>
                    <a:pt x="505" y="1089"/>
                  </a:lnTo>
                  <a:lnTo>
                    <a:pt x="572" y="1089"/>
                  </a:lnTo>
                  <a:lnTo>
                    <a:pt x="633" y="1089"/>
                  </a:lnTo>
                  <a:lnTo>
                    <a:pt x="700" y="1089"/>
                  </a:lnTo>
                  <a:lnTo>
                    <a:pt x="760" y="1089"/>
                  </a:lnTo>
                  <a:lnTo>
                    <a:pt x="821" y="1089"/>
                  </a:lnTo>
                  <a:lnTo>
                    <a:pt x="888" y="1089"/>
                  </a:lnTo>
                  <a:lnTo>
                    <a:pt x="949" y="1089"/>
                  </a:lnTo>
                  <a:lnTo>
                    <a:pt x="1016" y="1089"/>
                  </a:lnTo>
                  <a:lnTo>
                    <a:pt x="1077" y="1089"/>
                  </a:lnTo>
                  <a:lnTo>
                    <a:pt x="1137" y="1089"/>
                  </a:lnTo>
                  <a:lnTo>
                    <a:pt x="1205" y="1089"/>
                  </a:lnTo>
                  <a:lnTo>
                    <a:pt x="1265" y="1089"/>
                  </a:lnTo>
                  <a:lnTo>
                    <a:pt x="1333" y="1089"/>
                  </a:lnTo>
                  <a:lnTo>
                    <a:pt x="1393" y="1089"/>
                  </a:lnTo>
                  <a:lnTo>
                    <a:pt x="1521" y="1089"/>
                  </a:lnTo>
                  <a:lnTo>
                    <a:pt x="1649" y="1089"/>
                  </a:lnTo>
                  <a:lnTo>
                    <a:pt x="1777" y="1089"/>
                  </a:lnTo>
                  <a:lnTo>
                    <a:pt x="1898" y="1089"/>
                  </a:lnTo>
                  <a:lnTo>
                    <a:pt x="2026" y="1089"/>
                  </a:lnTo>
                  <a:lnTo>
                    <a:pt x="2154" y="1089"/>
                  </a:lnTo>
                  <a:lnTo>
                    <a:pt x="2282" y="1089"/>
                  </a:lnTo>
                  <a:lnTo>
                    <a:pt x="2410" y="1089"/>
                  </a:lnTo>
                  <a:lnTo>
                    <a:pt x="2531" y="1089"/>
                  </a:lnTo>
                  <a:lnTo>
                    <a:pt x="2659" y="1089"/>
                  </a:lnTo>
                  <a:lnTo>
                    <a:pt x="2787" y="1089"/>
                  </a:lnTo>
                  <a:lnTo>
                    <a:pt x="2975" y="1089"/>
                  </a:lnTo>
                  <a:lnTo>
                    <a:pt x="3171" y="1089"/>
                  </a:lnTo>
                  <a:lnTo>
                    <a:pt x="3359" y="1089"/>
                  </a:lnTo>
                  <a:lnTo>
                    <a:pt x="3548" y="332"/>
                  </a:lnTo>
                  <a:lnTo>
                    <a:pt x="3736" y="0"/>
                  </a:lnTo>
                  <a:lnTo>
                    <a:pt x="3864" y="591"/>
                  </a:lnTo>
                  <a:lnTo>
                    <a:pt x="3992" y="724"/>
                  </a:lnTo>
                  <a:lnTo>
                    <a:pt x="4120" y="744"/>
                  </a:lnTo>
                  <a:lnTo>
                    <a:pt x="4248" y="710"/>
                  </a:lnTo>
                  <a:lnTo>
                    <a:pt x="4369" y="697"/>
                  </a:lnTo>
                </a:path>
              </a:pathLst>
            </a:custGeom>
            <a:noFill/>
            <a:ln w="25400">
              <a:solidFill>
                <a:srgbClr val="FFB4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807" name="Freeform 106"/>
            <p:cNvSpPr>
              <a:spLocks/>
            </p:cNvSpPr>
            <p:nvPr/>
          </p:nvSpPr>
          <p:spPr bwMode="auto">
            <a:xfrm>
              <a:off x="1751013" y="5211763"/>
              <a:ext cx="4857750" cy="403225"/>
            </a:xfrm>
            <a:custGeom>
              <a:avLst/>
              <a:gdLst>
                <a:gd name="T0" fmla="*/ 0 w 4369"/>
                <a:gd name="T1" fmla="*/ 2147483646 h 305"/>
                <a:gd name="T2" fmla="*/ 2147483646 w 4369"/>
                <a:gd name="T3" fmla="*/ 2147483646 h 305"/>
                <a:gd name="T4" fmla="*/ 2147483646 w 4369"/>
                <a:gd name="T5" fmla="*/ 2147483646 h 305"/>
                <a:gd name="T6" fmla="*/ 2147483646 w 4369"/>
                <a:gd name="T7" fmla="*/ 2147483646 h 305"/>
                <a:gd name="T8" fmla="*/ 2147483646 w 4369"/>
                <a:gd name="T9" fmla="*/ 2147483646 h 305"/>
                <a:gd name="T10" fmla="*/ 2147483646 w 4369"/>
                <a:gd name="T11" fmla="*/ 2147483646 h 305"/>
                <a:gd name="T12" fmla="*/ 2147483646 w 4369"/>
                <a:gd name="T13" fmla="*/ 2147483646 h 305"/>
                <a:gd name="T14" fmla="*/ 2147483646 w 4369"/>
                <a:gd name="T15" fmla="*/ 2147483646 h 305"/>
                <a:gd name="T16" fmla="*/ 2147483646 w 4369"/>
                <a:gd name="T17" fmla="*/ 2147483646 h 305"/>
                <a:gd name="T18" fmla="*/ 2147483646 w 4369"/>
                <a:gd name="T19" fmla="*/ 2147483646 h 305"/>
                <a:gd name="T20" fmla="*/ 2147483646 w 4369"/>
                <a:gd name="T21" fmla="*/ 2147483646 h 305"/>
                <a:gd name="T22" fmla="*/ 2147483646 w 4369"/>
                <a:gd name="T23" fmla="*/ 2147483646 h 305"/>
                <a:gd name="T24" fmla="*/ 2147483646 w 4369"/>
                <a:gd name="T25" fmla="*/ 2147483646 h 305"/>
                <a:gd name="T26" fmla="*/ 2147483646 w 4369"/>
                <a:gd name="T27" fmla="*/ 2147483646 h 305"/>
                <a:gd name="T28" fmla="*/ 2147483646 w 4369"/>
                <a:gd name="T29" fmla="*/ 2147483646 h 305"/>
                <a:gd name="T30" fmla="*/ 2147483646 w 4369"/>
                <a:gd name="T31" fmla="*/ 2147483646 h 305"/>
                <a:gd name="T32" fmla="*/ 2147483646 w 4369"/>
                <a:gd name="T33" fmla="*/ 2147483646 h 305"/>
                <a:gd name="T34" fmla="*/ 2147483646 w 4369"/>
                <a:gd name="T35" fmla="*/ 2147483646 h 305"/>
                <a:gd name="T36" fmla="*/ 2147483646 w 4369"/>
                <a:gd name="T37" fmla="*/ 2147483646 h 305"/>
                <a:gd name="T38" fmla="*/ 2147483646 w 4369"/>
                <a:gd name="T39" fmla="*/ 2147483646 h 305"/>
                <a:gd name="T40" fmla="*/ 2147483646 w 4369"/>
                <a:gd name="T41" fmla="*/ 2147483646 h 305"/>
                <a:gd name="T42" fmla="*/ 2147483646 w 4369"/>
                <a:gd name="T43" fmla="*/ 2147483646 h 305"/>
                <a:gd name="T44" fmla="*/ 2147483646 w 4369"/>
                <a:gd name="T45" fmla="*/ 2147483646 h 305"/>
                <a:gd name="T46" fmla="*/ 2147483646 w 4369"/>
                <a:gd name="T47" fmla="*/ 2147483646 h 305"/>
                <a:gd name="T48" fmla="*/ 2147483646 w 4369"/>
                <a:gd name="T49" fmla="*/ 2147483646 h 305"/>
                <a:gd name="T50" fmla="*/ 2147483646 w 4369"/>
                <a:gd name="T51" fmla="*/ 2147483646 h 305"/>
                <a:gd name="T52" fmla="*/ 2147483646 w 4369"/>
                <a:gd name="T53" fmla="*/ 2147483646 h 305"/>
                <a:gd name="T54" fmla="*/ 2147483646 w 4369"/>
                <a:gd name="T55" fmla="*/ 2147483646 h 305"/>
                <a:gd name="T56" fmla="*/ 2147483646 w 4369"/>
                <a:gd name="T57" fmla="*/ 2147483646 h 305"/>
                <a:gd name="T58" fmla="*/ 2147483646 w 4369"/>
                <a:gd name="T59" fmla="*/ 2147483646 h 305"/>
                <a:gd name="T60" fmla="*/ 2147483646 w 4369"/>
                <a:gd name="T61" fmla="*/ 2147483646 h 305"/>
                <a:gd name="T62" fmla="*/ 2147483646 w 4369"/>
                <a:gd name="T63" fmla="*/ 2147483646 h 305"/>
                <a:gd name="T64" fmla="*/ 2147483646 w 4369"/>
                <a:gd name="T65" fmla="*/ 2147483646 h 305"/>
                <a:gd name="T66" fmla="*/ 2147483646 w 4369"/>
                <a:gd name="T67" fmla="*/ 2147483646 h 305"/>
                <a:gd name="T68" fmla="*/ 2147483646 w 4369"/>
                <a:gd name="T69" fmla="*/ 2147483646 h 305"/>
                <a:gd name="T70" fmla="*/ 2147483646 w 4369"/>
                <a:gd name="T71" fmla="*/ 2147483646 h 305"/>
                <a:gd name="T72" fmla="*/ 2147483646 w 4369"/>
                <a:gd name="T73" fmla="*/ 2147483646 h 305"/>
                <a:gd name="T74" fmla="*/ 2147483646 w 4369"/>
                <a:gd name="T75" fmla="*/ 2147483646 h 305"/>
                <a:gd name="T76" fmla="*/ 2147483646 w 4369"/>
                <a:gd name="T77" fmla="*/ 2147483646 h 305"/>
                <a:gd name="T78" fmla="*/ 2147483646 w 4369"/>
                <a:gd name="T79" fmla="*/ 0 h 305"/>
                <a:gd name="T80" fmla="*/ 2147483646 w 4369"/>
                <a:gd name="T81" fmla="*/ 2147483646 h 305"/>
                <a:gd name="T82" fmla="*/ 2147483646 w 4369"/>
                <a:gd name="T83" fmla="*/ 2147483646 h 305"/>
                <a:gd name="T84" fmla="*/ 2147483646 w 4369"/>
                <a:gd name="T85" fmla="*/ 2147483646 h 305"/>
                <a:gd name="T86" fmla="*/ 2147483646 w 4369"/>
                <a:gd name="T87" fmla="*/ 2147483646 h 30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369"/>
                <a:gd name="T133" fmla="*/ 0 h 305"/>
                <a:gd name="T134" fmla="*/ 4369 w 4369"/>
                <a:gd name="T135" fmla="*/ 305 h 30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369" h="305">
                  <a:moveTo>
                    <a:pt x="0" y="305"/>
                  </a:moveTo>
                  <a:lnTo>
                    <a:pt x="60" y="305"/>
                  </a:lnTo>
                  <a:lnTo>
                    <a:pt x="128" y="305"/>
                  </a:lnTo>
                  <a:lnTo>
                    <a:pt x="188" y="305"/>
                  </a:lnTo>
                  <a:lnTo>
                    <a:pt x="256" y="299"/>
                  </a:lnTo>
                  <a:lnTo>
                    <a:pt x="316" y="299"/>
                  </a:lnTo>
                  <a:lnTo>
                    <a:pt x="377" y="305"/>
                  </a:lnTo>
                  <a:lnTo>
                    <a:pt x="444" y="305"/>
                  </a:lnTo>
                  <a:lnTo>
                    <a:pt x="505" y="305"/>
                  </a:lnTo>
                  <a:lnTo>
                    <a:pt x="572" y="305"/>
                  </a:lnTo>
                  <a:lnTo>
                    <a:pt x="633" y="299"/>
                  </a:lnTo>
                  <a:lnTo>
                    <a:pt x="700" y="305"/>
                  </a:lnTo>
                  <a:lnTo>
                    <a:pt x="760" y="305"/>
                  </a:lnTo>
                  <a:lnTo>
                    <a:pt x="821" y="305"/>
                  </a:lnTo>
                  <a:lnTo>
                    <a:pt x="888" y="305"/>
                  </a:lnTo>
                  <a:lnTo>
                    <a:pt x="949" y="305"/>
                  </a:lnTo>
                  <a:lnTo>
                    <a:pt x="1016" y="305"/>
                  </a:lnTo>
                  <a:lnTo>
                    <a:pt x="1077" y="305"/>
                  </a:lnTo>
                  <a:lnTo>
                    <a:pt x="1137" y="305"/>
                  </a:lnTo>
                  <a:lnTo>
                    <a:pt x="1205" y="299"/>
                  </a:lnTo>
                  <a:lnTo>
                    <a:pt x="1265" y="299"/>
                  </a:lnTo>
                  <a:lnTo>
                    <a:pt x="1333" y="305"/>
                  </a:lnTo>
                  <a:lnTo>
                    <a:pt x="1393" y="292"/>
                  </a:lnTo>
                  <a:lnTo>
                    <a:pt x="1521" y="305"/>
                  </a:lnTo>
                  <a:lnTo>
                    <a:pt x="1649" y="305"/>
                  </a:lnTo>
                  <a:lnTo>
                    <a:pt x="1777" y="305"/>
                  </a:lnTo>
                  <a:lnTo>
                    <a:pt x="1898" y="305"/>
                  </a:lnTo>
                  <a:lnTo>
                    <a:pt x="2026" y="305"/>
                  </a:lnTo>
                  <a:lnTo>
                    <a:pt x="2154" y="305"/>
                  </a:lnTo>
                  <a:lnTo>
                    <a:pt x="2282" y="305"/>
                  </a:lnTo>
                  <a:lnTo>
                    <a:pt x="2410" y="305"/>
                  </a:lnTo>
                  <a:lnTo>
                    <a:pt x="2531" y="299"/>
                  </a:lnTo>
                  <a:lnTo>
                    <a:pt x="2659" y="305"/>
                  </a:lnTo>
                  <a:lnTo>
                    <a:pt x="2787" y="299"/>
                  </a:lnTo>
                  <a:lnTo>
                    <a:pt x="2975" y="305"/>
                  </a:lnTo>
                  <a:lnTo>
                    <a:pt x="3171" y="305"/>
                  </a:lnTo>
                  <a:lnTo>
                    <a:pt x="3359" y="305"/>
                  </a:lnTo>
                  <a:lnTo>
                    <a:pt x="3548" y="285"/>
                  </a:lnTo>
                  <a:lnTo>
                    <a:pt x="3736" y="93"/>
                  </a:lnTo>
                  <a:lnTo>
                    <a:pt x="3864" y="0"/>
                  </a:lnTo>
                  <a:lnTo>
                    <a:pt x="3992" y="26"/>
                  </a:lnTo>
                  <a:lnTo>
                    <a:pt x="4120" y="26"/>
                  </a:lnTo>
                  <a:lnTo>
                    <a:pt x="4248" y="26"/>
                  </a:lnTo>
                  <a:lnTo>
                    <a:pt x="4369" y="19"/>
                  </a:lnTo>
                </a:path>
              </a:pathLst>
            </a:custGeom>
            <a:noFill/>
            <a:ln w="25400">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808" name="Freeform 107"/>
            <p:cNvSpPr>
              <a:spLocks/>
            </p:cNvSpPr>
            <p:nvPr/>
          </p:nvSpPr>
          <p:spPr bwMode="auto">
            <a:xfrm>
              <a:off x="1751013" y="2651125"/>
              <a:ext cx="4857750" cy="2963863"/>
            </a:xfrm>
            <a:custGeom>
              <a:avLst/>
              <a:gdLst>
                <a:gd name="T0" fmla="*/ 0 w 4369"/>
                <a:gd name="T1" fmla="*/ 2147483646 h 2245"/>
                <a:gd name="T2" fmla="*/ 2147483646 w 4369"/>
                <a:gd name="T3" fmla="*/ 2147483646 h 2245"/>
                <a:gd name="T4" fmla="*/ 2147483646 w 4369"/>
                <a:gd name="T5" fmla="*/ 2147483646 h 2245"/>
                <a:gd name="T6" fmla="*/ 2147483646 w 4369"/>
                <a:gd name="T7" fmla="*/ 2147483646 h 2245"/>
                <a:gd name="T8" fmla="*/ 2147483646 w 4369"/>
                <a:gd name="T9" fmla="*/ 2147483646 h 2245"/>
                <a:gd name="T10" fmla="*/ 2147483646 w 4369"/>
                <a:gd name="T11" fmla="*/ 2147483646 h 2245"/>
                <a:gd name="T12" fmla="*/ 2147483646 w 4369"/>
                <a:gd name="T13" fmla="*/ 2147483646 h 2245"/>
                <a:gd name="T14" fmla="*/ 2147483646 w 4369"/>
                <a:gd name="T15" fmla="*/ 2147483646 h 2245"/>
                <a:gd name="T16" fmla="*/ 2147483646 w 4369"/>
                <a:gd name="T17" fmla="*/ 2147483646 h 2245"/>
                <a:gd name="T18" fmla="*/ 2147483646 w 4369"/>
                <a:gd name="T19" fmla="*/ 2147483646 h 2245"/>
                <a:gd name="T20" fmla="*/ 2147483646 w 4369"/>
                <a:gd name="T21" fmla="*/ 2147483646 h 2245"/>
                <a:gd name="T22" fmla="*/ 2147483646 w 4369"/>
                <a:gd name="T23" fmla="*/ 2147483646 h 2245"/>
                <a:gd name="T24" fmla="*/ 2147483646 w 4369"/>
                <a:gd name="T25" fmla="*/ 2147483646 h 2245"/>
                <a:gd name="T26" fmla="*/ 2147483646 w 4369"/>
                <a:gd name="T27" fmla="*/ 2147483646 h 2245"/>
                <a:gd name="T28" fmla="*/ 2147483646 w 4369"/>
                <a:gd name="T29" fmla="*/ 2147483646 h 2245"/>
                <a:gd name="T30" fmla="*/ 2147483646 w 4369"/>
                <a:gd name="T31" fmla="*/ 2147483646 h 2245"/>
                <a:gd name="T32" fmla="*/ 2147483646 w 4369"/>
                <a:gd name="T33" fmla="*/ 2147483646 h 2245"/>
                <a:gd name="T34" fmla="*/ 2147483646 w 4369"/>
                <a:gd name="T35" fmla="*/ 2147483646 h 2245"/>
                <a:gd name="T36" fmla="*/ 2147483646 w 4369"/>
                <a:gd name="T37" fmla="*/ 2147483646 h 2245"/>
                <a:gd name="T38" fmla="*/ 2147483646 w 4369"/>
                <a:gd name="T39" fmla="*/ 2147483646 h 2245"/>
                <a:gd name="T40" fmla="*/ 2147483646 w 4369"/>
                <a:gd name="T41" fmla="*/ 2147483646 h 2245"/>
                <a:gd name="T42" fmla="*/ 2147483646 w 4369"/>
                <a:gd name="T43" fmla="*/ 2147483646 h 2245"/>
                <a:gd name="T44" fmla="*/ 2147483646 w 4369"/>
                <a:gd name="T45" fmla="*/ 2147483646 h 2245"/>
                <a:gd name="T46" fmla="*/ 2147483646 w 4369"/>
                <a:gd name="T47" fmla="*/ 2147483646 h 2245"/>
                <a:gd name="T48" fmla="*/ 2147483646 w 4369"/>
                <a:gd name="T49" fmla="*/ 2147483646 h 2245"/>
                <a:gd name="T50" fmla="*/ 2147483646 w 4369"/>
                <a:gd name="T51" fmla="*/ 2147483646 h 2245"/>
                <a:gd name="T52" fmla="*/ 2147483646 w 4369"/>
                <a:gd name="T53" fmla="*/ 2147483646 h 2245"/>
                <a:gd name="T54" fmla="*/ 2147483646 w 4369"/>
                <a:gd name="T55" fmla="*/ 2147483646 h 2245"/>
                <a:gd name="T56" fmla="*/ 2147483646 w 4369"/>
                <a:gd name="T57" fmla="*/ 2147483646 h 2245"/>
                <a:gd name="T58" fmla="*/ 2147483646 w 4369"/>
                <a:gd name="T59" fmla="*/ 2147483646 h 2245"/>
                <a:gd name="T60" fmla="*/ 2147483646 w 4369"/>
                <a:gd name="T61" fmla="*/ 2147483646 h 2245"/>
                <a:gd name="T62" fmla="*/ 2147483646 w 4369"/>
                <a:gd name="T63" fmla="*/ 2147483646 h 2245"/>
                <a:gd name="T64" fmla="*/ 2147483646 w 4369"/>
                <a:gd name="T65" fmla="*/ 2147483646 h 2245"/>
                <a:gd name="T66" fmla="*/ 2147483646 w 4369"/>
                <a:gd name="T67" fmla="*/ 2147483646 h 2245"/>
                <a:gd name="T68" fmla="*/ 2147483646 w 4369"/>
                <a:gd name="T69" fmla="*/ 2147483646 h 2245"/>
                <a:gd name="T70" fmla="*/ 2147483646 w 4369"/>
                <a:gd name="T71" fmla="*/ 2147483646 h 2245"/>
                <a:gd name="T72" fmla="*/ 2147483646 w 4369"/>
                <a:gd name="T73" fmla="*/ 2147483646 h 2245"/>
                <a:gd name="T74" fmla="*/ 2147483646 w 4369"/>
                <a:gd name="T75" fmla="*/ 2147483646 h 2245"/>
                <a:gd name="T76" fmla="*/ 2147483646 w 4369"/>
                <a:gd name="T77" fmla="*/ 2147483646 h 2245"/>
                <a:gd name="T78" fmla="*/ 2147483646 w 4369"/>
                <a:gd name="T79" fmla="*/ 2147483646 h 2245"/>
                <a:gd name="T80" fmla="*/ 2147483646 w 4369"/>
                <a:gd name="T81" fmla="*/ 2147483646 h 2245"/>
                <a:gd name="T82" fmla="*/ 2147483646 w 4369"/>
                <a:gd name="T83" fmla="*/ 0 h 2245"/>
                <a:gd name="T84" fmla="*/ 2147483646 w 4369"/>
                <a:gd name="T85" fmla="*/ 2147483646 h 2245"/>
                <a:gd name="T86" fmla="*/ 2147483646 w 4369"/>
                <a:gd name="T87" fmla="*/ 2147483646 h 224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369"/>
                <a:gd name="T133" fmla="*/ 0 h 2245"/>
                <a:gd name="T134" fmla="*/ 4369 w 4369"/>
                <a:gd name="T135" fmla="*/ 2245 h 224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369" h="2245">
                  <a:moveTo>
                    <a:pt x="0" y="2245"/>
                  </a:moveTo>
                  <a:lnTo>
                    <a:pt x="60" y="2239"/>
                  </a:lnTo>
                  <a:lnTo>
                    <a:pt x="128" y="2239"/>
                  </a:lnTo>
                  <a:lnTo>
                    <a:pt x="188" y="2245"/>
                  </a:lnTo>
                  <a:lnTo>
                    <a:pt x="256" y="2232"/>
                  </a:lnTo>
                  <a:lnTo>
                    <a:pt x="316" y="2245"/>
                  </a:lnTo>
                  <a:lnTo>
                    <a:pt x="377" y="2232"/>
                  </a:lnTo>
                  <a:lnTo>
                    <a:pt x="444" y="2239"/>
                  </a:lnTo>
                  <a:lnTo>
                    <a:pt x="505" y="2239"/>
                  </a:lnTo>
                  <a:lnTo>
                    <a:pt x="572" y="2245"/>
                  </a:lnTo>
                  <a:lnTo>
                    <a:pt x="633" y="2245"/>
                  </a:lnTo>
                  <a:lnTo>
                    <a:pt x="700" y="2245"/>
                  </a:lnTo>
                  <a:lnTo>
                    <a:pt x="760" y="2232"/>
                  </a:lnTo>
                  <a:lnTo>
                    <a:pt x="821" y="2245"/>
                  </a:lnTo>
                  <a:lnTo>
                    <a:pt x="888" y="2239"/>
                  </a:lnTo>
                  <a:lnTo>
                    <a:pt x="949" y="2245"/>
                  </a:lnTo>
                  <a:lnTo>
                    <a:pt x="1016" y="2245"/>
                  </a:lnTo>
                  <a:lnTo>
                    <a:pt x="1077" y="2225"/>
                  </a:lnTo>
                  <a:lnTo>
                    <a:pt x="1137" y="2245"/>
                  </a:lnTo>
                  <a:lnTo>
                    <a:pt x="1205" y="2245"/>
                  </a:lnTo>
                  <a:lnTo>
                    <a:pt x="1265" y="2239"/>
                  </a:lnTo>
                  <a:lnTo>
                    <a:pt x="1333" y="2232"/>
                  </a:lnTo>
                  <a:lnTo>
                    <a:pt x="1393" y="2239"/>
                  </a:lnTo>
                  <a:lnTo>
                    <a:pt x="1521" y="2245"/>
                  </a:lnTo>
                  <a:lnTo>
                    <a:pt x="1649" y="2245"/>
                  </a:lnTo>
                  <a:lnTo>
                    <a:pt x="1777" y="2245"/>
                  </a:lnTo>
                  <a:lnTo>
                    <a:pt x="1898" y="2225"/>
                  </a:lnTo>
                  <a:lnTo>
                    <a:pt x="2026" y="2239"/>
                  </a:lnTo>
                  <a:lnTo>
                    <a:pt x="2154" y="2245"/>
                  </a:lnTo>
                  <a:lnTo>
                    <a:pt x="2282" y="2239"/>
                  </a:lnTo>
                  <a:lnTo>
                    <a:pt x="2410" y="2239"/>
                  </a:lnTo>
                  <a:lnTo>
                    <a:pt x="2531" y="2245"/>
                  </a:lnTo>
                  <a:lnTo>
                    <a:pt x="2659" y="2245"/>
                  </a:lnTo>
                  <a:lnTo>
                    <a:pt x="2787" y="2232"/>
                  </a:lnTo>
                  <a:lnTo>
                    <a:pt x="2975" y="2245"/>
                  </a:lnTo>
                  <a:lnTo>
                    <a:pt x="3171" y="2239"/>
                  </a:lnTo>
                  <a:lnTo>
                    <a:pt x="3359" y="2072"/>
                  </a:lnTo>
                  <a:lnTo>
                    <a:pt x="3548" y="1594"/>
                  </a:lnTo>
                  <a:lnTo>
                    <a:pt x="3736" y="1003"/>
                  </a:lnTo>
                  <a:lnTo>
                    <a:pt x="3864" y="192"/>
                  </a:lnTo>
                  <a:lnTo>
                    <a:pt x="3992" y="40"/>
                  </a:lnTo>
                  <a:lnTo>
                    <a:pt x="4120" y="0"/>
                  </a:lnTo>
                  <a:lnTo>
                    <a:pt x="4248" y="113"/>
                  </a:lnTo>
                  <a:lnTo>
                    <a:pt x="4369" y="26"/>
                  </a:lnTo>
                </a:path>
              </a:pathLst>
            </a:custGeom>
            <a:noFill/>
            <a:ln w="25400">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809" name="Freeform 108"/>
            <p:cNvSpPr>
              <a:spLocks/>
            </p:cNvSpPr>
            <p:nvPr/>
          </p:nvSpPr>
          <p:spPr bwMode="auto">
            <a:xfrm>
              <a:off x="1751013" y="5518150"/>
              <a:ext cx="4857750" cy="96838"/>
            </a:xfrm>
            <a:custGeom>
              <a:avLst/>
              <a:gdLst>
                <a:gd name="T0" fmla="*/ 0 w 4369"/>
                <a:gd name="T1" fmla="*/ 2147483646 h 73"/>
                <a:gd name="T2" fmla="*/ 2147483646 w 4369"/>
                <a:gd name="T3" fmla="*/ 2147483646 h 73"/>
                <a:gd name="T4" fmla="*/ 2147483646 w 4369"/>
                <a:gd name="T5" fmla="*/ 2147483646 h 73"/>
                <a:gd name="T6" fmla="*/ 2147483646 w 4369"/>
                <a:gd name="T7" fmla="*/ 2147483646 h 73"/>
                <a:gd name="T8" fmla="*/ 2147483646 w 4369"/>
                <a:gd name="T9" fmla="*/ 2147483646 h 73"/>
                <a:gd name="T10" fmla="*/ 2147483646 w 4369"/>
                <a:gd name="T11" fmla="*/ 2147483646 h 73"/>
                <a:gd name="T12" fmla="*/ 2147483646 w 4369"/>
                <a:gd name="T13" fmla="*/ 2147483646 h 73"/>
                <a:gd name="T14" fmla="*/ 2147483646 w 4369"/>
                <a:gd name="T15" fmla="*/ 2147483646 h 73"/>
                <a:gd name="T16" fmla="*/ 2147483646 w 4369"/>
                <a:gd name="T17" fmla="*/ 2147483646 h 73"/>
                <a:gd name="T18" fmla="*/ 2147483646 w 4369"/>
                <a:gd name="T19" fmla="*/ 2147483646 h 73"/>
                <a:gd name="T20" fmla="*/ 2147483646 w 4369"/>
                <a:gd name="T21" fmla="*/ 2147483646 h 73"/>
                <a:gd name="T22" fmla="*/ 2147483646 w 4369"/>
                <a:gd name="T23" fmla="*/ 2147483646 h 73"/>
                <a:gd name="T24" fmla="*/ 2147483646 w 4369"/>
                <a:gd name="T25" fmla="*/ 2147483646 h 73"/>
                <a:gd name="T26" fmla="*/ 2147483646 w 4369"/>
                <a:gd name="T27" fmla="*/ 2147483646 h 73"/>
                <a:gd name="T28" fmla="*/ 2147483646 w 4369"/>
                <a:gd name="T29" fmla="*/ 2147483646 h 73"/>
                <a:gd name="T30" fmla="*/ 2147483646 w 4369"/>
                <a:gd name="T31" fmla="*/ 2147483646 h 73"/>
                <a:gd name="T32" fmla="*/ 2147483646 w 4369"/>
                <a:gd name="T33" fmla="*/ 2147483646 h 73"/>
                <a:gd name="T34" fmla="*/ 2147483646 w 4369"/>
                <a:gd name="T35" fmla="*/ 2147483646 h 73"/>
                <a:gd name="T36" fmla="*/ 2147483646 w 4369"/>
                <a:gd name="T37" fmla="*/ 2147483646 h 73"/>
                <a:gd name="T38" fmla="*/ 2147483646 w 4369"/>
                <a:gd name="T39" fmla="*/ 2147483646 h 73"/>
                <a:gd name="T40" fmla="*/ 2147483646 w 4369"/>
                <a:gd name="T41" fmla="*/ 2147483646 h 73"/>
                <a:gd name="T42" fmla="*/ 2147483646 w 4369"/>
                <a:gd name="T43" fmla="*/ 2147483646 h 73"/>
                <a:gd name="T44" fmla="*/ 2147483646 w 4369"/>
                <a:gd name="T45" fmla="*/ 2147483646 h 73"/>
                <a:gd name="T46" fmla="*/ 2147483646 w 4369"/>
                <a:gd name="T47" fmla="*/ 2147483646 h 73"/>
                <a:gd name="T48" fmla="*/ 2147483646 w 4369"/>
                <a:gd name="T49" fmla="*/ 2147483646 h 73"/>
                <a:gd name="T50" fmla="*/ 2147483646 w 4369"/>
                <a:gd name="T51" fmla="*/ 2147483646 h 73"/>
                <a:gd name="T52" fmla="*/ 2147483646 w 4369"/>
                <a:gd name="T53" fmla="*/ 2147483646 h 73"/>
                <a:gd name="T54" fmla="*/ 2147483646 w 4369"/>
                <a:gd name="T55" fmla="*/ 2147483646 h 73"/>
                <a:gd name="T56" fmla="*/ 2147483646 w 4369"/>
                <a:gd name="T57" fmla="*/ 2147483646 h 73"/>
                <a:gd name="T58" fmla="*/ 2147483646 w 4369"/>
                <a:gd name="T59" fmla="*/ 2147483646 h 73"/>
                <a:gd name="T60" fmla="*/ 2147483646 w 4369"/>
                <a:gd name="T61" fmla="*/ 2147483646 h 73"/>
                <a:gd name="T62" fmla="*/ 2147483646 w 4369"/>
                <a:gd name="T63" fmla="*/ 2147483646 h 73"/>
                <a:gd name="T64" fmla="*/ 2147483646 w 4369"/>
                <a:gd name="T65" fmla="*/ 2147483646 h 73"/>
                <a:gd name="T66" fmla="*/ 2147483646 w 4369"/>
                <a:gd name="T67" fmla="*/ 2147483646 h 73"/>
                <a:gd name="T68" fmla="*/ 2147483646 w 4369"/>
                <a:gd name="T69" fmla="*/ 2147483646 h 73"/>
                <a:gd name="T70" fmla="*/ 2147483646 w 4369"/>
                <a:gd name="T71" fmla="*/ 2147483646 h 73"/>
                <a:gd name="T72" fmla="*/ 2147483646 w 4369"/>
                <a:gd name="T73" fmla="*/ 2147483646 h 73"/>
                <a:gd name="T74" fmla="*/ 2147483646 w 4369"/>
                <a:gd name="T75" fmla="*/ 2147483646 h 73"/>
                <a:gd name="T76" fmla="*/ 2147483646 w 4369"/>
                <a:gd name="T77" fmla="*/ 0 h 73"/>
                <a:gd name="T78" fmla="*/ 2147483646 w 4369"/>
                <a:gd name="T79" fmla="*/ 2147483646 h 73"/>
                <a:gd name="T80" fmla="*/ 2147483646 w 4369"/>
                <a:gd name="T81" fmla="*/ 2147483646 h 73"/>
                <a:gd name="T82" fmla="*/ 2147483646 w 4369"/>
                <a:gd name="T83" fmla="*/ 2147483646 h 73"/>
                <a:gd name="T84" fmla="*/ 2147483646 w 4369"/>
                <a:gd name="T85" fmla="*/ 2147483646 h 73"/>
                <a:gd name="T86" fmla="*/ 2147483646 w 4369"/>
                <a:gd name="T87" fmla="*/ 2147483646 h 7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369"/>
                <a:gd name="T133" fmla="*/ 0 h 73"/>
                <a:gd name="T134" fmla="*/ 4369 w 4369"/>
                <a:gd name="T135" fmla="*/ 73 h 7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369" h="73">
                  <a:moveTo>
                    <a:pt x="0" y="67"/>
                  </a:moveTo>
                  <a:lnTo>
                    <a:pt x="60" y="73"/>
                  </a:lnTo>
                  <a:lnTo>
                    <a:pt x="128" y="73"/>
                  </a:lnTo>
                  <a:lnTo>
                    <a:pt x="188" y="73"/>
                  </a:lnTo>
                  <a:lnTo>
                    <a:pt x="256" y="73"/>
                  </a:lnTo>
                  <a:lnTo>
                    <a:pt x="316" y="73"/>
                  </a:lnTo>
                  <a:lnTo>
                    <a:pt x="377" y="73"/>
                  </a:lnTo>
                  <a:lnTo>
                    <a:pt x="444" y="73"/>
                  </a:lnTo>
                  <a:lnTo>
                    <a:pt x="505" y="73"/>
                  </a:lnTo>
                  <a:lnTo>
                    <a:pt x="572" y="73"/>
                  </a:lnTo>
                  <a:lnTo>
                    <a:pt x="633" y="73"/>
                  </a:lnTo>
                  <a:lnTo>
                    <a:pt x="700" y="67"/>
                  </a:lnTo>
                  <a:lnTo>
                    <a:pt x="760" y="73"/>
                  </a:lnTo>
                  <a:lnTo>
                    <a:pt x="821" y="67"/>
                  </a:lnTo>
                  <a:lnTo>
                    <a:pt x="888" y="73"/>
                  </a:lnTo>
                  <a:lnTo>
                    <a:pt x="949" y="67"/>
                  </a:lnTo>
                  <a:lnTo>
                    <a:pt x="1016" y="73"/>
                  </a:lnTo>
                  <a:lnTo>
                    <a:pt x="1077" y="73"/>
                  </a:lnTo>
                  <a:lnTo>
                    <a:pt x="1137" y="73"/>
                  </a:lnTo>
                  <a:lnTo>
                    <a:pt x="1205" y="73"/>
                  </a:lnTo>
                  <a:lnTo>
                    <a:pt x="1265" y="73"/>
                  </a:lnTo>
                  <a:lnTo>
                    <a:pt x="1333" y="73"/>
                  </a:lnTo>
                  <a:lnTo>
                    <a:pt x="1393" y="73"/>
                  </a:lnTo>
                  <a:lnTo>
                    <a:pt x="1521" y="73"/>
                  </a:lnTo>
                  <a:lnTo>
                    <a:pt x="1649" y="73"/>
                  </a:lnTo>
                  <a:lnTo>
                    <a:pt x="1777" y="73"/>
                  </a:lnTo>
                  <a:lnTo>
                    <a:pt x="1898" y="67"/>
                  </a:lnTo>
                  <a:lnTo>
                    <a:pt x="2026" y="73"/>
                  </a:lnTo>
                  <a:lnTo>
                    <a:pt x="2154" y="73"/>
                  </a:lnTo>
                  <a:lnTo>
                    <a:pt x="2282" y="73"/>
                  </a:lnTo>
                  <a:lnTo>
                    <a:pt x="2410" y="73"/>
                  </a:lnTo>
                  <a:lnTo>
                    <a:pt x="2531" y="73"/>
                  </a:lnTo>
                  <a:lnTo>
                    <a:pt x="2659" y="73"/>
                  </a:lnTo>
                  <a:lnTo>
                    <a:pt x="2787" y="67"/>
                  </a:lnTo>
                  <a:lnTo>
                    <a:pt x="2975" y="73"/>
                  </a:lnTo>
                  <a:lnTo>
                    <a:pt x="3171" y="73"/>
                  </a:lnTo>
                  <a:lnTo>
                    <a:pt x="3359" y="67"/>
                  </a:lnTo>
                  <a:lnTo>
                    <a:pt x="3548" y="53"/>
                  </a:lnTo>
                  <a:lnTo>
                    <a:pt x="3736" y="0"/>
                  </a:lnTo>
                  <a:lnTo>
                    <a:pt x="3864" y="47"/>
                  </a:lnTo>
                  <a:lnTo>
                    <a:pt x="3992" y="60"/>
                  </a:lnTo>
                  <a:lnTo>
                    <a:pt x="4120" y="67"/>
                  </a:lnTo>
                  <a:lnTo>
                    <a:pt x="4248" y="60"/>
                  </a:lnTo>
                  <a:lnTo>
                    <a:pt x="4369" y="67"/>
                  </a:lnTo>
                </a:path>
              </a:pathLst>
            </a:custGeom>
            <a:noFill/>
            <a:ln w="25400">
              <a:solidFill>
                <a:srgbClr val="24FFA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810" name="Rectangle 109"/>
            <p:cNvSpPr>
              <a:spLocks noChangeArrowheads="1"/>
            </p:cNvSpPr>
            <p:nvPr/>
          </p:nvSpPr>
          <p:spPr bwMode="auto">
            <a:xfrm>
              <a:off x="3594100" y="5010150"/>
              <a:ext cx="84138"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rgbClr val="5C9136"/>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C9136"/>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5C9136"/>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5C9136"/>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5C9136"/>
                  </a:solidFill>
                  <a:latin typeface="Arial" panose="020B0604020202020204" pitchFamily="34" charset="0"/>
                  <a:ea typeface="ＭＳ Ｐゴシック" panose="020B0600070205080204" pitchFamily="34" charset="-128"/>
                </a:defRPr>
              </a:lvl5pPr>
              <a:lvl6pPr marL="25146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6pPr>
              <a:lvl7pPr marL="29718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7pPr>
              <a:lvl8pPr marL="34290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8pPr>
              <a:lvl9pPr marL="38862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900" b="1">
                  <a:solidFill>
                    <a:srgbClr val="6A3A63"/>
                  </a:solidFill>
                </a:rPr>
                <a:t>C</a:t>
              </a:r>
              <a:endParaRPr lang="en-US" altLang="en-US" sz="1800" b="1">
                <a:solidFill>
                  <a:srgbClr val="6A3A63"/>
                </a:solidFill>
              </a:endParaRPr>
            </a:p>
          </p:txBody>
        </p:sp>
        <p:sp>
          <p:nvSpPr>
            <p:cNvPr id="30811" name="Rectangle 110"/>
            <p:cNvSpPr>
              <a:spLocks noChangeArrowheads="1"/>
            </p:cNvSpPr>
            <p:nvPr/>
          </p:nvSpPr>
          <p:spPr bwMode="auto">
            <a:xfrm>
              <a:off x="3589338" y="4273550"/>
              <a:ext cx="889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rgbClr val="5C9136"/>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C9136"/>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5C9136"/>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5C9136"/>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5C9136"/>
                  </a:solidFill>
                  <a:latin typeface="Arial" panose="020B0604020202020204" pitchFamily="34" charset="0"/>
                  <a:ea typeface="ＭＳ Ｐゴシック" panose="020B0600070205080204" pitchFamily="34" charset="-128"/>
                </a:defRPr>
              </a:lvl5pPr>
              <a:lvl6pPr marL="25146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6pPr>
              <a:lvl7pPr marL="29718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7pPr>
              <a:lvl8pPr marL="34290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8pPr>
              <a:lvl9pPr marL="38862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900" b="1">
                  <a:solidFill>
                    <a:srgbClr val="0000FF"/>
                  </a:solidFill>
                </a:rPr>
                <a:t>O</a:t>
              </a:r>
              <a:endParaRPr lang="en-US" altLang="en-US" sz="1800" b="1">
                <a:solidFill>
                  <a:schemeClr val="tx1"/>
                </a:solidFill>
              </a:endParaRPr>
            </a:p>
          </p:txBody>
        </p:sp>
        <p:sp>
          <p:nvSpPr>
            <p:cNvPr id="30812" name="Rectangle 111"/>
            <p:cNvSpPr>
              <a:spLocks noChangeArrowheads="1"/>
            </p:cNvSpPr>
            <p:nvPr/>
          </p:nvSpPr>
          <p:spPr bwMode="auto">
            <a:xfrm>
              <a:off x="3624263" y="3651250"/>
              <a:ext cx="1079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rgbClr val="5C9136"/>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C9136"/>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5C9136"/>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5C9136"/>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5C9136"/>
                  </a:solidFill>
                  <a:latin typeface="Arial" panose="020B0604020202020204" pitchFamily="34" charset="0"/>
                  <a:ea typeface="ＭＳ Ｐゴシック" panose="020B0600070205080204" pitchFamily="34" charset="-128"/>
                </a:defRPr>
              </a:lvl5pPr>
              <a:lvl6pPr marL="25146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6pPr>
              <a:lvl7pPr marL="29718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7pPr>
              <a:lvl8pPr marL="34290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8pPr>
              <a:lvl9pPr marL="38862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900" b="1">
                  <a:solidFill>
                    <a:srgbClr val="FF0000"/>
                  </a:solidFill>
                </a:rPr>
                <a:t>Si</a:t>
              </a:r>
              <a:endParaRPr lang="en-US" altLang="en-US" sz="1800" b="1">
                <a:solidFill>
                  <a:schemeClr val="tx1"/>
                </a:solidFill>
              </a:endParaRPr>
            </a:p>
          </p:txBody>
        </p:sp>
        <p:sp>
          <p:nvSpPr>
            <p:cNvPr id="30813" name="Rectangle 112"/>
            <p:cNvSpPr>
              <a:spLocks noChangeArrowheads="1"/>
            </p:cNvSpPr>
            <p:nvPr/>
          </p:nvSpPr>
          <p:spPr bwMode="auto">
            <a:xfrm>
              <a:off x="6765925" y="5027613"/>
              <a:ext cx="1270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rgbClr val="5C9136"/>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C9136"/>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5C9136"/>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5C9136"/>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5C9136"/>
                  </a:solidFill>
                  <a:latin typeface="Arial" panose="020B0604020202020204" pitchFamily="34" charset="0"/>
                  <a:ea typeface="ＭＳ Ｐゴシック" panose="020B0600070205080204" pitchFamily="34" charset="-128"/>
                </a:defRPr>
              </a:lvl5pPr>
              <a:lvl6pPr marL="25146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6pPr>
              <a:lvl7pPr marL="29718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7pPr>
              <a:lvl8pPr marL="34290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8pPr>
              <a:lvl9pPr marL="38862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900" b="1">
                  <a:solidFill>
                    <a:srgbClr val="FFB400"/>
                  </a:solidFill>
                </a:rPr>
                <a:t>Cr</a:t>
              </a:r>
              <a:endParaRPr lang="en-US" altLang="en-US" sz="1800" b="1">
                <a:solidFill>
                  <a:schemeClr val="tx1"/>
                </a:solidFill>
              </a:endParaRPr>
            </a:p>
          </p:txBody>
        </p:sp>
        <p:sp>
          <p:nvSpPr>
            <p:cNvPr id="30814" name="Rectangle 113"/>
            <p:cNvSpPr>
              <a:spLocks noChangeArrowheads="1"/>
            </p:cNvSpPr>
            <p:nvPr/>
          </p:nvSpPr>
          <p:spPr bwMode="auto">
            <a:xfrm>
              <a:off x="6859588" y="5227638"/>
              <a:ext cx="1143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rgbClr val="5C9136"/>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C9136"/>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5C9136"/>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5C9136"/>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5C9136"/>
                  </a:solidFill>
                  <a:latin typeface="Arial" panose="020B0604020202020204" pitchFamily="34" charset="0"/>
                  <a:ea typeface="ＭＳ Ｐゴシック" panose="020B0600070205080204" pitchFamily="34" charset="-128"/>
                </a:defRPr>
              </a:lvl5pPr>
              <a:lvl6pPr marL="25146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6pPr>
              <a:lvl7pPr marL="29718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7pPr>
              <a:lvl8pPr marL="34290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8pPr>
              <a:lvl9pPr marL="38862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900" b="1">
                  <a:solidFill>
                    <a:srgbClr val="FF00FF"/>
                  </a:solidFill>
                </a:rPr>
                <a:t>Ni</a:t>
              </a:r>
              <a:endParaRPr lang="en-US" altLang="en-US" sz="1800" b="1">
                <a:solidFill>
                  <a:schemeClr val="tx1"/>
                </a:solidFill>
              </a:endParaRPr>
            </a:p>
          </p:txBody>
        </p:sp>
        <p:sp>
          <p:nvSpPr>
            <p:cNvPr id="30815" name="Rectangle 114"/>
            <p:cNvSpPr>
              <a:spLocks noChangeArrowheads="1"/>
            </p:cNvSpPr>
            <p:nvPr/>
          </p:nvSpPr>
          <p:spPr bwMode="auto">
            <a:xfrm>
              <a:off x="6611938" y="2833688"/>
              <a:ext cx="1333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rgbClr val="5C9136"/>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C9136"/>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5C9136"/>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5C9136"/>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5C9136"/>
                  </a:solidFill>
                  <a:latin typeface="Arial" panose="020B0604020202020204" pitchFamily="34" charset="0"/>
                  <a:ea typeface="ＭＳ Ｐゴシック" panose="020B0600070205080204" pitchFamily="34" charset="-128"/>
                </a:defRPr>
              </a:lvl5pPr>
              <a:lvl6pPr marL="25146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6pPr>
              <a:lvl7pPr marL="29718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7pPr>
              <a:lvl8pPr marL="34290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8pPr>
              <a:lvl9pPr marL="38862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900" b="1">
                  <a:solidFill>
                    <a:srgbClr val="00FF00"/>
                  </a:solidFill>
                </a:rPr>
                <a:t>Fe</a:t>
              </a:r>
              <a:endParaRPr lang="en-US" altLang="en-US" sz="1800" b="1">
                <a:solidFill>
                  <a:schemeClr val="tx1"/>
                </a:solidFill>
              </a:endParaRPr>
            </a:p>
          </p:txBody>
        </p:sp>
        <p:sp>
          <p:nvSpPr>
            <p:cNvPr id="30816" name="Rectangle 115"/>
            <p:cNvSpPr>
              <a:spLocks noChangeArrowheads="1"/>
            </p:cNvSpPr>
            <p:nvPr/>
          </p:nvSpPr>
          <p:spPr bwMode="auto">
            <a:xfrm>
              <a:off x="6967538" y="5475288"/>
              <a:ext cx="762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rgbClr val="5C9136"/>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C9136"/>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5C9136"/>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5C9136"/>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5C9136"/>
                  </a:solidFill>
                  <a:latin typeface="Arial" panose="020B0604020202020204" pitchFamily="34" charset="0"/>
                  <a:ea typeface="ＭＳ Ｐゴシック" panose="020B0600070205080204" pitchFamily="34" charset="-128"/>
                </a:defRPr>
              </a:lvl5pPr>
              <a:lvl6pPr marL="25146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6pPr>
              <a:lvl7pPr marL="29718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7pPr>
              <a:lvl8pPr marL="34290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8pPr>
              <a:lvl9pPr marL="38862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900" b="1">
                  <a:solidFill>
                    <a:srgbClr val="24FFA2"/>
                  </a:solidFill>
                </a:rPr>
                <a:t>S</a:t>
              </a:r>
              <a:endParaRPr lang="en-US" altLang="en-US" sz="1800" b="1">
                <a:solidFill>
                  <a:schemeClr val="tx1"/>
                </a:solidFill>
              </a:endParaRPr>
            </a:p>
          </p:txBody>
        </p:sp>
      </p:grpSp>
    </p:spTree>
    <p:extLst>
      <p:ext uri="{BB962C8B-B14F-4D97-AF65-F5344CB8AC3E}">
        <p14:creationId xmlns:p14="http://schemas.microsoft.com/office/powerpoint/2010/main" val="233506780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dirty="0" smtClean="0"/>
              <a:t>                  (</a:t>
            </a:r>
            <a:r>
              <a:rPr lang="en-US" dirty="0" err="1" smtClean="0"/>
              <a:t>Sulfinert</a:t>
            </a:r>
            <a:r>
              <a:rPr lang="en-US" dirty="0" smtClean="0"/>
              <a:t>)</a:t>
            </a:r>
            <a:endParaRPr lang="en-US" dirty="0"/>
          </a:p>
        </p:txBody>
      </p:sp>
      <p:sp>
        <p:nvSpPr>
          <p:cNvPr id="3" name="Content Placeholder 2"/>
          <p:cNvSpPr>
            <a:spLocks noGrp="1"/>
          </p:cNvSpPr>
          <p:nvPr>
            <p:ph idx="1"/>
          </p:nvPr>
        </p:nvSpPr>
        <p:spPr>
          <a:xfrm>
            <a:off x="685800" y="1981200"/>
            <a:ext cx="8077200" cy="3657600"/>
          </a:xfrm>
        </p:spPr>
        <p:txBody>
          <a:bodyPr/>
          <a:lstStyle/>
          <a:p>
            <a:r>
              <a:rPr lang="en-US" dirty="0" smtClean="0"/>
              <a:t>An upgrade to Teflon®</a:t>
            </a:r>
          </a:p>
          <a:p>
            <a:endParaRPr lang="en-US" dirty="0"/>
          </a:p>
          <a:p>
            <a:r>
              <a:rPr lang="en-US" dirty="0" smtClean="0"/>
              <a:t>The most inert coating, best for measurement</a:t>
            </a:r>
          </a:p>
          <a:p>
            <a:endParaRPr lang="en-US" dirty="0"/>
          </a:p>
          <a:p>
            <a:r>
              <a:rPr lang="en-US" dirty="0" smtClean="0"/>
              <a:t>Ideal in benign analytical environments</a:t>
            </a:r>
            <a:endParaRPr lang="en-US" dirty="0"/>
          </a:p>
        </p:txBody>
      </p:sp>
      <p:sp>
        <p:nvSpPr>
          <p:cNvPr id="4" name="Footer Placeholder 3"/>
          <p:cNvSpPr>
            <a:spLocks noGrp="1"/>
          </p:cNvSpPr>
          <p:nvPr>
            <p:ph type="ftr" sz="quarter" idx="10"/>
          </p:nvPr>
        </p:nvSpPr>
        <p:spPr/>
        <p:txBody>
          <a:bodyPr/>
          <a:lstStyle/>
          <a:p>
            <a:r>
              <a:rPr lang="en-US" smtClean="0"/>
              <a:t>© SilcoTek® Corporation 2016 - All rights reserved.  Hard copies are uncontrolled.</a:t>
            </a:r>
            <a:endParaRPr lang="en-US"/>
          </a:p>
        </p:txBody>
      </p:sp>
      <p:pic>
        <p:nvPicPr>
          <p:cNvPr id="5" name="Picture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8625" y="685800"/>
            <a:ext cx="287337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48041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dirty="0" smtClean="0"/>
              <a:t> </a:t>
            </a:r>
            <a:endParaRPr lang="en-US" dirty="0"/>
          </a:p>
        </p:txBody>
      </p:sp>
      <p:sp>
        <p:nvSpPr>
          <p:cNvPr id="3" name="Content Placeholder 2"/>
          <p:cNvSpPr>
            <a:spLocks noGrp="1"/>
          </p:cNvSpPr>
          <p:nvPr>
            <p:ph idx="1"/>
          </p:nvPr>
        </p:nvSpPr>
        <p:spPr>
          <a:xfrm>
            <a:off x="685800" y="1360714"/>
            <a:ext cx="7772400" cy="4659086"/>
          </a:xfrm>
        </p:spPr>
        <p:txBody>
          <a:bodyPr/>
          <a:lstStyle/>
          <a:p>
            <a:r>
              <a:rPr lang="en-US" dirty="0" smtClean="0"/>
              <a:t>The go-to for corrosion resistance</a:t>
            </a:r>
          </a:p>
          <a:p>
            <a:endParaRPr lang="en-US" dirty="0"/>
          </a:p>
          <a:p>
            <a:r>
              <a:rPr lang="en-US" dirty="0" smtClean="0"/>
              <a:t>Only coating suitable for full pH 0-14</a:t>
            </a:r>
          </a:p>
          <a:p>
            <a:pPr lvl="1"/>
            <a:r>
              <a:rPr lang="en-US" dirty="0" smtClean="0"/>
              <a:t>All </a:t>
            </a:r>
            <a:r>
              <a:rPr lang="en-US" dirty="0" err="1" smtClean="0"/>
              <a:t>Silco</a:t>
            </a:r>
            <a:r>
              <a:rPr lang="en-US" dirty="0" smtClean="0"/>
              <a:t>- coatings limited to pH&lt;8</a:t>
            </a:r>
          </a:p>
          <a:p>
            <a:endParaRPr lang="en-US" dirty="0"/>
          </a:p>
          <a:p>
            <a:r>
              <a:rPr lang="en-US" dirty="0" smtClean="0"/>
              <a:t>Also abrasion resistant for moving parts</a:t>
            </a:r>
          </a:p>
          <a:p>
            <a:endParaRPr lang="en-US" dirty="0"/>
          </a:p>
          <a:p>
            <a:r>
              <a:rPr lang="en-US" dirty="0" smtClean="0"/>
              <a:t>The “low surface energy” coating</a:t>
            </a:r>
          </a:p>
          <a:p>
            <a:endParaRPr lang="en-US" dirty="0"/>
          </a:p>
          <a:p>
            <a:endParaRPr lang="en-US" dirty="0"/>
          </a:p>
        </p:txBody>
      </p:sp>
      <p:sp>
        <p:nvSpPr>
          <p:cNvPr id="4" name="Footer Placeholder 3"/>
          <p:cNvSpPr>
            <a:spLocks noGrp="1"/>
          </p:cNvSpPr>
          <p:nvPr>
            <p:ph type="ftr" sz="quarter" idx="10"/>
          </p:nvPr>
        </p:nvSpPr>
        <p:spPr/>
        <p:txBody>
          <a:bodyPr/>
          <a:lstStyle/>
          <a:p>
            <a:r>
              <a:rPr lang="en-US" smtClean="0"/>
              <a:t>© SilcoTek® Corporation 2016 - All rights reserved.  Hard copies are uncontrolled.</a:t>
            </a:r>
            <a:endParaRPr lang="en-US"/>
          </a:p>
        </p:txBody>
      </p:sp>
      <p:pic>
        <p:nvPicPr>
          <p:cNvPr id="5"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94075" y="256311"/>
            <a:ext cx="2355850" cy="846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81285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dirty="0" smtClean="0"/>
              <a:t> </a:t>
            </a:r>
            <a:endParaRPr lang="en-US" dirty="0"/>
          </a:p>
        </p:txBody>
      </p:sp>
      <p:sp>
        <p:nvSpPr>
          <p:cNvPr id="3" name="Content Placeholder 2"/>
          <p:cNvSpPr>
            <a:spLocks noGrp="1"/>
          </p:cNvSpPr>
          <p:nvPr>
            <p:ph idx="1"/>
          </p:nvPr>
        </p:nvSpPr>
        <p:spPr>
          <a:xfrm>
            <a:off x="685800" y="1600200"/>
            <a:ext cx="7772400" cy="3897086"/>
          </a:xfrm>
        </p:spPr>
        <p:txBody>
          <a:bodyPr/>
          <a:lstStyle/>
          <a:p>
            <a:r>
              <a:rPr lang="en-US" dirty="0" smtClean="0"/>
              <a:t>Still inert enough for most analytical applications (low ppm analysis)</a:t>
            </a:r>
          </a:p>
          <a:p>
            <a:endParaRPr lang="en-US" dirty="0"/>
          </a:p>
          <a:p>
            <a:r>
              <a:rPr lang="en-US" dirty="0" smtClean="0"/>
              <a:t>Good with sulfurs, not with mercury</a:t>
            </a:r>
          </a:p>
          <a:p>
            <a:endParaRPr lang="en-US" dirty="0"/>
          </a:p>
          <a:p>
            <a:r>
              <a:rPr lang="en-US" dirty="0" smtClean="0"/>
              <a:t>Much still to be tested from inertness perspective</a:t>
            </a:r>
          </a:p>
          <a:p>
            <a:endParaRPr lang="en-US" dirty="0"/>
          </a:p>
          <a:p>
            <a:endParaRPr lang="en-US" dirty="0"/>
          </a:p>
        </p:txBody>
      </p:sp>
      <p:sp>
        <p:nvSpPr>
          <p:cNvPr id="4" name="Footer Placeholder 3"/>
          <p:cNvSpPr>
            <a:spLocks noGrp="1"/>
          </p:cNvSpPr>
          <p:nvPr>
            <p:ph type="ftr" sz="quarter" idx="10"/>
          </p:nvPr>
        </p:nvSpPr>
        <p:spPr/>
        <p:txBody>
          <a:bodyPr/>
          <a:lstStyle/>
          <a:p>
            <a:r>
              <a:rPr lang="en-US" smtClean="0"/>
              <a:t>© SilcoTek® Corporation 2016 - All rights reserved.  Hard copies are uncontrolled.</a:t>
            </a:r>
            <a:endParaRPr lang="en-US"/>
          </a:p>
        </p:txBody>
      </p:sp>
      <p:pic>
        <p:nvPicPr>
          <p:cNvPr id="5"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94075" y="304800"/>
            <a:ext cx="2355850" cy="846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43556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62477"/>
            <a:ext cx="7848600" cy="1143000"/>
          </a:xfrm>
        </p:spPr>
        <p:txBody>
          <a:bodyPr/>
          <a:lstStyle/>
          <a:p>
            <a:r>
              <a:rPr lang="en-US" sz="3200" dirty="0" err="1" smtClean="0"/>
              <a:t>Dursan</a:t>
            </a:r>
            <a:r>
              <a:rPr lang="en-US" sz="3200" dirty="0" smtClean="0"/>
              <a:t> and </a:t>
            </a:r>
            <a:r>
              <a:rPr lang="en-US" sz="3200" dirty="0" err="1" smtClean="0"/>
              <a:t>SilcoNert</a:t>
            </a:r>
            <a:r>
              <a:rPr lang="en-US" sz="3200" dirty="0" smtClean="0"/>
              <a:t> 2000 </a:t>
            </a:r>
            <a:br>
              <a:rPr lang="en-US" sz="3200" dirty="0" smtClean="0"/>
            </a:br>
            <a:r>
              <a:rPr lang="en-US" sz="3200" dirty="0" smtClean="0"/>
              <a:t>Physical Comparison</a:t>
            </a:r>
            <a:endParaRPr lang="en-US" sz="3200" dirty="0"/>
          </a:p>
        </p:txBody>
      </p:sp>
      <p:sp>
        <p:nvSpPr>
          <p:cNvPr id="4" name="Footer Placeholder 3"/>
          <p:cNvSpPr>
            <a:spLocks noGrp="1"/>
          </p:cNvSpPr>
          <p:nvPr>
            <p:ph type="ftr" sz="quarter" idx="10"/>
          </p:nvPr>
        </p:nvSpPr>
        <p:spPr/>
        <p:txBody>
          <a:bodyPr/>
          <a:lstStyle/>
          <a:p>
            <a:r>
              <a:rPr lang="en-US" smtClean="0"/>
              <a:t>© SilcoTek® Corporation 2016 - All rights reserved.  Hard copies are uncontrolled.</a:t>
            </a:r>
            <a:endParaRPr lang="en-US"/>
          </a:p>
        </p:txBody>
      </p:sp>
      <p:pic>
        <p:nvPicPr>
          <p:cNvPr id="5" name="Picture 4"/>
          <p:cNvPicPr>
            <a:picLocks noChangeAspect="1"/>
          </p:cNvPicPr>
          <p:nvPr/>
        </p:nvPicPr>
        <p:blipFill>
          <a:blip r:embed="rId2"/>
          <a:stretch>
            <a:fillRect/>
          </a:stretch>
        </p:blipFill>
        <p:spPr>
          <a:xfrm>
            <a:off x="304800" y="1676400"/>
            <a:ext cx="8373836" cy="1247864"/>
          </a:xfrm>
          <a:prstGeom prst="rect">
            <a:avLst/>
          </a:prstGeom>
        </p:spPr>
      </p:pic>
      <p:pic>
        <p:nvPicPr>
          <p:cNvPr id="6" name="Picture 5"/>
          <p:cNvPicPr>
            <a:picLocks noChangeAspect="1"/>
          </p:cNvPicPr>
          <p:nvPr/>
        </p:nvPicPr>
        <p:blipFill>
          <a:blip r:embed="rId3"/>
          <a:stretch>
            <a:fillRect/>
          </a:stretch>
        </p:blipFill>
        <p:spPr>
          <a:xfrm>
            <a:off x="334791" y="2871597"/>
            <a:ext cx="7699900" cy="652278"/>
          </a:xfrm>
          <a:prstGeom prst="rect">
            <a:avLst/>
          </a:prstGeom>
        </p:spPr>
      </p:pic>
      <p:pic>
        <p:nvPicPr>
          <p:cNvPr id="7" name="Picture 6"/>
          <p:cNvPicPr>
            <a:picLocks noChangeAspect="1"/>
          </p:cNvPicPr>
          <p:nvPr/>
        </p:nvPicPr>
        <p:blipFill>
          <a:blip r:embed="rId4"/>
          <a:stretch>
            <a:fillRect/>
          </a:stretch>
        </p:blipFill>
        <p:spPr>
          <a:xfrm>
            <a:off x="371835" y="3593429"/>
            <a:ext cx="8254462" cy="317324"/>
          </a:xfrm>
          <a:prstGeom prst="rect">
            <a:avLst/>
          </a:prstGeom>
        </p:spPr>
      </p:pic>
      <p:pic>
        <p:nvPicPr>
          <p:cNvPr id="8" name="Picture 7"/>
          <p:cNvPicPr>
            <a:picLocks noChangeAspect="1"/>
          </p:cNvPicPr>
          <p:nvPr/>
        </p:nvPicPr>
        <p:blipFill>
          <a:blip r:embed="rId5"/>
          <a:stretch>
            <a:fillRect/>
          </a:stretch>
        </p:blipFill>
        <p:spPr>
          <a:xfrm>
            <a:off x="354622" y="4024032"/>
            <a:ext cx="7827334" cy="264436"/>
          </a:xfrm>
          <a:prstGeom prst="rect">
            <a:avLst/>
          </a:prstGeom>
        </p:spPr>
      </p:pic>
      <p:sp>
        <p:nvSpPr>
          <p:cNvPr id="10" name="TextBox 9"/>
          <p:cNvSpPr txBox="1"/>
          <p:nvPr/>
        </p:nvSpPr>
        <p:spPr>
          <a:xfrm>
            <a:off x="313509" y="5217296"/>
            <a:ext cx="3115491" cy="261610"/>
          </a:xfrm>
          <a:prstGeom prst="rect">
            <a:avLst/>
          </a:prstGeom>
          <a:noFill/>
        </p:spPr>
        <p:txBody>
          <a:bodyPr wrap="square" rtlCol="0">
            <a:spAutoFit/>
          </a:bodyPr>
          <a:lstStyle/>
          <a:p>
            <a:r>
              <a:rPr lang="en-US" sz="1100" dirty="0" smtClean="0">
                <a:solidFill>
                  <a:schemeClr val="bg2"/>
                </a:solidFill>
              </a:rPr>
              <a:t>(contact angle on </a:t>
            </a:r>
            <a:r>
              <a:rPr lang="en-US" sz="1100" dirty="0">
                <a:solidFill>
                  <a:prstClr val="black"/>
                </a:solidFill>
              </a:rPr>
              <a:t>120 grit; 58 </a:t>
            </a:r>
            <a:r>
              <a:rPr lang="en-US" sz="1100" dirty="0" err="1" smtClean="0">
                <a:solidFill>
                  <a:prstClr val="black"/>
                </a:solidFill>
              </a:rPr>
              <a:t>rms</a:t>
            </a:r>
            <a:r>
              <a:rPr lang="en-US" sz="1100" dirty="0" smtClean="0">
                <a:solidFill>
                  <a:prstClr val="black"/>
                </a:solidFill>
              </a:rPr>
              <a:t> SS coupons) </a:t>
            </a:r>
            <a:endParaRPr lang="en-US" sz="1100" dirty="0">
              <a:solidFill>
                <a:schemeClr val="bg2"/>
              </a:solidFill>
            </a:endParaRPr>
          </a:p>
        </p:txBody>
      </p:sp>
      <p:sp>
        <p:nvSpPr>
          <p:cNvPr id="11" name="TextBox 10"/>
          <p:cNvSpPr txBox="1"/>
          <p:nvPr/>
        </p:nvSpPr>
        <p:spPr>
          <a:xfrm>
            <a:off x="4152671" y="5274501"/>
            <a:ext cx="524692" cy="261610"/>
          </a:xfrm>
          <a:prstGeom prst="rect">
            <a:avLst/>
          </a:prstGeom>
          <a:noFill/>
        </p:spPr>
        <p:txBody>
          <a:bodyPr wrap="square" rtlCol="0">
            <a:spAutoFit/>
          </a:bodyPr>
          <a:lstStyle/>
          <a:p>
            <a:r>
              <a:rPr lang="en-US" sz="1100" dirty="0" smtClean="0">
                <a:solidFill>
                  <a:schemeClr val="bg2"/>
                </a:solidFill>
              </a:rPr>
              <a:t>121°</a:t>
            </a:r>
            <a:endParaRPr lang="en-US" sz="1100" dirty="0">
              <a:solidFill>
                <a:schemeClr val="bg2"/>
              </a:solidFill>
            </a:endParaRPr>
          </a:p>
        </p:txBody>
      </p:sp>
      <p:sp>
        <p:nvSpPr>
          <p:cNvPr id="12" name="TextBox 11"/>
          <p:cNvSpPr txBox="1"/>
          <p:nvPr/>
        </p:nvSpPr>
        <p:spPr>
          <a:xfrm>
            <a:off x="5994956" y="5273335"/>
            <a:ext cx="510099" cy="261610"/>
          </a:xfrm>
          <a:prstGeom prst="rect">
            <a:avLst/>
          </a:prstGeom>
          <a:noFill/>
        </p:spPr>
        <p:txBody>
          <a:bodyPr wrap="square" rtlCol="0">
            <a:spAutoFit/>
          </a:bodyPr>
          <a:lstStyle/>
          <a:p>
            <a:r>
              <a:rPr lang="en-US" sz="1100" dirty="0" smtClean="0">
                <a:solidFill>
                  <a:schemeClr val="bg2"/>
                </a:solidFill>
              </a:rPr>
              <a:t>101°</a:t>
            </a:r>
            <a:endParaRPr lang="en-US" sz="1100" dirty="0">
              <a:solidFill>
                <a:schemeClr val="bg2"/>
              </a:solidFill>
            </a:endParaRPr>
          </a:p>
        </p:txBody>
      </p:sp>
      <p:sp>
        <p:nvSpPr>
          <p:cNvPr id="13" name="TextBox 12"/>
          <p:cNvSpPr txBox="1"/>
          <p:nvPr/>
        </p:nvSpPr>
        <p:spPr>
          <a:xfrm>
            <a:off x="7818294" y="5254307"/>
            <a:ext cx="432794" cy="261610"/>
          </a:xfrm>
          <a:prstGeom prst="rect">
            <a:avLst/>
          </a:prstGeom>
          <a:noFill/>
        </p:spPr>
        <p:txBody>
          <a:bodyPr wrap="square" rtlCol="0">
            <a:spAutoFit/>
          </a:bodyPr>
          <a:lstStyle/>
          <a:p>
            <a:r>
              <a:rPr lang="en-US" sz="1100" dirty="0" smtClean="0">
                <a:solidFill>
                  <a:schemeClr val="bg2"/>
                </a:solidFill>
              </a:rPr>
              <a:t>36°</a:t>
            </a:r>
            <a:endParaRPr lang="en-US" sz="1100" dirty="0">
              <a:solidFill>
                <a:schemeClr val="bg2"/>
              </a:solidFill>
            </a:endParaRPr>
          </a:p>
        </p:txBody>
      </p:sp>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39855" y="4708684"/>
            <a:ext cx="682210" cy="579233"/>
          </a:xfrm>
          <a:prstGeom prst="rect">
            <a:avLst/>
          </a:prstGeom>
        </p:spPr>
      </p:pic>
      <p:sp>
        <p:nvSpPr>
          <p:cNvPr id="15" name="TextBox 14"/>
          <p:cNvSpPr txBox="1"/>
          <p:nvPr/>
        </p:nvSpPr>
        <p:spPr>
          <a:xfrm>
            <a:off x="297347" y="4917968"/>
            <a:ext cx="3115491" cy="307777"/>
          </a:xfrm>
          <a:prstGeom prst="rect">
            <a:avLst/>
          </a:prstGeom>
          <a:noFill/>
        </p:spPr>
        <p:txBody>
          <a:bodyPr wrap="square" rtlCol="0">
            <a:spAutoFit/>
          </a:bodyPr>
          <a:lstStyle/>
          <a:p>
            <a:r>
              <a:rPr lang="en-US" sz="1400" dirty="0" smtClean="0">
                <a:solidFill>
                  <a:schemeClr val="bg2"/>
                </a:solidFill>
              </a:rPr>
              <a:t>Hydrophobicity</a:t>
            </a:r>
            <a:r>
              <a:rPr lang="en-US" sz="1100" dirty="0" smtClean="0">
                <a:solidFill>
                  <a:schemeClr val="bg2"/>
                </a:solidFill>
              </a:rPr>
              <a:t> </a:t>
            </a:r>
            <a:endParaRPr lang="en-US" sz="1100" dirty="0">
              <a:solidFill>
                <a:schemeClr val="bg2"/>
              </a:solidFill>
            </a:endParaRPr>
          </a:p>
        </p:txBody>
      </p:sp>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75081" y="4703320"/>
            <a:ext cx="694844" cy="589960"/>
          </a:xfrm>
          <a:prstGeom prst="rect">
            <a:avLst/>
          </a:prstGeom>
        </p:spPr>
      </p:pic>
      <p:pic>
        <p:nvPicPr>
          <p:cNvPr id="17" name="Picture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93182" y="4708340"/>
            <a:ext cx="683018" cy="579920"/>
          </a:xfrm>
          <a:prstGeom prst="rect">
            <a:avLst/>
          </a:prstGeom>
        </p:spPr>
      </p:pic>
      <p:pic>
        <p:nvPicPr>
          <p:cNvPr id="18" name="Picture 17"/>
          <p:cNvPicPr>
            <a:picLocks noChangeAspect="1"/>
          </p:cNvPicPr>
          <p:nvPr/>
        </p:nvPicPr>
        <p:blipFill>
          <a:blip r:embed="rId9"/>
          <a:stretch>
            <a:fillRect/>
          </a:stretch>
        </p:blipFill>
        <p:spPr>
          <a:xfrm>
            <a:off x="391429" y="4380572"/>
            <a:ext cx="7705365" cy="295728"/>
          </a:xfrm>
          <a:prstGeom prst="rect">
            <a:avLst/>
          </a:prstGeom>
        </p:spPr>
      </p:pic>
    </p:spTree>
    <p:extLst>
      <p:ext uri="{BB962C8B-B14F-4D97-AF65-F5344CB8AC3E}">
        <p14:creationId xmlns:p14="http://schemas.microsoft.com/office/powerpoint/2010/main" val="68763863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38400"/>
            <a:ext cx="7772400" cy="1470025"/>
          </a:xfrm>
        </p:spPr>
        <p:txBody>
          <a:bodyPr/>
          <a:lstStyle/>
          <a:p>
            <a:r>
              <a:rPr lang="en-US" dirty="0" smtClean="0"/>
              <a:t>When to Use </a:t>
            </a:r>
            <a:r>
              <a:rPr lang="en-US" dirty="0" err="1" smtClean="0"/>
              <a:t>Dursan</a:t>
            </a:r>
            <a:r>
              <a:rPr lang="en-US" baseline="30000" dirty="0" smtClean="0"/>
              <a:t>® </a:t>
            </a:r>
            <a:r>
              <a:rPr lang="en-US" dirty="0" smtClean="0"/>
              <a:t>vs. when to use </a:t>
            </a:r>
            <a:r>
              <a:rPr lang="en-US" dirty="0" err="1" smtClean="0"/>
              <a:t>SilcoNert</a:t>
            </a:r>
            <a:r>
              <a:rPr lang="en-US" baseline="30000" dirty="0"/>
              <a:t>®</a:t>
            </a:r>
          </a:p>
        </p:txBody>
      </p:sp>
    </p:spTree>
    <p:extLst>
      <p:ext uri="{BB962C8B-B14F-4D97-AF65-F5344CB8AC3E}">
        <p14:creationId xmlns:p14="http://schemas.microsoft.com/office/powerpoint/2010/main" val="100377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Content Placeholder 2"/>
          <p:cNvSpPr>
            <a:spLocks noGrp="1"/>
          </p:cNvSpPr>
          <p:nvPr>
            <p:ph idx="1"/>
          </p:nvPr>
        </p:nvSpPr>
        <p:spPr>
          <a:xfrm>
            <a:off x="230187" y="337682"/>
            <a:ext cx="8683625" cy="914400"/>
          </a:xfrm>
        </p:spPr>
        <p:txBody>
          <a:bodyPr/>
          <a:lstStyle/>
          <a:p>
            <a:pPr marL="0" indent="0" algn="ctr" eaLnBrk="1" hangingPunct="1">
              <a:buFontTx/>
              <a:buNone/>
            </a:pPr>
            <a:r>
              <a:rPr lang="en-US" altLang="en-US" b="1" dirty="0" smtClean="0"/>
              <a:t>2013: </a:t>
            </a:r>
            <a:r>
              <a:rPr lang="en-US" altLang="en-US" dirty="0" smtClean="0"/>
              <a:t>3,400 m</a:t>
            </a:r>
            <a:r>
              <a:rPr lang="en-US" altLang="en-US" baseline="30000" dirty="0" smtClean="0"/>
              <a:t>2</a:t>
            </a:r>
            <a:r>
              <a:rPr lang="en-US" altLang="en-US" dirty="0" smtClean="0"/>
              <a:t> state-of-the-art coating facility opens, tripling previous coating capacity</a:t>
            </a:r>
            <a:endParaRPr lang="en-US" altLang="en-US" baseline="30000" dirty="0" smtClean="0"/>
          </a:p>
        </p:txBody>
      </p:sp>
      <p:pic>
        <p:nvPicPr>
          <p:cNvPr id="11270"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828800"/>
            <a:ext cx="6400800" cy="409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ooter Placeholder 2"/>
          <p:cNvSpPr>
            <a:spLocks noGrp="1"/>
          </p:cNvSpPr>
          <p:nvPr>
            <p:ph type="ftr" sz="quarter" idx="4294967295"/>
          </p:nvPr>
        </p:nvSpPr>
        <p:spPr>
          <a:xfrm>
            <a:off x="2438400" y="6324600"/>
            <a:ext cx="5791200" cy="252412"/>
          </a:xfrm>
          <a:prstGeom prst="rect">
            <a:avLst/>
          </a:prstGeom>
        </p:spPr>
        <p:txBody>
          <a:bodyPr/>
          <a:lstStyle/>
          <a:p>
            <a:pPr>
              <a:defRPr/>
            </a:pPr>
            <a:r>
              <a:rPr lang="en-US" sz="1200" smtClean="0">
                <a:solidFill>
                  <a:schemeClr val="bg2"/>
                </a:solidFill>
              </a:rPr>
              <a:t>© SilcoTek® Corporation 2016 - All rights reserved.  Hard copies are uncontrolled.</a:t>
            </a:r>
            <a:endParaRPr lang="en-US" sz="1200" dirty="0">
              <a:solidFill>
                <a:schemeClr val="bg2"/>
              </a:solidFill>
            </a:endParaRPr>
          </a:p>
        </p:txBody>
      </p:sp>
    </p:spTree>
    <p:extLst>
      <p:ext uri="{BB962C8B-B14F-4D97-AF65-F5344CB8AC3E}">
        <p14:creationId xmlns:p14="http://schemas.microsoft.com/office/powerpoint/2010/main" val="1838663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p:spPr>
        <p:txBody>
          <a:bodyPr/>
          <a:lstStyle/>
          <a:p>
            <a:r>
              <a:rPr lang="en-US" dirty="0" smtClean="0"/>
              <a:t>Analytical and Sampling :</a:t>
            </a:r>
            <a:endParaRPr lang="en-US" dirty="0"/>
          </a:p>
        </p:txBody>
      </p:sp>
      <p:sp>
        <p:nvSpPr>
          <p:cNvPr id="4" name="Footer Placeholder 3"/>
          <p:cNvSpPr>
            <a:spLocks noGrp="1"/>
          </p:cNvSpPr>
          <p:nvPr>
            <p:ph type="ftr" sz="quarter" idx="10"/>
          </p:nvPr>
        </p:nvSpPr>
        <p:spPr/>
        <p:txBody>
          <a:bodyPr/>
          <a:lstStyle/>
          <a:p>
            <a:r>
              <a:rPr lang="en-US" smtClean="0"/>
              <a:t>© SilcoTek® Corporation 2016 - All rights reserved.  Hard copies are uncontrolled.</a:t>
            </a:r>
            <a:endParaRPr lang="en-US"/>
          </a:p>
        </p:txBody>
      </p:sp>
      <p:graphicFrame>
        <p:nvGraphicFramePr>
          <p:cNvPr id="5" name="Table 4"/>
          <p:cNvGraphicFramePr>
            <a:graphicFrameLocks noGrp="1"/>
          </p:cNvGraphicFramePr>
          <p:nvPr>
            <p:extLst/>
          </p:nvPr>
        </p:nvGraphicFramePr>
        <p:xfrm>
          <a:off x="599684" y="1447800"/>
          <a:ext cx="7944631" cy="4435098"/>
        </p:xfrm>
        <a:graphic>
          <a:graphicData uri="http://schemas.openxmlformats.org/drawingml/2006/table">
            <a:tbl>
              <a:tblPr firstRow="1" bandRow="1">
                <a:tableStyleId>{5C22544A-7EE6-4342-B048-85BDC9FD1C3A}</a:tableStyleId>
              </a:tblPr>
              <a:tblGrid>
                <a:gridCol w="2260594"/>
                <a:gridCol w="1496151"/>
                <a:gridCol w="2093943"/>
                <a:gridCol w="2093943"/>
              </a:tblGrid>
              <a:tr h="438150">
                <a:tc>
                  <a:txBody>
                    <a:bodyPr/>
                    <a:lstStyle/>
                    <a:p>
                      <a:pPr algn="ctr"/>
                      <a:r>
                        <a:rPr lang="en-US" sz="2100" dirty="0" smtClean="0"/>
                        <a:t>Challenge</a:t>
                      </a:r>
                      <a:endParaRPr lang="en-US" sz="2100" dirty="0"/>
                    </a:p>
                  </a:txBody>
                  <a:tcPr marL="108037" marR="108037" marT="54018" marB="54018"/>
                </a:tc>
                <a:tc>
                  <a:txBody>
                    <a:bodyPr/>
                    <a:lstStyle/>
                    <a:p>
                      <a:pPr algn="ctr"/>
                      <a:r>
                        <a:rPr lang="en-US" sz="2100" dirty="0" err="1" smtClean="0"/>
                        <a:t>Dursan</a:t>
                      </a:r>
                      <a:r>
                        <a:rPr lang="en-US" sz="2100" baseline="30000" dirty="0" smtClean="0"/>
                        <a:t>®</a:t>
                      </a:r>
                      <a:endParaRPr lang="en-US" sz="2100" baseline="30000" dirty="0"/>
                    </a:p>
                  </a:txBody>
                  <a:tcPr marL="108037" marR="108037" marT="54018" marB="54018"/>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100" dirty="0" err="1" smtClean="0"/>
                        <a:t>SilcoNert</a:t>
                      </a:r>
                      <a:r>
                        <a:rPr lang="en-US" sz="2100" baseline="30000" dirty="0" smtClean="0"/>
                        <a:t>®</a:t>
                      </a:r>
                    </a:p>
                  </a:txBody>
                  <a:tcPr marL="108037" marR="108037" marT="54018" marB="54018"/>
                </a:tc>
                <a:tc>
                  <a:txBody>
                    <a:bodyPr/>
                    <a:lstStyle/>
                    <a:p>
                      <a:pPr algn="ctr"/>
                      <a:r>
                        <a:rPr lang="en-US" sz="2100" dirty="0" smtClean="0"/>
                        <a:t>Bare</a:t>
                      </a:r>
                      <a:r>
                        <a:rPr lang="en-US" sz="2100" baseline="0" dirty="0" smtClean="0"/>
                        <a:t> SS</a:t>
                      </a:r>
                      <a:endParaRPr lang="en-US" sz="2100" dirty="0"/>
                    </a:p>
                  </a:txBody>
                  <a:tcPr marL="108037" marR="108037" marT="54018" marB="54018"/>
                </a:tc>
              </a:tr>
              <a:tr h="438150">
                <a:tc>
                  <a:txBody>
                    <a:bodyPr/>
                    <a:lstStyle/>
                    <a:p>
                      <a:pPr algn="ctr"/>
                      <a:r>
                        <a:rPr lang="en-US" sz="2100" dirty="0" smtClean="0"/>
                        <a:t>Moisture</a:t>
                      </a:r>
                      <a:endParaRPr lang="en-US" sz="2100" dirty="0"/>
                    </a:p>
                  </a:txBody>
                  <a:tcPr marL="108037" marR="108037" marT="54018" marB="54018"/>
                </a:tc>
                <a:tc>
                  <a:txBody>
                    <a:bodyPr/>
                    <a:lstStyle/>
                    <a:p>
                      <a:pPr algn="ctr"/>
                      <a:r>
                        <a:rPr lang="en-US" sz="2100" b="1" dirty="0" smtClean="0">
                          <a:solidFill>
                            <a:srgbClr val="00B050"/>
                          </a:solidFill>
                          <a:latin typeface="Wingdings" panose="05000000000000000000" pitchFamily="2" charset="2"/>
                        </a:rPr>
                        <a:t>ü</a:t>
                      </a:r>
                      <a:endParaRPr lang="en-US" sz="2100" b="1" dirty="0">
                        <a:solidFill>
                          <a:srgbClr val="00B050"/>
                        </a:solidFill>
                        <a:latin typeface="Wingdings" panose="05000000000000000000" pitchFamily="2" charset="2"/>
                      </a:endParaRPr>
                    </a:p>
                  </a:txBody>
                  <a:tcPr marL="108037" marR="108037" marT="54018" marB="54018"/>
                </a:tc>
                <a:tc>
                  <a:txBody>
                    <a:bodyPr/>
                    <a:lstStyle/>
                    <a:p>
                      <a:pPr algn="ctr"/>
                      <a:r>
                        <a:rPr lang="en-US" sz="2100" dirty="0" smtClean="0">
                          <a:latin typeface="Wingdings" panose="05000000000000000000" pitchFamily="2" charset="2"/>
                        </a:rPr>
                        <a:t>ü</a:t>
                      </a:r>
                      <a:endParaRPr lang="en-US" sz="2100" dirty="0">
                        <a:latin typeface="Wingdings" panose="05000000000000000000" pitchFamily="2" charset="2"/>
                      </a:endParaRPr>
                    </a:p>
                  </a:txBody>
                  <a:tcPr marL="108037" marR="108037" marT="54018" marB="54018"/>
                </a:tc>
                <a:tc>
                  <a:txBody>
                    <a:bodyPr/>
                    <a:lstStyle/>
                    <a:p>
                      <a:pPr algn="ctr"/>
                      <a:endParaRPr lang="en-US" sz="2100" dirty="0">
                        <a:latin typeface="Wingdings" panose="05000000000000000000" pitchFamily="2" charset="2"/>
                      </a:endParaRPr>
                    </a:p>
                  </a:txBody>
                  <a:tcPr marL="108037" marR="108037" marT="54018" marB="54018"/>
                </a:tc>
              </a:tr>
              <a:tr h="438150">
                <a:tc>
                  <a:txBody>
                    <a:bodyPr/>
                    <a:lstStyle/>
                    <a:p>
                      <a:pPr algn="ctr"/>
                      <a:r>
                        <a:rPr lang="en-US" sz="2100" dirty="0" smtClean="0"/>
                        <a:t>Acids</a:t>
                      </a:r>
                      <a:endParaRPr lang="en-US" sz="2100" dirty="0"/>
                    </a:p>
                  </a:txBody>
                  <a:tcPr marL="108037" marR="108037" marT="54018" marB="54018"/>
                </a:tc>
                <a:tc>
                  <a:txBody>
                    <a:bodyPr/>
                    <a:lstStyle/>
                    <a:p>
                      <a:pPr algn="ctr"/>
                      <a:r>
                        <a:rPr lang="en-US" sz="2100" b="1" dirty="0" smtClean="0">
                          <a:solidFill>
                            <a:srgbClr val="00B050"/>
                          </a:solidFill>
                          <a:latin typeface="Wingdings" panose="05000000000000000000" pitchFamily="2" charset="2"/>
                        </a:rPr>
                        <a:t>ü</a:t>
                      </a:r>
                      <a:endParaRPr lang="en-US" sz="2100" b="1" dirty="0">
                        <a:solidFill>
                          <a:srgbClr val="00B050"/>
                        </a:solidFill>
                        <a:latin typeface="Wingdings" panose="05000000000000000000" pitchFamily="2" charset="2"/>
                      </a:endParaRPr>
                    </a:p>
                  </a:txBody>
                  <a:tcPr marL="108037" marR="108037" marT="54018" marB="54018"/>
                </a:tc>
                <a:tc>
                  <a:txBody>
                    <a:bodyPr/>
                    <a:lstStyle/>
                    <a:p>
                      <a:pPr algn="ctr"/>
                      <a:r>
                        <a:rPr lang="en-US" sz="2100" dirty="0" smtClean="0">
                          <a:latin typeface="Wingdings" panose="05000000000000000000" pitchFamily="2" charset="2"/>
                        </a:rPr>
                        <a:t>ü</a:t>
                      </a:r>
                      <a:endParaRPr lang="en-US" sz="2100" dirty="0">
                        <a:latin typeface="Wingdings" panose="05000000000000000000" pitchFamily="2" charset="2"/>
                      </a:endParaRPr>
                    </a:p>
                  </a:txBody>
                  <a:tcPr marL="108037" marR="108037" marT="54018" marB="54018"/>
                </a:tc>
                <a:tc>
                  <a:txBody>
                    <a:bodyPr/>
                    <a:lstStyle/>
                    <a:p>
                      <a:pPr algn="ctr"/>
                      <a:endParaRPr lang="en-US" sz="2100" dirty="0">
                        <a:latin typeface="Wingdings" panose="05000000000000000000" pitchFamily="2" charset="2"/>
                      </a:endParaRPr>
                    </a:p>
                  </a:txBody>
                  <a:tcPr marL="108037" marR="108037" marT="54018" marB="54018"/>
                </a:tc>
              </a:tr>
              <a:tr h="438150">
                <a:tc>
                  <a:txBody>
                    <a:bodyPr/>
                    <a:lstStyle/>
                    <a:p>
                      <a:pPr algn="ctr"/>
                      <a:r>
                        <a:rPr lang="en-US" sz="2100" dirty="0" smtClean="0"/>
                        <a:t>Bases</a:t>
                      </a:r>
                      <a:endParaRPr lang="en-US" sz="2100" dirty="0"/>
                    </a:p>
                  </a:txBody>
                  <a:tcPr marL="108037" marR="108037" marT="54018" marB="54018"/>
                </a:tc>
                <a:tc>
                  <a:txBody>
                    <a:bodyPr/>
                    <a:lstStyle/>
                    <a:p>
                      <a:pPr algn="ctr"/>
                      <a:r>
                        <a:rPr lang="en-US" sz="2100" b="1" dirty="0" smtClean="0">
                          <a:solidFill>
                            <a:srgbClr val="00B050"/>
                          </a:solidFill>
                          <a:latin typeface="Wingdings" panose="05000000000000000000" pitchFamily="2" charset="2"/>
                        </a:rPr>
                        <a:t>ü</a:t>
                      </a:r>
                      <a:endParaRPr lang="en-US" sz="2100" b="1" dirty="0">
                        <a:solidFill>
                          <a:srgbClr val="00B050"/>
                        </a:solidFill>
                        <a:latin typeface="Wingdings" panose="05000000000000000000" pitchFamily="2" charset="2"/>
                      </a:endParaRPr>
                    </a:p>
                  </a:txBody>
                  <a:tcPr marL="108037" marR="108037" marT="54018" marB="54018"/>
                </a:tc>
                <a:tc>
                  <a:txBody>
                    <a:bodyPr/>
                    <a:lstStyle/>
                    <a:p>
                      <a:pPr algn="ctr"/>
                      <a:endParaRPr lang="en-US" sz="2100" dirty="0">
                        <a:latin typeface="Wingdings" panose="05000000000000000000" pitchFamily="2" charset="2"/>
                      </a:endParaRPr>
                    </a:p>
                  </a:txBody>
                  <a:tcPr marL="108037" marR="108037" marT="54018" marB="54018"/>
                </a:tc>
                <a:tc>
                  <a:txBody>
                    <a:bodyPr/>
                    <a:lstStyle/>
                    <a:p>
                      <a:pPr algn="ctr"/>
                      <a:endParaRPr lang="en-US" sz="2100" dirty="0">
                        <a:latin typeface="Wingdings" panose="05000000000000000000" pitchFamily="2" charset="2"/>
                      </a:endParaRPr>
                    </a:p>
                  </a:txBody>
                  <a:tcPr marL="108037" marR="108037" marT="54018" marB="54018"/>
                </a:tc>
              </a:tr>
              <a:tr h="438150">
                <a:tc>
                  <a:txBody>
                    <a:bodyPr/>
                    <a:lstStyle/>
                    <a:p>
                      <a:pPr algn="ctr"/>
                      <a:r>
                        <a:rPr lang="en-US" sz="2100" dirty="0" smtClean="0"/>
                        <a:t>Slow</a:t>
                      </a:r>
                      <a:r>
                        <a:rPr lang="en-US" sz="2100" baseline="0" dirty="0" smtClean="0"/>
                        <a:t> signals, bad peaks, etc.</a:t>
                      </a:r>
                      <a:endParaRPr lang="en-US" sz="2100" dirty="0"/>
                    </a:p>
                  </a:txBody>
                  <a:tcPr marL="108037" marR="108037" marT="54018" marB="54018"/>
                </a:tc>
                <a:tc>
                  <a:txBody>
                    <a:bodyPr/>
                    <a:lstStyle/>
                    <a:p>
                      <a:pPr algn="ctr"/>
                      <a:r>
                        <a:rPr lang="en-US" sz="2100" b="1" dirty="0" smtClean="0">
                          <a:solidFill>
                            <a:srgbClr val="00B050"/>
                          </a:solidFill>
                          <a:latin typeface="Wingdings" panose="05000000000000000000" pitchFamily="2" charset="2"/>
                        </a:rPr>
                        <a:t>ü</a:t>
                      </a:r>
                      <a:endParaRPr lang="en-US" sz="2100" b="1" dirty="0">
                        <a:solidFill>
                          <a:srgbClr val="00B050"/>
                        </a:solidFill>
                        <a:latin typeface="Wingdings" panose="05000000000000000000" pitchFamily="2" charset="2"/>
                      </a:endParaRPr>
                    </a:p>
                  </a:txBody>
                  <a:tcPr marL="108037" marR="108037" marT="54018" marB="54018"/>
                </a:tc>
                <a:tc>
                  <a:txBody>
                    <a:bodyPr/>
                    <a:lstStyle/>
                    <a:p>
                      <a:pPr algn="ctr"/>
                      <a:r>
                        <a:rPr lang="en-US" sz="2100" dirty="0" smtClean="0">
                          <a:latin typeface="Wingdings" panose="05000000000000000000" pitchFamily="2" charset="2"/>
                        </a:rPr>
                        <a:t>ü</a:t>
                      </a:r>
                      <a:endParaRPr lang="en-US" sz="2100" dirty="0">
                        <a:latin typeface="Wingdings" panose="05000000000000000000" pitchFamily="2" charset="2"/>
                      </a:endParaRPr>
                    </a:p>
                  </a:txBody>
                  <a:tcPr marL="108037" marR="108037" marT="54018" marB="54018"/>
                </a:tc>
                <a:tc>
                  <a:txBody>
                    <a:bodyPr/>
                    <a:lstStyle/>
                    <a:p>
                      <a:pPr algn="ctr"/>
                      <a:endParaRPr lang="en-US" sz="2100" dirty="0">
                        <a:latin typeface="Wingdings" panose="05000000000000000000" pitchFamily="2" charset="2"/>
                      </a:endParaRPr>
                    </a:p>
                  </a:txBody>
                  <a:tcPr marL="108037" marR="108037" marT="54018" marB="54018"/>
                </a:tc>
              </a:tr>
              <a:tr h="438150">
                <a:tc>
                  <a:txBody>
                    <a:bodyPr/>
                    <a:lstStyle/>
                    <a:p>
                      <a:pPr algn="ctr"/>
                      <a:r>
                        <a:rPr lang="en-US" sz="2100" dirty="0" smtClean="0"/>
                        <a:t>H</a:t>
                      </a:r>
                      <a:r>
                        <a:rPr lang="en-US" sz="2100" baseline="-25000" dirty="0" smtClean="0"/>
                        <a:t>2</a:t>
                      </a:r>
                      <a:r>
                        <a:rPr lang="en-US" sz="2100" dirty="0" smtClean="0"/>
                        <a:t>S, NO</a:t>
                      </a:r>
                      <a:r>
                        <a:rPr lang="en-US" sz="2100" baseline="-25000" dirty="0" smtClean="0"/>
                        <a:t>x</a:t>
                      </a:r>
                      <a:r>
                        <a:rPr lang="en-US" sz="2100" dirty="0" smtClean="0"/>
                        <a:t>,</a:t>
                      </a:r>
                      <a:r>
                        <a:rPr lang="en-US" sz="2100" baseline="0" dirty="0" smtClean="0"/>
                        <a:t> </a:t>
                      </a:r>
                      <a:r>
                        <a:rPr lang="en-US" sz="2100" baseline="0" dirty="0" err="1" smtClean="0"/>
                        <a:t>SO</a:t>
                      </a:r>
                      <a:r>
                        <a:rPr lang="en-US" sz="2100" baseline="-25000" dirty="0" err="1" smtClean="0"/>
                        <a:t>x</a:t>
                      </a:r>
                      <a:r>
                        <a:rPr lang="en-US" sz="2100" baseline="0" dirty="0" smtClean="0"/>
                        <a:t>, etc. (≥ ppm level)</a:t>
                      </a:r>
                      <a:endParaRPr lang="en-US" sz="2100" dirty="0"/>
                    </a:p>
                  </a:txBody>
                  <a:tcPr marL="108037" marR="108037" marT="54018" marB="54018"/>
                </a:tc>
                <a:tc>
                  <a:txBody>
                    <a:bodyPr/>
                    <a:lstStyle/>
                    <a:p>
                      <a:pPr algn="ctr"/>
                      <a:r>
                        <a:rPr lang="en-US" sz="2100" b="1" dirty="0" smtClean="0">
                          <a:solidFill>
                            <a:srgbClr val="00B050"/>
                          </a:solidFill>
                          <a:latin typeface="Wingdings" panose="05000000000000000000" pitchFamily="2" charset="2"/>
                        </a:rPr>
                        <a:t>ü</a:t>
                      </a:r>
                      <a:endParaRPr lang="en-US" sz="2100" b="1" dirty="0">
                        <a:solidFill>
                          <a:srgbClr val="00B050"/>
                        </a:solidFill>
                        <a:latin typeface="Wingdings" panose="05000000000000000000" pitchFamily="2" charset="2"/>
                      </a:endParaRPr>
                    </a:p>
                  </a:txBody>
                  <a:tcPr marL="108037" marR="108037" marT="54018" marB="54018"/>
                </a:tc>
                <a:tc>
                  <a:txBody>
                    <a:bodyPr/>
                    <a:lstStyle/>
                    <a:p>
                      <a:pPr algn="ctr"/>
                      <a:r>
                        <a:rPr lang="en-US" sz="2100" dirty="0" smtClean="0">
                          <a:latin typeface="Wingdings" panose="05000000000000000000" pitchFamily="2" charset="2"/>
                        </a:rPr>
                        <a:t>ü</a:t>
                      </a:r>
                      <a:endParaRPr lang="en-US" sz="2100" dirty="0">
                        <a:latin typeface="Wingdings" panose="05000000000000000000" pitchFamily="2" charset="2"/>
                      </a:endParaRPr>
                    </a:p>
                  </a:txBody>
                  <a:tcPr marL="108037" marR="108037" marT="54018" marB="54018"/>
                </a:tc>
                <a:tc>
                  <a:txBody>
                    <a:bodyPr/>
                    <a:lstStyle/>
                    <a:p>
                      <a:pPr algn="ctr"/>
                      <a:endParaRPr lang="en-US" sz="2100" dirty="0">
                        <a:latin typeface="Wingdings" panose="05000000000000000000" pitchFamily="2" charset="2"/>
                      </a:endParaRPr>
                    </a:p>
                  </a:txBody>
                  <a:tcPr marL="108037" marR="108037" marT="54018" marB="54018"/>
                </a:tc>
              </a:tr>
              <a:tr h="4381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100" dirty="0" smtClean="0"/>
                        <a:t>H</a:t>
                      </a:r>
                      <a:r>
                        <a:rPr lang="en-US" sz="2100" baseline="-25000" dirty="0" smtClean="0"/>
                        <a:t>2</a:t>
                      </a:r>
                      <a:r>
                        <a:rPr lang="en-US" sz="2100" dirty="0" smtClean="0"/>
                        <a:t>S, NO</a:t>
                      </a:r>
                      <a:r>
                        <a:rPr lang="en-US" sz="2100" baseline="-25000" dirty="0" smtClean="0"/>
                        <a:t>x</a:t>
                      </a:r>
                      <a:r>
                        <a:rPr lang="en-US" sz="2100" dirty="0" smtClean="0"/>
                        <a:t>,</a:t>
                      </a:r>
                      <a:r>
                        <a:rPr lang="en-US" sz="2100" baseline="0" dirty="0" smtClean="0"/>
                        <a:t> </a:t>
                      </a:r>
                      <a:r>
                        <a:rPr lang="en-US" sz="2100" baseline="0" dirty="0" err="1" smtClean="0"/>
                        <a:t>SO</a:t>
                      </a:r>
                      <a:r>
                        <a:rPr lang="en-US" sz="2100" baseline="-25000" dirty="0" err="1" smtClean="0"/>
                        <a:t>x</a:t>
                      </a:r>
                      <a:r>
                        <a:rPr lang="en-US" sz="2100" baseline="0" dirty="0" smtClean="0"/>
                        <a:t>, etc. (≤ ppm level)</a:t>
                      </a:r>
                      <a:endParaRPr lang="en-US" sz="2100" dirty="0" smtClean="0"/>
                    </a:p>
                  </a:txBody>
                  <a:tcPr marL="108037" marR="108037" marT="54018" marB="54018"/>
                </a:tc>
                <a:tc>
                  <a:txBody>
                    <a:bodyPr/>
                    <a:lstStyle/>
                    <a:p>
                      <a:pPr algn="ctr"/>
                      <a:endParaRPr lang="en-US" sz="2100" dirty="0">
                        <a:latin typeface="Wingdings" panose="05000000000000000000" pitchFamily="2" charset="2"/>
                      </a:endParaRPr>
                    </a:p>
                  </a:txBody>
                  <a:tcPr marL="108037" marR="108037" marT="54018" marB="54018"/>
                </a:tc>
                <a:tc>
                  <a:txBody>
                    <a:bodyPr/>
                    <a:lstStyle/>
                    <a:p>
                      <a:pPr algn="ctr"/>
                      <a:r>
                        <a:rPr lang="en-US" sz="2100" dirty="0" smtClean="0">
                          <a:latin typeface="Wingdings" panose="05000000000000000000" pitchFamily="2" charset="2"/>
                        </a:rPr>
                        <a:t>ü</a:t>
                      </a:r>
                      <a:endParaRPr lang="en-US" sz="2100" dirty="0">
                        <a:latin typeface="Wingdings" panose="05000000000000000000" pitchFamily="2" charset="2"/>
                      </a:endParaRPr>
                    </a:p>
                  </a:txBody>
                  <a:tcPr marL="108037" marR="108037" marT="54018" marB="54018"/>
                </a:tc>
                <a:tc>
                  <a:txBody>
                    <a:bodyPr/>
                    <a:lstStyle/>
                    <a:p>
                      <a:pPr algn="ctr"/>
                      <a:endParaRPr lang="en-US" sz="2100" dirty="0">
                        <a:latin typeface="Wingdings" panose="05000000000000000000" pitchFamily="2" charset="2"/>
                      </a:endParaRPr>
                    </a:p>
                  </a:txBody>
                  <a:tcPr marL="108037" marR="108037" marT="54018" marB="54018"/>
                </a:tc>
              </a:tr>
              <a:tr h="4381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100" dirty="0" smtClean="0"/>
                        <a:t>Hg</a:t>
                      </a:r>
                      <a:r>
                        <a:rPr lang="en-US" sz="2100" baseline="0" dirty="0" smtClean="0"/>
                        <a:t> and NH</a:t>
                      </a:r>
                      <a:r>
                        <a:rPr lang="en-US" sz="2100" baseline="-25000" dirty="0" smtClean="0"/>
                        <a:t>3</a:t>
                      </a:r>
                    </a:p>
                  </a:txBody>
                  <a:tcPr marL="108037" marR="108037" marT="54018" marB="54018"/>
                </a:tc>
                <a:tc>
                  <a:txBody>
                    <a:bodyPr/>
                    <a:lstStyle/>
                    <a:p>
                      <a:pPr algn="ctr"/>
                      <a:endParaRPr lang="en-US" sz="2100" dirty="0">
                        <a:latin typeface="Wingdings" panose="05000000000000000000" pitchFamily="2" charset="2"/>
                      </a:endParaRPr>
                    </a:p>
                  </a:txBody>
                  <a:tcPr marL="108037" marR="108037" marT="54018" marB="54018"/>
                </a:tc>
                <a:tc>
                  <a:txBody>
                    <a:bodyPr/>
                    <a:lstStyle/>
                    <a:p>
                      <a:pPr algn="ctr"/>
                      <a:r>
                        <a:rPr lang="en-US" sz="2100" dirty="0" smtClean="0">
                          <a:latin typeface="Wingdings" panose="05000000000000000000" pitchFamily="2" charset="2"/>
                        </a:rPr>
                        <a:t>ü</a:t>
                      </a:r>
                      <a:endParaRPr lang="en-US" sz="2100" dirty="0">
                        <a:latin typeface="Wingdings" panose="05000000000000000000" pitchFamily="2" charset="2"/>
                      </a:endParaRPr>
                    </a:p>
                  </a:txBody>
                  <a:tcPr marL="108037" marR="108037" marT="54018" marB="54018"/>
                </a:tc>
                <a:tc>
                  <a:txBody>
                    <a:bodyPr/>
                    <a:lstStyle/>
                    <a:p>
                      <a:pPr algn="ctr"/>
                      <a:endParaRPr lang="en-US" sz="2100" dirty="0">
                        <a:latin typeface="Wingdings" panose="05000000000000000000" pitchFamily="2" charset="2"/>
                      </a:endParaRPr>
                    </a:p>
                  </a:txBody>
                  <a:tcPr marL="108037" marR="108037" marT="54018" marB="54018"/>
                </a:tc>
              </a:tr>
            </a:tbl>
          </a:graphicData>
        </a:graphic>
      </p:graphicFrame>
    </p:spTree>
    <p:extLst>
      <p:ext uri="{BB962C8B-B14F-4D97-AF65-F5344CB8AC3E}">
        <p14:creationId xmlns:p14="http://schemas.microsoft.com/office/powerpoint/2010/main" val="363970541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58891"/>
            <a:ext cx="8001000" cy="1143000"/>
          </a:xfrm>
        </p:spPr>
        <p:txBody>
          <a:bodyPr/>
          <a:lstStyle/>
          <a:p>
            <a:r>
              <a:rPr lang="en-US" sz="2800" dirty="0" err="1" smtClean="0"/>
              <a:t>Dursan</a:t>
            </a:r>
            <a:r>
              <a:rPr lang="en-US" sz="2800" dirty="0" smtClean="0"/>
              <a:t> provides stable inertness for reliable analysis, even days after sampling</a:t>
            </a:r>
            <a:endParaRPr lang="en-US" sz="2800" dirty="0"/>
          </a:p>
        </p:txBody>
      </p:sp>
      <p:sp>
        <p:nvSpPr>
          <p:cNvPr id="4" name="Footer Placeholder 3"/>
          <p:cNvSpPr>
            <a:spLocks noGrp="1"/>
          </p:cNvSpPr>
          <p:nvPr>
            <p:ph type="ftr" sz="quarter" idx="10"/>
          </p:nvPr>
        </p:nvSpPr>
        <p:spPr/>
        <p:txBody>
          <a:bodyPr/>
          <a:lstStyle/>
          <a:p>
            <a:r>
              <a:rPr lang="en-US" smtClean="0"/>
              <a:t>© SilcoTek® Corporation 2016 - All rights reserved.  Hard copies are uncontrolled.</a:t>
            </a:r>
            <a:endParaRPr lang="en-US"/>
          </a:p>
        </p:txBody>
      </p:sp>
      <p:pic>
        <p:nvPicPr>
          <p:cNvPr id="2050" name="Picture 2" descr="H2S Dursan SS comparison 120810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7300" y="1752600"/>
            <a:ext cx="6858000" cy="376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387827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7772400" cy="1143000"/>
          </a:xfrm>
        </p:spPr>
        <p:txBody>
          <a:bodyPr/>
          <a:lstStyle/>
          <a:p>
            <a:r>
              <a:rPr lang="en-US" dirty="0" smtClean="0"/>
              <a:t>How to Recommend:</a:t>
            </a:r>
            <a:br>
              <a:rPr lang="en-US" dirty="0" smtClean="0"/>
            </a:br>
            <a:r>
              <a:rPr lang="en-US" dirty="0" smtClean="0"/>
              <a:t>Analytical and Sampling</a:t>
            </a:r>
            <a:endParaRPr lang="en-US" dirty="0"/>
          </a:p>
        </p:txBody>
      </p:sp>
      <p:sp>
        <p:nvSpPr>
          <p:cNvPr id="3" name="Content Placeholder 2"/>
          <p:cNvSpPr>
            <a:spLocks noGrp="1"/>
          </p:cNvSpPr>
          <p:nvPr>
            <p:ph idx="1"/>
          </p:nvPr>
        </p:nvSpPr>
        <p:spPr/>
        <p:txBody>
          <a:bodyPr/>
          <a:lstStyle/>
          <a:p>
            <a:r>
              <a:rPr lang="en-US" sz="2800" dirty="0" err="1" smtClean="0"/>
              <a:t>SilcoNert</a:t>
            </a:r>
            <a:r>
              <a:rPr lang="en-US" sz="2800" dirty="0" smtClean="0"/>
              <a:t> 2000 (</a:t>
            </a:r>
            <a:r>
              <a:rPr lang="en-US" sz="2800" dirty="0" err="1" smtClean="0"/>
              <a:t>Sulfinert</a:t>
            </a:r>
            <a:r>
              <a:rPr lang="en-US" sz="2800" dirty="0" smtClean="0"/>
              <a:t>) is still the most inert coating we offer and is the only option for applications with:</a:t>
            </a:r>
            <a:br>
              <a:rPr lang="en-US" sz="2800" dirty="0" smtClean="0"/>
            </a:br>
            <a:endParaRPr lang="en-US" sz="2800" dirty="0" smtClean="0"/>
          </a:p>
          <a:p>
            <a:pPr lvl="1"/>
            <a:r>
              <a:rPr lang="en-US" dirty="0" smtClean="0"/>
              <a:t>Ammonia</a:t>
            </a:r>
          </a:p>
          <a:p>
            <a:pPr lvl="1"/>
            <a:r>
              <a:rPr lang="en-US" dirty="0" smtClean="0"/>
              <a:t>Mercury</a:t>
            </a:r>
          </a:p>
          <a:p>
            <a:pPr lvl="1"/>
            <a:r>
              <a:rPr lang="en-US" dirty="0" smtClean="0"/>
              <a:t>Anything at sub-ppm levels</a:t>
            </a:r>
          </a:p>
        </p:txBody>
      </p:sp>
      <p:sp>
        <p:nvSpPr>
          <p:cNvPr id="4" name="Footer Placeholder 3"/>
          <p:cNvSpPr>
            <a:spLocks noGrp="1"/>
          </p:cNvSpPr>
          <p:nvPr>
            <p:ph type="ftr" sz="quarter" idx="10"/>
          </p:nvPr>
        </p:nvSpPr>
        <p:spPr/>
        <p:txBody>
          <a:bodyPr/>
          <a:lstStyle/>
          <a:p>
            <a:r>
              <a:rPr lang="en-US" smtClean="0"/>
              <a:t>© SilcoTek® Corporation 2016 - All rights reserved.  Hard copies are uncontrolled.</a:t>
            </a:r>
            <a:endParaRPr lang="en-US"/>
          </a:p>
        </p:txBody>
      </p:sp>
    </p:spTree>
    <p:extLst>
      <p:ext uri="{BB962C8B-B14F-4D97-AF65-F5344CB8AC3E}">
        <p14:creationId xmlns:p14="http://schemas.microsoft.com/office/powerpoint/2010/main" val="13307085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7772400" cy="1143000"/>
          </a:xfrm>
        </p:spPr>
        <p:txBody>
          <a:bodyPr/>
          <a:lstStyle/>
          <a:p>
            <a:r>
              <a:rPr lang="en-US" dirty="0" smtClean="0"/>
              <a:t>How to Recommend:</a:t>
            </a:r>
            <a:br>
              <a:rPr lang="en-US" dirty="0" smtClean="0"/>
            </a:br>
            <a:r>
              <a:rPr lang="en-US" dirty="0" smtClean="0"/>
              <a:t>Analytical and Sampling</a:t>
            </a:r>
            <a:endParaRPr lang="en-US" dirty="0"/>
          </a:p>
        </p:txBody>
      </p:sp>
      <p:sp>
        <p:nvSpPr>
          <p:cNvPr id="3" name="Content Placeholder 2"/>
          <p:cNvSpPr>
            <a:spLocks noGrp="1"/>
          </p:cNvSpPr>
          <p:nvPr>
            <p:ph idx="1"/>
          </p:nvPr>
        </p:nvSpPr>
        <p:spPr>
          <a:xfrm>
            <a:off x="685800" y="1981200"/>
            <a:ext cx="8077200" cy="3962400"/>
          </a:xfrm>
        </p:spPr>
        <p:txBody>
          <a:bodyPr/>
          <a:lstStyle/>
          <a:p>
            <a:r>
              <a:rPr lang="en-US" sz="2800" dirty="0" smtClean="0"/>
              <a:t>However, </a:t>
            </a:r>
            <a:r>
              <a:rPr lang="en-US" sz="2800" dirty="0" err="1" smtClean="0"/>
              <a:t>Dursan</a:t>
            </a:r>
            <a:r>
              <a:rPr lang="en-US" sz="2800" dirty="0" smtClean="0"/>
              <a:t> provides a more robust surface that is inert enough for most sampling applications and is the only coating that can withstand:</a:t>
            </a:r>
            <a:br>
              <a:rPr lang="en-US" sz="2800" dirty="0" smtClean="0"/>
            </a:br>
            <a:endParaRPr lang="en-US" sz="2800" dirty="0" smtClean="0"/>
          </a:p>
          <a:p>
            <a:pPr lvl="1"/>
            <a:r>
              <a:rPr lang="en-US" dirty="0" smtClean="0"/>
              <a:t>Bases/caustics</a:t>
            </a:r>
          </a:p>
          <a:p>
            <a:pPr lvl="1"/>
            <a:r>
              <a:rPr lang="en-US" dirty="0" smtClean="0"/>
              <a:t>Abrasion </a:t>
            </a:r>
          </a:p>
          <a:p>
            <a:pPr lvl="1"/>
            <a:r>
              <a:rPr lang="en-US" dirty="0" smtClean="0"/>
              <a:t>Corrosive media that degrade stainless steel</a:t>
            </a:r>
          </a:p>
        </p:txBody>
      </p:sp>
      <p:sp>
        <p:nvSpPr>
          <p:cNvPr id="4" name="Footer Placeholder 3"/>
          <p:cNvSpPr>
            <a:spLocks noGrp="1"/>
          </p:cNvSpPr>
          <p:nvPr>
            <p:ph type="ftr" sz="quarter" idx="10"/>
          </p:nvPr>
        </p:nvSpPr>
        <p:spPr/>
        <p:txBody>
          <a:bodyPr/>
          <a:lstStyle/>
          <a:p>
            <a:r>
              <a:rPr lang="en-US" smtClean="0"/>
              <a:t>© SilcoTek® Corporation 2016 - All rights reserved.  Hard copies are uncontrolled.</a:t>
            </a:r>
            <a:endParaRPr lang="en-US"/>
          </a:p>
        </p:txBody>
      </p:sp>
    </p:spTree>
    <p:extLst>
      <p:ext uri="{BB962C8B-B14F-4D97-AF65-F5344CB8AC3E}">
        <p14:creationId xmlns:p14="http://schemas.microsoft.com/office/powerpoint/2010/main" val="37206681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152400"/>
            <a:ext cx="7772400" cy="1143000"/>
          </a:xfrm>
        </p:spPr>
        <p:txBody>
          <a:bodyPr/>
          <a:lstStyle/>
          <a:p>
            <a:r>
              <a:rPr lang="en-US" dirty="0" smtClean="0"/>
              <a:t>Corrosion:</a:t>
            </a:r>
            <a:endParaRPr lang="en-US" dirty="0"/>
          </a:p>
        </p:txBody>
      </p:sp>
      <p:sp>
        <p:nvSpPr>
          <p:cNvPr id="4" name="Footer Placeholder 3"/>
          <p:cNvSpPr>
            <a:spLocks noGrp="1"/>
          </p:cNvSpPr>
          <p:nvPr>
            <p:ph type="ftr" sz="quarter" idx="10"/>
          </p:nvPr>
        </p:nvSpPr>
        <p:spPr/>
        <p:txBody>
          <a:bodyPr/>
          <a:lstStyle/>
          <a:p>
            <a:r>
              <a:rPr lang="en-US" smtClean="0"/>
              <a:t>© SilcoTek® Corporation 2016 - All rights reserved.  Hard copies are uncontrolled.</a:t>
            </a:r>
            <a:endParaRPr lang="en-US"/>
          </a:p>
        </p:txBody>
      </p:sp>
      <p:graphicFrame>
        <p:nvGraphicFramePr>
          <p:cNvPr id="5" name="Table 4"/>
          <p:cNvGraphicFramePr>
            <a:graphicFrameLocks noGrp="1"/>
          </p:cNvGraphicFramePr>
          <p:nvPr>
            <p:extLst/>
          </p:nvPr>
        </p:nvGraphicFramePr>
        <p:xfrm>
          <a:off x="760910" y="839976"/>
          <a:ext cx="7622177" cy="4563282"/>
        </p:xfrm>
        <a:graphic>
          <a:graphicData uri="http://schemas.openxmlformats.org/drawingml/2006/table">
            <a:tbl>
              <a:tblPr firstRow="1" bandRow="1">
                <a:tableStyleId>{5C22544A-7EE6-4342-B048-85BDC9FD1C3A}</a:tableStyleId>
              </a:tblPr>
              <a:tblGrid>
                <a:gridCol w="2527663"/>
                <a:gridCol w="1295400"/>
                <a:gridCol w="1828800"/>
                <a:gridCol w="1970314"/>
              </a:tblGrid>
              <a:tr h="438150">
                <a:tc>
                  <a:txBody>
                    <a:bodyPr/>
                    <a:lstStyle/>
                    <a:p>
                      <a:pPr algn="ctr"/>
                      <a:r>
                        <a:rPr lang="en-US" sz="2100" dirty="0" smtClean="0"/>
                        <a:t>Challenge</a:t>
                      </a:r>
                      <a:endParaRPr lang="en-US" sz="2100" dirty="0"/>
                    </a:p>
                  </a:txBody>
                  <a:tcPr marL="108037" marR="108037" marT="54018" marB="54018"/>
                </a:tc>
                <a:tc>
                  <a:txBody>
                    <a:bodyPr/>
                    <a:lstStyle/>
                    <a:p>
                      <a:pPr algn="ctr"/>
                      <a:r>
                        <a:rPr lang="en-US" sz="2100" dirty="0" err="1" smtClean="0"/>
                        <a:t>Dursan</a:t>
                      </a:r>
                      <a:r>
                        <a:rPr lang="en-US" sz="2100" baseline="30000" dirty="0" smtClean="0"/>
                        <a:t>®</a:t>
                      </a:r>
                      <a:endParaRPr lang="en-US" sz="2100" baseline="30000" dirty="0"/>
                    </a:p>
                  </a:txBody>
                  <a:tcPr marL="108037" marR="108037" marT="54018" marB="54018"/>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100" dirty="0" err="1" smtClean="0"/>
                        <a:t>Silcolloy</a:t>
                      </a:r>
                      <a:r>
                        <a:rPr lang="en-US" sz="2100" baseline="30000" dirty="0" smtClean="0"/>
                        <a:t>®</a:t>
                      </a:r>
                    </a:p>
                  </a:txBody>
                  <a:tcPr marL="108037" marR="108037" marT="54018" marB="54018"/>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100" dirty="0" smtClean="0"/>
                        <a:t>Improvement over bare</a:t>
                      </a:r>
                      <a:r>
                        <a:rPr lang="en-US" sz="2100" baseline="0" dirty="0" smtClean="0"/>
                        <a:t> SS</a:t>
                      </a:r>
                      <a:endParaRPr lang="en-US" sz="2100" dirty="0" smtClean="0"/>
                    </a:p>
                  </a:txBody>
                  <a:tcPr marL="108037" marR="108037" marT="54018" marB="54018"/>
                </a:tc>
              </a:tr>
              <a:tr h="438150">
                <a:tc>
                  <a:txBody>
                    <a:bodyPr/>
                    <a:lstStyle/>
                    <a:p>
                      <a:pPr algn="ctr"/>
                      <a:r>
                        <a:rPr lang="en-US" sz="2100" dirty="0" err="1" smtClean="0"/>
                        <a:t>HCl</a:t>
                      </a:r>
                      <a:r>
                        <a:rPr lang="en-US" sz="2100" dirty="0" smtClean="0"/>
                        <a:t>*</a:t>
                      </a:r>
                      <a:endParaRPr lang="en-US" sz="2100" dirty="0"/>
                    </a:p>
                  </a:txBody>
                  <a:tcPr marL="108037" marR="108037" marT="54018" marB="54018"/>
                </a:tc>
                <a:tc>
                  <a:txBody>
                    <a:bodyPr/>
                    <a:lstStyle/>
                    <a:p>
                      <a:pPr algn="ctr"/>
                      <a:r>
                        <a:rPr lang="en-US" sz="2100" b="1" dirty="0" smtClean="0">
                          <a:solidFill>
                            <a:srgbClr val="00B050"/>
                          </a:solidFill>
                          <a:latin typeface="Wingdings" panose="05000000000000000000" pitchFamily="2" charset="2"/>
                        </a:rPr>
                        <a:t>ü</a:t>
                      </a:r>
                      <a:endParaRPr lang="en-US" sz="2100" b="1" dirty="0">
                        <a:solidFill>
                          <a:srgbClr val="00B050"/>
                        </a:solidFill>
                        <a:latin typeface="Wingdings" panose="05000000000000000000" pitchFamily="2" charset="2"/>
                      </a:endParaRPr>
                    </a:p>
                  </a:txBody>
                  <a:tcPr marL="108037" marR="108037" marT="54018" marB="54018"/>
                </a:tc>
                <a:tc>
                  <a:txBody>
                    <a:bodyPr/>
                    <a:lstStyle/>
                    <a:p>
                      <a:pPr algn="ctr"/>
                      <a:r>
                        <a:rPr lang="en-US" sz="2100" dirty="0" smtClean="0">
                          <a:latin typeface="Wingdings" panose="05000000000000000000" pitchFamily="2" charset="2"/>
                        </a:rPr>
                        <a:t>ü</a:t>
                      </a:r>
                      <a:endParaRPr lang="en-US" sz="2100" dirty="0">
                        <a:latin typeface="Wingdings" panose="05000000000000000000" pitchFamily="2" charset="2"/>
                      </a:endParaRPr>
                    </a:p>
                  </a:txBody>
                  <a:tcPr marL="108037" marR="108037" marT="54018" marB="54018"/>
                </a:tc>
                <a:tc>
                  <a:txBody>
                    <a:bodyPr/>
                    <a:lstStyle/>
                    <a:p>
                      <a:pPr algn="ctr"/>
                      <a:r>
                        <a:rPr lang="en-US" sz="2100" dirty="0" smtClean="0">
                          <a:latin typeface="+mn-lt"/>
                        </a:rPr>
                        <a:t>160x</a:t>
                      </a:r>
                      <a:endParaRPr lang="en-US" sz="2100" dirty="0">
                        <a:latin typeface="+mn-lt"/>
                      </a:endParaRPr>
                    </a:p>
                  </a:txBody>
                  <a:tcPr marL="108037" marR="108037" marT="54018" marB="54018"/>
                </a:tc>
              </a:tr>
              <a:tr h="438150">
                <a:tc>
                  <a:txBody>
                    <a:bodyPr/>
                    <a:lstStyle/>
                    <a:p>
                      <a:pPr algn="ctr"/>
                      <a:r>
                        <a:rPr lang="en-US" sz="2100" dirty="0" smtClean="0"/>
                        <a:t>15% Bleach*</a:t>
                      </a:r>
                      <a:endParaRPr lang="en-US" sz="2100" dirty="0"/>
                    </a:p>
                  </a:txBody>
                  <a:tcPr marL="108037" marR="108037" marT="54018" marB="54018"/>
                </a:tc>
                <a:tc>
                  <a:txBody>
                    <a:bodyPr/>
                    <a:lstStyle/>
                    <a:p>
                      <a:pPr algn="ctr"/>
                      <a:r>
                        <a:rPr lang="en-US" sz="2100" b="1" smtClean="0">
                          <a:solidFill>
                            <a:srgbClr val="00B050"/>
                          </a:solidFill>
                          <a:latin typeface="Wingdings" panose="05000000000000000000" pitchFamily="2" charset="2"/>
                        </a:rPr>
                        <a:t>ü</a:t>
                      </a:r>
                      <a:endParaRPr lang="en-US" sz="2100" b="1" dirty="0">
                        <a:solidFill>
                          <a:srgbClr val="00B050"/>
                        </a:solidFill>
                        <a:latin typeface="Wingdings" panose="05000000000000000000" pitchFamily="2" charset="2"/>
                      </a:endParaRPr>
                    </a:p>
                  </a:txBody>
                  <a:tcPr marL="108037" marR="108037" marT="54018" marB="54018"/>
                </a:tc>
                <a:tc>
                  <a:txBody>
                    <a:bodyPr/>
                    <a:lstStyle/>
                    <a:p>
                      <a:pPr algn="ctr"/>
                      <a:endParaRPr lang="en-US" sz="2100" dirty="0"/>
                    </a:p>
                  </a:txBody>
                  <a:tcPr marL="108037" marR="108037" marT="54018" marB="54018"/>
                </a:tc>
                <a:tc>
                  <a:txBody>
                    <a:bodyPr/>
                    <a:lstStyle/>
                    <a:p>
                      <a:pPr algn="ctr"/>
                      <a:r>
                        <a:rPr lang="en-US" sz="2100" dirty="0" smtClean="0">
                          <a:latin typeface="+mn-lt"/>
                        </a:rPr>
                        <a:t>17x</a:t>
                      </a:r>
                      <a:endParaRPr lang="en-US" sz="2100" dirty="0">
                        <a:latin typeface="+mn-lt"/>
                      </a:endParaRPr>
                    </a:p>
                  </a:txBody>
                  <a:tcPr marL="108037" marR="108037" marT="54018" marB="54018"/>
                </a:tc>
              </a:tr>
              <a:tr h="438150">
                <a:tc>
                  <a:txBody>
                    <a:bodyPr/>
                    <a:lstStyle/>
                    <a:p>
                      <a:pPr algn="ctr"/>
                      <a:r>
                        <a:rPr lang="en-US" sz="2100" dirty="0" smtClean="0"/>
                        <a:t>25% H</a:t>
                      </a:r>
                      <a:r>
                        <a:rPr lang="en-US" sz="2100" baseline="-25000" dirty="0" smtClean="0"/>
                        <a:t>2</a:t>
                      </a:r>
                      <a:r>
                        <a:rPr lang="en-US" sz="2100" dirty="0" smtClean="0"/>
                        <a:t>SO</a:t>
                      </a:r>
                      <a:r>
                        <a:rPr lang="en-US" sz="2100" baseline="-25000" dirty="0" smtClean="0"/>
                        <a:t>4</a:t>
                      </a:r>
                      <a:r>
                        <a:rPr lang="en-US" sz="2100" baseline="0" dirty="0" smtClean="0"/>
                        <a:t>*</a:t>
                      </a:r>
                      <a:endParaRPr lang="en-US" sz="2100" baseline="-25000" dirty="0"/>
                    </a:p>
                  </a:txBody>
                  <a:tcPr marL="108037" marR="108037" marT="54018" marB="54018"/>
                </a:tc>
                <a:tc>
                  <a:txBody>
                    <a:bodyPr/>
                    <a:lstStyle/>
                    <a:p>
                      <a:pPr algn="ctr"/>
                      <a:r>
                        <a:rPr lang="en-US" sz="2100" b="1" smtClean="0">
                          <a:solidFill>
                            <a:srgbClr val="00B050"/>
                          </a:solidFill>
                          <a:latin typeface="Wingdings" panose="05000000000000000000" pitchFamily="2" charset="2"/>
                        </a:rPr>
                        <a:t>ü</a:t>
                      </a:r>
                      <a:endParaRPr lang="en-US" sz="2100" b="1" dirty="0">
                        <a:solidFill>
                          <a:srgbClr val="00B050"/>
                        </a:solidFill>
                        <a:latin typeface="Wingdings" panose="05000000000000000000" pitchFamily="2" charset="2"/>
                      </a:endParaRPr>
                    </a:p>
                  </a:txBody>
                  <a:tcPr marL="108037" marR="108037" marT="54018" marB="54018"/>
                </a:tc>
                <a:tc>
                  <a:txBody>
                    <a:bodyPr/>
                    <a:lstStyle/>
                    <a:p>
                      <a:pPr algn="ctr"/>
                      <a:endParaRPr lang="en-US" sz="2100" dirty="0"/>
                    </a:p>
                  </a:txBody>
                  <a:tcPr marL="108037" marR="108037" marT="54018" marB="54018"/>
                </a:tc>
                <a:tc>
                  <a:txBody>
                    <a:bodyPr/>
                    <a:lstStyle/>
                    <a:p>
                      <a:pPr algn="ctr"/>
                      <a:r>
                        <a:rPr lang="en-US" sz="2100" dirty="0" smtClean="0">
                          <a:latin typeface="+mn-lt"/>
                        </a:rPr>
                        <a:t>11x</a:t>
                      </a:r>
                      <a:endParaRPr lang="en-US" sz="2100" dirty="0">
                        <a:latin typeface="+mn-lt"/>
                      </a:endParaRPr>
                    </a:p>
                  </a:txBody>
                  <a:tcPr marL="108037" marR="108037" marT="54018" marB="54018"/>
                </a:tc>
              </a:tr>
              <a:tr h="438150">
                <a:tc>
                  <a:txBody>
                    <a:bodyPr/>
                    <a:lstStyle/>
                    <a:p>
                      <a:pPr algn="ctr"/>
                      <a:r>
                        <a:rPr lang="en-US" sz="2100" baseline="0" dirty="0" smtClean="0"/>
                        <a:t>Salt Spray</a:t>
                      </a:r>
                      <a:endParaRPr lang="en-US" sz="2100" dirty="0"/>
                    </a:p>
                  </a:txBody>
                  <a:tcPr marL="108037" marR="108037" marT="54018" marB="54018"/>
                </a:tc>
                <a:tc>
                  <a:txBody>
                    <a:bodyPr/>
                    <a:lstStyle/>
                    <a:p>
                      <a:pPr algn="ctr"/>
                      <a:r>
                        <a:rPr lang="en-US" sz="2100" b="1" smtClean="0">
                          <a:solidFill>
                            <a:srgbClr val="00B050"/>
                          </a:solidFill>
                          <a:latin typeface="Wingdings" panose="05000000000000000000" pitchFamily="2" charset="2"/>
                        </a:rPr>
                        <a:t>ü</a:t>
                      </a:r>
                      <a:endParaRPr lang="en-US" sz="2100" b="1" dirty="0">
                        <a:solidFill>
                          <a:srgbClr val="00B050"/>
                        </a:solidFill>
                        <a:latin typeface="Wingdings" panose="05000000000000000000" pitchFamily="2" charset="2"/>
                      </a:endParaRPr>
                    </a:p>
                  </a:txBody>
                  <a:tcPr marL="108037" marR="108037" marT="54018" marB="54018"/>
                </a:tc>
                <a:tc>
                  <a:txBody>
                    <a:bodyPr/>
                    <a:lstStyle/>
                    <a:p>
                      <a:pPr algn="ctr"/>
                      <a:endParaRPr lang="en-US" sz="2100" dirty="0"/>
                    </a:p>
                  </a:txBody>
                  <a:tcPr marL="108037" marR="108037" marT="54018" marB="54018"/>
                </a:tc>
                <a:tc>
                  <a:txBody>
                    <a:bodyPr/>
                    <a:lstStyle/>
                    <a:p>
                      <a:pPr algn="ctr"/>
                      <a:r>
                        <a:rPr lang="en-US" sz="2100" dirty="0" smtClean="0">
                          <a:latin typeface="+mn-lt"/>
                        </a:rPr>
                        <a:t>Unlimited</a:t>
                      </a:r>
                      <a:endParaRPr lang="en-US" sz="2100" dirty="0">
                        <a:latin typeface="+mn-lt"/>
                      </a:endParaRPr>
                    </a:p>
                  </a:txBody>
                  <a:tcPr marL="108037" marR="108037" marT="54018" marB="54018"/>
                </a:tc>
              </a:tr>
              <a:tr h="438150">
                <a:tc>
                  <a:txBody>
                    <a:bodyPr/>
                    <a:lstStyle/>
                    <a:p>
                      <a:pPr algn="ctr"/>
                      <a:r>
                        <a:rPr lang="en-US" sz="2100" dirty="0" smtClean="0"/>
                        <a:t>Galvanic Corrosion</a:t>
                      </a:r>
                      <a:endParaRPr lang="en-US" sz="2100" dirty="0"/>
                    </a:p>
                  </a:txBody>
                  <a:tcPr marL="108037" marR="108037" marT="54018" marB="54018"/>
                </a:tc>
                <a:tc>
                  <a:txBody>
                    <a:bodyPr/>
                    <a:lstStyle/>
                    <a:p>
                      <a:pPr algn="ctr"/>
                      <a:r>
                        <a:rPr lang="en-US" sz="2100" b="1" smtClean="0">
                          <a:solidFill>
                            <a:srgbClr val="00B050"/>
                          </a:solidFill>
                          <a:latin typeface="Wingdings" panose="05000000000000000000" pitchFamily="2" charset="2"/>
                        </a:rPr>
                        <a:t>ü</a:t>
                      </a:r>
                      <a:endParaRPr lang="en-US" sz="2100" b="1" dirty="0">
                        <a:solidFill>
                          <a:srgbClr val="00B050"/>
                        </a:solidFill>
                        <a:latin typeface="Wingdings" panose="05000000000000000000" pitchFamily="2" charset="2"/>
                      </a:endParaRPr>
                    </a:p>
                  </a:txBody>
                  <a:tcPr marL="108037" marR="108037" marT="54018" marB="54018"/>
                </a:tc>
                <a:tc>
                  <a:txBody>
                    <a:bodyPr/>
                    <a:lstStyle/>
                    <a:p>
                      <a:pPr algn="ctr"/>
                      <a:endParaRPr lang="en-US" sz="2100" dirty="0"/>
                    </a:p>
                  </a:txBody>
                  <a:tcPr marL="108037" marR="108037" marT="54018" marB="54018"/>
                </a:tc>
                <a:tc>
                  <a:txBody>
                    <a:bodyPr/>
                    <a:lstStyle/>
                    <a:p>
                      <a:pPr algn="ctr"/>
                      <a:r>
                        <a:rPr lang="en-US" sz="2100" dirty="0" smtClean="0">
                          <a:latin typeface="+mn-lt"/>
                        </a:rPr>
                        <a:t>90x</a:t>
                      </a:r>
                      <a:endParaRPr lang="en-US" sz="2100" dirty="0">
                        <a:latin typeface="+mn-lt"/>
                      </a:endParaRPr>
                    </a:p>
                  </a:txBody>
                  <a:tcPr marL="108037" marR="108037" marT="54018" marB="54018"/>
                </a:tc>
              </a:tr>
              <a:tr h="4381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100" dirty="0" smtClean="0"/>
                        <a:t>Chlorides, Pitting</a:t>
                      </a:r>
                    </a:p>
                  </a:txBody>
                  <a:tcPr marL="108037" marR="108037" marT="54018" marB="54018"/>
                </a:tc>
                <a:tc>
                  <a:txBody>
                    <a:bodyPr/>
                    <a:lstStyle/>
                    <a:p>
                      <a:pPr algn="ctr"/>
                      <a:r>
                        <a:rPr lang="en-US" sz="2100" b="1" dirty="0" smtClean="0">
                          <a:solidFill>
                            <a:srgbClr val="00B050"/>
                          </a:solidFill>
                          <a:latin typeface="Wingdings" panose="05000000000000000000" pitchFamily="2" charset="2"/>
                        </a:rPr>
                        <a:t>ü</a:t>
                      </a:r>
                      <a:endParaRPr lang="en-US" sz="2100" b="1" dirty="0">
                        <a:solidFill>
                          <a:srgbClr val="00B050"/>
                        </a:solidFill>
                        <a:latin typeface="Wingdings" panose="05000000000000000000" pitchFamily="2" charset="2"/>
                      </a:endParaRPr>
                    </a:p>
                  </a:txBody>
                  <a:tcPr marL="108037" marR="108037" marT="54018" marB="54018"/>
                </a:tc>
                <a:tc>
                  <a:txBody>
                    <a:bodyPr/>
                    <a:lstStyle/>
                    <a:p>
                      <a:pPr algn="ctr"/>
                      <a:endParaRPr lang="en-US" sz="2100" dirty="0"/>
                    </a:p>
                  </a:txBody>
                  <a:tcPr marL="108037" marR="108037" marT="54018" marB="54018"/>
                </a:tc>
                <a:tc>
                  <a:txBody>
                    <a:bodyPr/>
                    <a:lstStyle/>
                    <a:p>
                      <a:pPr algn="ctr"/>
                      <a:r>
                        <a:rPr lang="en-US" sz="2100" dirty="0" smtClean="0">
                          <a:latin typeface="+mn-lt"/>
                        </a:rPr>
                        <a:t>9x</a:t>
                      </a:r>
                      <a:endParaRPr lang="en-US" sz="2100" dirty="0">
                        <a:latin typeface="+mn-lt"/>
                      </a:endParaRPr>
                    </a:p>
                  </a:txBody>
                  <a:tcPr marL="108037" marR="108037" marT="54018" marB="54018"/>
                </a:tc>
              </a:tr>
              <a:tr h="4381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100" baseline="0" dirty="0" smtClean="0"/>
                        <a:t>HF</a:t>
                      </a:r>
                      <a:endParaRPr lang="en-US" sz="2100" baseline="-25000" dirty="0" smtClean="0"/>
                    </a:p>
                  </a:txBody>
                  <a:tcPr marL="108037" marR="108037" marT="54018" marB="54018"/>
                </a:tc>
                <a:tc>
                  <a:txBody>
                    <a:bodyPr/>
                    <a:lstStyle/>
                    <a:p>
                      <a:pPr algn="ctr"/>
                      <a:endParaRPr lang="en-US" sz="2100" dirty="0"/>
                    </a:p>
                  </a:txBody>
                  <a:tcPr marL="108037" marR="108037" marT="54018" marB="54018"/>
                </a:tc>
                <a:tc>
                  <a:txBody>
                    <a:bodyPr/>
                    <a:lstStyle/>
                    <a:p>
                      <a:pPr algn="ctr"/>
                      <a:endParaRPr lang="en-US" sz="2100" dirty="0"/>
                    </a:p>
                  </a:txBody>
                  <a:tcPr marL="108037" marR="108037" marT="54018" marB="54018"/>
                </a:tc>
                <a:tc>
                  <a:txBody>
                    <a:bodyPr/>
                    <a:lstStyle/>
                    <a:p>
                      <a:pPr algn="ctr"/>
                      <a:r>
                        <a:rPr lang="en-US" sz="2100" dirty="0" smtClean="0">
                          <a:latin typeface="+mn-lt"/>
                        </a:rPr>
                        <a:t>Marginal</a:t>
                      </a:r>
                      <a:endParaRPr lang="en-US" sz="2100" dirty="0">
                        <a:latin typeface="+mn-lt"/>
                      </a:endParaRPr>
                    </a:p>
                  </a:txBody>
                  <a:tcPr marL="108037" marR="108037" marT="54018" marB="54018"/>
                </a:tc>
              </a:tr>
              <a:tr h="4381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100" baseline="0" dirty="0" smtClean="0"/>
                        <a:t>High concentration H</a:t>
                      </a:r>
                      <a:r>
                        <a:rPr lang="en-US" sz="2100" baseline="-25000" dirty="0" smtClean="0"/>
                        <a:t>2</a:t>
                      </a:r>
                      <a:r>
                        <a:rPr lang="en-US" sz="2100" baseline="0" dirty="0" smtClean="0"/>
                        <a:t>S (&gt; ~3%)</a:t>
                      </a:r>
                      <a:endParaRPr lang="en-US" sz="2100" baseline="-25000" dirty="0" smtClean="0"/>
                    </a:p>
                  </a:txBody>
                  <a:tcPr marL="108037" marR="108037" marT="54018" marB="54018"/>
                </a:tc>
                <a:tc>
                  <a:txBody>
                    <a:bodyPr/>
                    <a:lstStyle/>
                    <a:p>
                      <a:pPr algn="ctr"/>
                      <a:endParaRPr lang="en-US" sz="2100" dirty="0"/>
                    </a:p>
                  </a:txBody>
                  <a:tcPr marL="108037" marR="108037" marT="54018" marB="54018"/>
                </a:tc>
                <a:tc>
                  <a:txBody>
                    <a:bodyPr/>
                    <a:lstStyle/>
                    <a:p>
                      <a:pPr algn="ctr"/>
                      <a:endParaRPr lang="en-US" sz="2100" dirty="0"/>
                    </a:p>
                  </a:txBody>
                  <a:tcPr marL="108037" marR="108037" marT="54018" marB="54018"/>
                </a:tc>
                <a:tc>
                  <a:txBody>
                    <a:bodyPr/>
                    <a:lstStyle/>
                    <a:p>
                      <a:pPr algn="ctr"/>
                      <a:r>
                        <a:rPr lang="en-US" sz="2100" dirty="0" smtClean="0">
                          <a:latin typeface="+mn-lt"/>
                        </a:rPr>
                        <a:t>Marginal</a:t>
                      </a:r>
                      <a:endParaRPr lang="en-US" sz="2100" dirty="0">
                        <a:latin typeface="+mn-lt"/>
                      </a:endParaRPr>
                    </a:p>
                  </a:txBody>
                  <a:tcPr marL="108037" marR="108037" marT="54018" marB="54018"/>
                </a:tc>
              </a:tr>
            </a:tbl>
          </a:graphicData>
        </a:graphic>
      </p:graphicFrame>
      <p:sp>
        <p:nvSpPr>
          <p:cNvPr id="3" name="TextBox 2"/>
          <p:cNvSpPr txBox="1"/>
          <p:nvPr/>
        </p:nvSpPr>
        <p:spPr>
          <a:xfrm>
            <a:off x="609598" y="5626134"/>
            <a:ext cx="7924800" cy="369332"/>
          </a:xfrm>
          <a:prstGeom prst="rect">
            <a:avLst/>
          </a:prstGeom>
          <a:noFill/>
        </p:spPr>
        <p:txBody>
          <a:bodyPr wrap="square" rtlCol="0">
            <a:spAutoFit/>
          </a:bodyPr>
          <a:lstStyle/>
          <a:p>
            <a:r>
              <a:rPr lang="en-US" sz="1200" dirty="0" smtClean="0">
                <a:solidFill>
                  <a:schemeClr val="bg2"/>
                </a:solidFill>
              </a:rPr>
              <a:t>*Reflects room temperature testing after 24hr immersion</a:t>
            </a:r>
            <a:r>
              <a:rPr lang="en-US" dirty="0" smtClean="0">
                <a:solidFill>
                  <a:schemeClr val="bg2"/>
                </a:solidFill>
              </a:rPr>
              <a:t>.</a:t>
            </a:r>
            <a:endParaRPr lang="en-US" dirty="0">
              <a:solidFill>
                <a:schemeClr val="bg2"/>
              </a:solidFill>
            </a:endParaRPr>
          </a:p>
        </p:txBody>
      </p:sp>
    </p:spTree>
    <p:extLst>
      <p:ext uri="{BB962C8B-B14F-4D97-AF65-F5344CB8AC3E}">
        <p14:creationId xmlns:p14="http://schemas.microsoft.com/office/powerpoint/2010/main" val="47966286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777874"/>
          </a:xfrm>
        </p:spPr>
        <p:txBody>
          <a:bodyPr>
            <a:noAutofit/>
          </a:bodyPr>
          <a:lstStyle/>
          <a:p>
            <a:r>
              <a:rPr lang="en-US" sz="4000" dirty="0"/>
              <a:t>Sulfuric Acid </a:t>
            </a:r>
            <a:r>
              <a:rPr lang="en-US" sz="4000" dirty="0" smtClean="0"/>
              <a:t>85% - 24hr</a:t>
            </a:r>
            <a:endParaRPr lang="en-US" sz="4000" dirty="0"/>
          </a:p>
        </p:txBody>
      </p:sp>
      <p:grpSp>
        <p:nvGrpSpPr>
          <p:cNvPr id="4" name="Group 3"/>
          <p:cNvGrpSpPr/>
          <p:nvPr/>
        </p:nvGrpSpPr>
        <p:grpSpPr>
          <a:xfrm>
            <a:off x="304800" y="1600200"/>
            <a:ext cx="4495800" cy="4041577"/>
            <a:chOff x="457200" y="2133600"/>
            <a:chExt cx="4495800" cy="4041577"/>
          </a:xfrm>
        </p:grpSpPr>
        <p:sp>
          <p:nvSpPr>
            <p:cNvPr id="5" name="TextBox 8"/>
            <p:cNvSpPr txBox="1">
              <a:spLocks noChangeArrowheads="1"/>
            </p:cNvSpPr>
            <p:nvPr/>
          </p:nvSpPr>
          <p:spPr bwMode="auto">
            <a:xfrm>
              <a:off x="457200" y="5867400"/>
              <a:ext cx="4495800" cy="307777"/>
            </a:xfrm>
            <a:prstGeom prst="rect">
              <a:avLst/>
            </a:prstGeom>
            <a:solidFill>
              <a:srgbClr val="92D050">
                <a:alpha val="9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rgbClr val="5C9136"/>
                  </a:solidFill>
                  <a:latin typeface="Arial" charset="0"/>
                  <a:ea typeface="ＭＳ Ｐゴシック" pitchFamily="34" charset="-128"/>
                </a:defRPr>
              </a:lvl1pPr>
              <a:lvl2pPr marL="742950" indent="-285750">
                <a:spcBef>
                  <a:spcPct val="20000"/>
                </a:spcBef>
                <a:buChar char="–"/>
                <a:defRPr sz="2800">
                  <a:solidFill>
                    <a:srgbClr val="5C9136"/>
                  </a:solidFill>
                  <a:latin typeface="Arial" charset="0"/>
                  <a:ea typeface="ＭＳ Ｐゴシック" pitchFamily="34" charset="-128"/>
                </a:defRPr>
              </a:lvl2pPr>
              <a:lvl3pPr marL="1143000" indent="-228600">
                <a:spcBef>
                  <a:spcPct val="20000"/>
                </a:spcBef>
                <a:buChar char="•"/>
                <a:defRPr sz="2400">
                  <a:solidFill>
                    <a:srgbClr val="5C9136"/>
                  </a:solidFill>
                  <a:latin typeface="Arial" charset="0"/>
                  <a:ea typeface="ＭＳ Ｐゴシック" pitchFamily="34" charset="-128"/>
                </a:defRPr>
              </a:lvl3pPr>
              <a:lvl4pPr marL="1600200" indent="-228600">
                <a:spcBef>
                  <a:spcPct val="20000"/>
                </a:spcBef>
                <a:buChar char="–"/>
                <a:defRPr sz="2000">
                  <a:solidFill>
                    <a:srgbClr val="5C9136"/>
                  </a:solidFill>
                  <a:latin typeface="Arial" charset="0"/>
                  <a:ea typeface="ＭＳ Ｐゴシック" pitchFamily="34" charset="-128"/>
                </a:defRPr>
              </a:lvl4pPr>
              <a:lvl5pPr marL="2057400" indent="-228600">
                <a:spcBef>
                  <a:spcPct val="20000"/>
                </a:spcBef>
                <a:buChar char="»"/>
                <a:defRPr sz="2000">
                  <a:solidFill>
                    <a:srgbClr val="5C9136"/>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rgbClr val="5C9136"/>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rgbClr val="5C9136"/>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rgbClr val="5C9136"/>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rgbClr val="5C9136"/>
                  </a:solidFill>
                  <a:latin typeface="Arial" charset="0"/>
                  <a:ea typeface="ＭＳ Ｐゴシック" pitchFamily="34" charset="-128"/>
                </a:defRPr>
              </a:lvl9pPr>
            </a:lstStyle>
            <a:p>
              <a:pPr>
                <a:spcBef>
                  <a:spcPct val="0"/>
                </a:spcBef>
                <a:buFontTx/>
                <a:buNone/>
              </a:pPr>
              <a:r>
                <a:rPr lang="en-US" altLang="en-US" sz="1400" b="1" dirty="0">
                  <a:solidFill>
                    <a:srgbClr val="11549B"/>
                  </a:solidFill>
                  <a:latin typeface="Calibri" panose="020F0502020204030204" pitchFamily="34" charset="0"/>
                </a:rPr>
                <a:t>  </a:t>
              </a:r>
              <a:r>
                <a:rPr lang="en-US" altLang="en-US" sz="1400" b="1" dirty="0" smtClean="0">
                  <a:solidFill>
                    <a:srgbClr val="11549B"/>
                  </a:solidFill>
                  <a:latin typeface="Calibri" panose="020F0502020204030204" pitchFamily="34" charset="0"/>
                </a:rPr>
                <a:t>   </a:t>
              </a:r>
              <a:r>
                <a:rPr lang="en-US" altLang="en-US" sz="1400" b="1" dirty="0">
                  <a:solidFill>
                    <a:srgbClr val="11549B"/>
                  </a:solidFill>
                  <a:latin typeface="Calibri" panose="020F0502020204030204" pitchFamily="34" charset="0"/>
                </a:rPr>
                <a:t>uncoated               </a:t>
              </a:r>
              <a:r>
                <a:rPr lang="en-US" altLang="en-US" sz="1400" b="1" dirty="0" smtClean="0">
                  <a:solidFill>
                    <a:srgbClr val="11549B"/>
                  </a:solidFill>
                  <a:latin typeface="Calibri" panose="020F0502020204030204" pitchFamily="34" charset="0"/>
                </a:rPr>
                <a:t>  </a:t>
              </a:r>
              <a:r>
                <a:rPr lang="en-US" altLang="en-US" sz="1400" b="1" dirty="0">
                  <a:solidFill>
                    <a:srgbClr val="11549B"/>
                  </a:solidFill>
                  <a:latin typeface="Calibri" panose="020F0502020204030204" pitchFamily="34" charset="0"/>
                </a:rPr>
                <a:t>SL1000-coated         </a:t>
              </a:r>
              <a:r>
                <a:rPr lang="en-US" altLang="en-US" sz="1400" b="1" dirty="0" smtClean="0">
                  <a:solidFill>
                    <a:srgbClr val="11549B"/>
                  </a:solidFill>
                  <a:latin typeface="Calibri" panose="020F0502020204030204" pitchFamily="34" charset="0"/>
                </a:rPr>
                <a:t> </a:t>
              </a:r>
              <a:r>
                <a:rPr lang="en-US" altLang="en-US" sz="1400" b="1" dirty="0" err="1" smtClean="0">
                  <a:solidFill>
                    <a:srgbClr val="11549B"/>
                  </a:solidFill>
                  <a:latin typeface="Calibri" panose="020F0502020204030204" pitchFamily="34" charset="0"/>
                </a:rPr>
                <a:t>Dursan</a:t>
              </a:r>
              <a:r>
                <a:rPr lang="en-US" altLang="en-US" sz="1400" b="1" dirty="0" smtClean="0">
                  <a:solidFill>
                    <a:srgbClr val="11549B"/>
                  </a:solidFill>
                  <a:latin typeface="Calibri" panose="020F0502020204030204" pitchFamily="34" charset="0"/>
                </a:rPr>
                <a:t>-coated</a:t>
              </a:r>
              <a:endParaRPr lang="en-US" altLang="en-US" sz="1400" b="1" dirty="0">
                <a:solidFill>
                  <a:srgbClr val="11549B"/>
                </a:solidFill>
                <a:latin typeface="Calibri" panose="020F0502020204030204" pitchFamily="34" charset="0"/>
              </a:endParaRP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4731" t="27077" r="14" b="20495"/>
            <a:stretch/>
          </p:blipFill>
          <p:spPr>
            <a:xfrm>
              <a:off x="457200" y="2133600"/>
              <a:ext cx="4361047" cy="1799924"/>
            </a:xfrm>
            <a:prstGeom prst="rect">
              <a:avLst/>
            </a:prstGeom>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17380" t="33648" r="67483" b="28783"/>
            <a:stretch/>
          </p:blipFill>
          <p:spPr>
            <a:xfrm>
              <a:off x="762000" y="3962400"/>
              <a:ext cx="970210" cy="1805724"/>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33813" t="32358" r="52731" b="29489"/>
            <a:stretch/>
          </p:blipFill>
          <p:spPr>
            <a:xfrm>
              <a:off x="2185534" y="3957407"/>
              <a:ext cx="862466" cy="1833793"/>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62967" t="34253" r="23788" b="27594"/>
            <a:stretch/>
          </p:blipFill>
          <p:spPr>
            <a:xfrm>
              <a:off x="3581400" y="3957407"/>
              <a:ext cx="848942" cy="1833793"/>
            </a:xfrm>
            <a:prstGeom prst="rect">
              <a:avLst/>
            </a:prstGeom>
          </p:spPr>
        </p:pic>
      </p:grpSp>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l="8295" t="10047" r="11716" b="10136"/>
          <a:stretch/>
        </p:blipFill>
        <p:spPr>
          <a:xfrm>
            <a:off x="4800600" y="1904999"/>
            <a:ext cx="4114800" cy="3141407"/>
          </a:xfrm>
          <a:prstGeom prst="rect">
            <a:avLst/>
          </a:prstGeom>
        </p:spPr>
      </p:pic>
      <p:sp>
        <p:nvSpPr>
          <p:cNvPr id="3" name="Footer Placeholder 2"/>
          <p:cNvSpPr>
            <a:spLocks noGrp="1"/>
          </p:cNvSpPr>
          <p:nvPr>
            <p:ph type="ftr" sz="quarter" idx="10"/>
          </p:nvPr>
        </p:nvSpPr>
        <p:spPr>
          <a:xfrm>
            <a:off x="2819400" y="6096000"/>
            <a:ext cx="3505200" cy="381000"/>
          </a:xfrm>
        </p:spPr>
        <p:txBody>
          <a:bodyPr/>
          <a:lstStyle/>
          <a:p>
            <a:r>
              <a:rPr lang="en-US" dirty="0" smtClean="0"/>
              <a:t>Confidential and Proprietary © SilcoTek® Corporation 2016 - All rights reserved Hard copies are uncontrolled</a:t>
            </a:r>
            <a:endParaRPr lang="en-US" dirty="0"/>
          </a:p>
        </p:txBody>
      </p:sp>
    </p:spTree>
    <p:extLst>
      <p:ext uri="{BB962C8B-B14F-4D97-AF65-F5344CB8AC3E}">
        <p14:creationId xmlns:p14="http://schemas.microsoft.com/office/powerpoint/2010/main" val="409456748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Recommend:</a:t>
            </a:r>
            <a:br>
              <a:rPr lang="en-US" dirty="0" smtClean="0"/>
            </a:br>
            <a:r>
              <a:rPr lang="en-US" dirty="0" smtClean="0"/>
              <a:t>Corrosion</a:t>
            </a:r>
            <a:endParaRPr lang="en-US" dirty="0"/>
          </a:p>
        </p:txBody>
      </p:sp>
      <p:sp>
        <p:nvSpPr>
          <p:cNvPr id="3" name="Content Placeholder 2"/>
          <p:cNvSpPr>
            <a:spLocks noGrp="1"/>
          </p:cNvSpPr>
          <p:nvPr>
            <p:ph idx="1"/>
          </p:nvPr>
        </p:nvSpPr>
        <p:spPr>
          <a:xfrm>
            <a:off x="381000" y="2133600"/>
            <a:ext cx="8763000" cy="3657600"/>
          </a:xfrm>
        </p:spPr>
        <p:txBody>
          <a:bodyPr/>
          <a:lstStyle/>
          <a:p>
            <a:r>
              <a:rPr lang="en-US" sz="2400" dirty="0" smtClean="0"/>
              <a:t>Current solutions are </a:t>
            </a:r>
            <a:r>
              <a:rPr lang="en-US" sz="2400" dirty="0" err="1" smtClean="0"/>
              <a:t>Dursan</a:t>
            </a:r>
            <a:r>
              <a:rPr lang="en-US" sz="2400" dirty="0" smtClean="0"/>
              <a:t> or </a:t>
            </a:r>
            <a:r>
              <a:rPr lang="en-US" sz="2400" dirty="0" err="1" smtClean="0"/>
              <a:t>Silcolloy</a:t>
            </a:r>
            <a:r>
              <a:rPr lang="en-US" sz="2400" dirty="0" smtClean="0"/>
              <a:t> (usually </a:t>
            </a:r>
            <a:r>
              <a:rPr lang="en-US" sz="2400" dirty="0" err="1" smtClean="0"/>
              <a:t>Dursan</a:t>
            </a:r>
            <a:r>
              <a:rPr lang="en-US" sz="2400" dirty="0" smtClean="0"/>
              <a:t>)</a:t>
            </a:r>
            <a:br>
              <a:rPr lang="en-US" sz="2400" dirty="0" smtClean="0"/>
            </a:br>
            <a:endParaRPr lang="en-US" sz="2400" dirty="0" smtClean="0"/>
          </a:p>
          <a:p>
            <a:r>
              <a:rPr lang="en-US" sz="2400" dirty="0" smtClean="0"/>
              <a:t>Our data provide a broad foundation for understanding the coatings’ capabilities</a:t>
            </a:r>
          </a:p>
          <a:p>
            <a:endParaRPr lang="en-US" sz="2400" dirty="0" smtClean="0"/>
          </a:p>
          <a:p>
            <a:r>
              <a:rPr lang="en-US" sz="2400" dirty="0" smtClean="0"/>
              <a:t>Always test coatings in the corrosive application</a:t>
            </a:r>
          </a:p>
          <a:p>
            <a:endParaRPr lang="en-US" sz="2400" dirty="0" smtClean="0"/>
          </a:p>
          <a:p>
            <a:r>
              <a:rPr lang="en-US" sz="2400" dirty="0" smtClean="0"/>
              <a:t>Consult SilcoTek and work together on a testing plan to optimize coating and material selection</a:t>
            </a:r>
            <a:endParaRPr lang="en-US" sz="2400" dirty="0"/>
          </a:p>
        </p:txBody>
      </p:sp>
      <p:sp>
        <p:nvSpPr>
          <p:cNvPr id="4" name="Footer Placeholder 3"/>
          <p:cNvSpPr>
            <a:spLocks noGrp="1"/>
          </p:cNvSpPr>
          <p:nvPr>
            <p:ph type="ftr" sz="quarter" idx="10"/>
          </p:nvPr>
        </p:nvSpPr>
        <p:spPr/>
        <p:txBody>
          <a:bodyPr/>
          <a:lstStyle/>
          <a:p>
            <a:r>
              <a:rPr lang="en-US" smtClean="0"/>
              <a:t>© SilcoTek® Corporation 2016 - All rights reserved.  Hard copies are uncontrolled.</a:t>
            </a:r>
            <a:endParaRPr lang="en-US"/>
          </a:p>
        </p:txBody>
      </p:sp>
    </p:spTree>
    <p:extLst>
      <p:ext uri="{BB962C8B-B14F-4D97-AF65-F5344CB8AC3E}">
        <p14:creationId xmlns:p14="http://schemas.microsoft.com/office/powerpoint/2010/main" val="15832104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5884" y="578753"/>
            <a:ext cx="7772400" cy="1143000"/>
          </a:xfrm>
        </p:spPr>
        <p:txBody>
          <a:bodyPr/>
          <a:lstStyle/>
          <a:p>
            <a:r>
              <a:rPr lang="en-US" dirty="0" smtClean="0"/>
              <a:t>Advanced Surface Properties:</a:t>
            </a:r>
            <a:endParaRPr lang="en-US" dirty="0"/>
          </a:p>
        </p:txBody>
      </p:sp>
      <p:sp>
        <p:nvSpPr>
          <p:cNvPr id="4" name="Footer Placeholder 3"/>
          <p:cNvSpPr>
            <a:spLocks noGrp="1"/>
          </p:cNvSpPr>
          <p:nvPr>
            <p:ph type="ftr" sz="quarter" idx="10"/>
          </p:nvPr>
        </p:nvSpPr>
        <p:spPr/>
        <p:txBody>
          <a:bodyPr/>
          <a:lstStyle/>
          <a:p>
            <a:r>
              <a:rPr lang="en-US" smtClean="0"/>
              <a:t>© SilcoTek® Corporation 2016 - All rights reserved.  Hard copies are uncontrolled.</a:t>
            </a:r>
            <a:endParaRPr lang="en-US"/>
          </a:p>
        </p:txBody>
      </p:sp>
      <p:graphicFrame>
        <p:nvGraphicFramePr>
          <p:cNvPr id="5" name="Table 4"/>
          <p:cNvGraphicFramePr>
            <a:graphicFrameLocks noGrp="1"/>
          </p:cNvGraphicFramePr>
          <p:nvPr>
            <p:extLst/>
          </p:nvPr>
        </p:nvGraphicFramePr>
        <p:xfrm>
          <a:off x="702010" y="2209800"/>
          <a:ext cx="7477517" cy="2938866"/>
        </p:xfrm>
        <a:graphic>
          <a:graphicData uri="http://schemas.openxmlformats.org/drawingml/2006/table">
            <a:tbl>
              <a:tblPr firstRow="1" bandRow="1">
                <a:tableStyleId>{5C22544A-7EE6-4342-B048-85BDC9FD1C3A}</a:tableStyleId>
              </a:tblPr>
              <a:tblGrid>
                <a:gridCol w="2955590"/>
                <a:gridCol w="1447800"/>
                <a:gridCol w="1752600"/>
                <a:gridCol w="1321527"/>
              </a:tblGrid>
              <a:tr h="438150">
                <a:tc>
                  <a:txBody>
                    <a:bodyPr/>
                    <a:lstStyle/>
                    <a:p>
                      <a:pPr algn="ctr"/>
                      <a:r>
                        <a:rPr lang="en-US" sz="2100" dirty="0" smtClean="0"/>
                        <a:t>Challenge</a:t>
                      </a:r>
                      <a:endParaRPr lang="en-US" sz="2100" dirty="0"/>
                    </a:p>
                  </a:txBody>
                  <a:tcPr marL="108037" marR="108037" marT="54018" marB="54018"/>
                </a:tc>
                <a:tc>
                  <a:txBody>
                    <a:bodyPr/>
                    <a:lstStyle/>
                    <a:p>
                      <a:pPr algn="ctr"/>
                      <a:r>
                        <a:rPr lang="en-US" sz="2100" dirty="0" err="1" smtClean="0"/>
                        <a:t>Dursan</a:t>
                      </a:r>
                      <a:r>
                        <a:rPr lang="en-US" sz="2100" baseline="30000" dirty="0" smtClean="0"/>
                        <a:t>®</a:t>
                      </a:r>
                      <a:endParaRPr lang="en-US" sz="2100" baseline="30000" dirty="0"/>
                    </a:p>
                  </a:txBody>
                  <a:tcPr marL="108037" marR="108037" marT="54018" marB="54018"/>
                </a:tc>
                <a:tc>
                  <a:txBody>
                    <a:bodyPr/>
                    <a:lstStyle/>
                    <a:p>
                      <a:pPr algn="ctr"/>
                      <a:r>
                        <a:rPr lang="en-US" sz="2100" dirty="0" err="1" smtClean="0"/>
                        <a:t>Silco</a:t>
                      </a:r>
                      <a:r>
                        <a:rPr lang="en-US" sz="2100" dirty="0" smtClean="0"/>
                        <a:t>-</a:t>
                      </a:r>
                    </a:p>
                    <a:p>
                      <a:pPr algn="ctr"/>
                      <a:r>
                        <a:rPr lang="en-US" sz="2100" dirty="0" smtClean="0"/>
                        <a:t>Coatings</a:t>
                      </a:r>
                      <a:endParaRPr lang="en-US" sz="2100" dirty="0"/>
                    </a:p>
                  </a:txBody>
                  <a:tcPr marL="108037" marR="108037" marT="54018" marB="54018"/>
                </a:tc>
                <a:tc>
                  <a:txBody>
                    <a:bodyPr/>
                    <a:lstStyle/>
                    <a:p>
                      <a:pPr algn="ctr"/>
                      <a:r>
                        <a:rPr lang="en-US" sz="2100" dirty="0" smtClean="0"/>
                        <a:t>Bare SS</a:t>
                      </a:r>
                      <a:endParaRPr lang="en-US" sz="2100" dirty="0"/>
                    </a:p>
                  </a:txBody>
                  <a:tcPr marL="108037" marR="108037" marT="54018" marB="54018"/>
                </a:tc>
              </a:tr>
              <a:tr h="438150">
                <a:tc>
                  <a:txBody>
                    <a:bodyPr/>
                    <a:lstStyle/>
                    <a:p>
                      <a:pPr algn="ctr"/>
                      <a:r>
                        <a:rPr lang="en-US" sz="2100" dirty="0" smtClean="0"/>
                        <a:t>Hydrophobicity</a:t>
                      </a:r>
                      <a:endParaRPr lang="en-US" sz="2100" dirty="0"/>
                    </a:p>
                  </a:txBody>
                  <a:tcPr marL="108037" marR="108037" marT="54018" marB="54018"/>
                </a:tc>
                <a:tc>
                  <a:txBody>
                    <a:bodyPr/>
                    <a:lstStyle/>
                    <a:p>
                      <a:pPr algn="ctr"/>
                      <a:r>
                        <a:rPr lang="en-US" sz="2100" b="1" dirty="0" smtClean="0">
                          <a:solidFill>
                            <a:srgbClr val="00B050"/>
                          </a:solidFill>
                          <a:latin typeface="Wingdings" panose="05000000000000000000" pitchFamily="2" charset="2"/>
                        </a:rPr>
                        <a:t>ü</a:t>
                      </a:r>
                      <a:endParaRPr lang="en-US" sz="2100" b="1" dirty="0">
                        <a:solidFill>
                          <a:srgbClr val="00B050"/>
                        </a:solidFill>
                        <a:latin typeface="Wingdings" panose="05000000000000000000" pitchFamily="2" charset="2"/>
                      </a:endParaRPr>
                    </a:p>
                  </a:txBody>
                  <a:tcPr marL="108037" marR="108037" marT="54018" marB="54018"/>
                </a:tc>
                <a:tc>
                  <a:txBody>
                    <a:bodyPr/>
                    <a:lstStyle/>
                    <a:p>
                      <a:pPr algn="ctr"/>
                      <a:endParaRPr lang="en-US" sz="2100" dirty="0"/>
                    </a:p>
                  </a:txBody>
                  <a:tcPr marL="108037" marR="108037" marT="54018" marB="54018"/>
                </a:tc>
                <a:tc>
                  <a:txBody>
                    <a:bodyPr/>
                    <a:lstStyle/>
                    <a:p>
                      <a:pPr algn="ctr"/>
                      <a:endParaRPr lang="en-US" sz="2100" dirty="0"/>
                    </a:p>
                  </a:txBody>
                  <a:tcPr marL="108037" marR="108037" marT="54018" marB="54018"/>
                </a:tc>
              </a:tr>
              <a:tr h="438150">
                <a:tc>
                  <a:txBody>
                    <a:bodyPr/>
                    <a:lstStyle/>
                    <a:p>
                      <a:pPr algn="ctr"/>
                      <a:r>
                        <a:rPr lang="en-US" sz="2100" dirty="0" smtClean="0"/>
                        <a:t>Easier</a:t>
                      </a:r>
                      <a:r>
                        <a:rPr lang="en-US" sz="2100" baseline="0" dirty="0" smtClean="0"/>
                        <a:t> cleaning</a:t>
                      </a:r>
                      <a:endParaRPr lang="en-US" sz="2100" dirty="0"/>
                    </a:p>
                  </a:txBody>
                  <a:tcPr marL="108037" marR="108037" marT="54018" marB="54018"/>
                </a:tc>
                <a:tc>
                  <a:txBody>
                    <a:bodyPr/>
                    <a:lstStyle/>
                    <a:p>
                      <a:pPr algn="ctr"/>
                      <a:r>
                        <a:rPr lang="en-US" sz="2100" b="1" dirty="0" smtClean="0">
                          <a:solidFill>
                            <a:srgbClr val="00B050"/>
                          </a:solidFill>
                          <a:latin typeface="Wingdings" panose="05000000000000000000" pitchFamily="2" charset="2"/>
                        </a:rPr>
                        <a:t>ü</a:t>
                      </a:r>
                      <a:endParaRPr lang="en-US" sz="2100" b="1" dirty="0">
                        <a:solidFill>
                          <a:srgbClr val="00B050"/>
                        </a:solidFill>
                        <a:latin typeface="Wingdings" panose="05000000000000000000" pitchFamily="2" charset="2"/>
                      </a:endParaRPr>
                    </a:p>
                  </a:txBody>
                  <a:tcPr marL="108037" marR="108037" marT="54018" marB="54018"/>
                </a:tc>
                <a:tc>
                  <a:txBody>
                    <a:bodyPr/>
                    <a:lstStyle/>
                    <a:p>
                      <a:pPr algn="ctr"/>
                      <a:endParaRPr lang="en-US" sz="2100"/>
                    </a:p>
                  </a:txBody>
                  <a:tcPr marL="108037" marR="108037" marT="54018" marB="54018"/>
                </a:tc>
                <a:tc>
                  <a:txBody>
                    <a:bodyPr/>
                    <a:lstStyle/>
                    <a:p>
                      <a:pPr algn="ctr"/>
                      <a:endParaRPr lang="en-US" sz="2100" dirty="0"/>
                    </a:p>
                  </a:txBody>
                  <a:tcPr marL="108037" marR="108037" marT="54018" marB="54018"/>
                </a:tc>
              </a:tr>
              <a:tr h="438150">
                <a:tc>
                  <a:txBody>
                    <a:bodyPr/>
                    <a:lstStyle/>
                    <a:p>
                      <a:pPr algn="ctr"/>
                      <a:r>
                        <a:rPr lang="en-US" sz="2100" dirty="0" smtClean="0"/>
                        <a:t>Non-stick</a:t>
                      </a:r>
                      <a:endParaRPr lang="en-US" sz="2100" baseline="-25000" dirty="0"/>
                    </a:p>
                  </a:txBody>
                  <a:tcPr marL="108037" marR="108037" marT="54018" marB="54018"/>
                </a:tc>
                <a:tc>
                  <a:txBody>
                    <a:bodyPr/>
                    <a:lstStyle/>
                    <a:p>
                      <a:pPr algn="ctr"/>
                      <a:r>
                        <a:rPr lang="en-US" sz="2100" b="1" dirty="0" smtClean="0">
                          <a:solidFill>
                            <a:srgbClr val="00B050"/>
                          </a:solidFill>
                          <a:latin typeface="Wingdings" panose="05000000000000000000" pitchFamily="2" charset="2"/>
                        </a:rPr>
                        <a:t>ü</a:t>
                      </a:r>
                      <a:endParaRPr lang="en-US" sz="2100" b="1" dirty="0">
                        <a:solidFill>
                          <a:srgbClr val="00B050"/>
                        </a:solidFill>
                        <a:latin typeface="Wingdings" panose="05000000000000000000" pitchFamily="2" charset="2"/>
                      </a:endParaRPr>
                    </a:p>
                  </a:txBody>
                  <a:tcPr marL="108037" marR="108037" marT="54018" marB="54018"/>
                </a:tc>
                <a:tc>
                  <a:txBody>
                    <a:bodyPr/>
                    <a:lstStyle/>
                    <a:p>
                      <a:pPr algn="ctr"/>
                      <a:endParaRPr lang="en-US" sz="2100" dirty="0"/>
                    </a:p>
                  </a:txBody>
                  <a:tcPr marL="108037" marR="108037" marT="54018" marB="54018"/>
                </a:tc>
                <a:tc>
                  <a:txBody>
                    <a:bodyPr/>
                    <a:lstStyle/>
                    <a:p>
                      <a:pPr algn="ctr"/>
                      <a:endParaRPr lang="en-US" sz="2100" dirty="0"/>
                    </a:p>
                  </a:txBody>
                  <a:tcPr marL="108037" marR="108037" marT="54018" marB="54018"/>
                </a:tc>
              </a:tr>
              <a:tr h="438150">
                <a:tc>
                  <a:txBody>
                    <a:bodyPr/>
                    <a:lstStyle/>
                    <a:p>
                      <a:pPr algn="ctr"/>
                      <a:r>
                        <a:rPr lang="en-US" sz="2100" dirty="0" smtClean="0"/>
                        <a:t>Anti-Fouling</a:t>
                      </a:r>
                      <a:endParaRPr lang="en-US" sz="2100" dirty="0"/>
                    </a:p>
                  </a:txBody>
                  <a:tcPr marL="108037" marR="108037" marT="54018" marB="54018"/>
                </a:tc>
                <a:tc>
                  <a:txBody>
                    <a:bodyPr/>
                    <a:lstStyle/>
                    <a:p>
                      <a:pPr algn="ctr"/>
                      <a:r>
                        <a:rPr lang="en-US" sz="2100" b="1" dirty="0" smtClean="0">
                          <a:solidFill>
                            <a:srgbClr val="00B050"/>
                          </a:solidFill>
                          <a:latin typeface="Wingdings" panose="05000000000000000000" pitchFamily="2" charset="2"/>
                        </a:rPr>
                        <a:t>ü</a:t>
                      </a:r>
                      <a:endParaRPr lang="en-US" sz="2100" b="1" dirty="0">
                        <a:solidFill>
                          <a:srgbClr val="00B050"/>
                        </a:solidFill>
                        <a:latin typeface="Wingdings" panose="05000000000000000000" pitchFamily="2" charset="2"/>
                      </a:endParaRPr>
                    </a:p>
                  </a:txBody>
                  <a:tcPr marL="108037" marR="108037" marT="54018" marB="54018"/>
                </a:tc>
                <a:tc>
                  <a:txBody>
                    <a:bodyPr/>
                    <a:lstStyle/>
                    <a:p>
                      <a:pPr algn="ctr"/>
                      <a:endParaRPr lang="en-US" sz="2100" dirty="0"/>
                    </a:p>
                  </a:txBody>
                  <a:tcPr marL="108037" marR="108037" marT="54018" marB="54018"/>
                </a:tc>
                <a:tc>
                  <a:txBody>
                    <a:bodyPr/>
                    <a:lstStyle/>
                    <a:p>
                      <a:pPr algn="ctr"/>
                      <a:endParaRPr lang="en-US" sz="2100" dirty="0"/>
                    </a:p>
                  </a:txBody>
                  <a:tcPr marL="108037" marR="108037" marT="54018" marB="54018"/>
                </a:tc>
              </a:tr>
              <a:tr h="438150">
                <a:tc>
                  <a:txBody>
                    <a:bodyPr/>
                    <a:lstStyle/>
                    <a:p>
                      <a:pPr algn="ctr"/>
                      <a:r>
                        <a:rPr lang="en-US" sz="2100" dirty="0" smtClean="0"/>
                        <a:t>Temperatures</a:t>
                      </a:r>
                      <a:r>
                        <a:rPr lang="en-US" sz="2100" baseline="0" dirty="0" smtClean="0"/>
                        <a:t> &gt;450° C</a:t>
                      </a:r>
                      <a:endParaRPr lang="en-US" sz="2100" dirty="0"/>
                    </a:p>
                  </a:txBody>
                  <a:tcPr marL="108037" marR="108037" marT="54018" marB="54018"/>
                </a:tc>
                <a:tc>
                  <a:txBody>
                    <a:bodyPr/>
                    <a:lstStyle/>
                    <a:p>
                      <a:pPr algn="ctr"/>
                      <a:endParaRPr lang="en-US" sz="2100" dirty="0"/>
                    </a:p>
                  </a:txBody>
                  <a:tcPr marL="108037" marR="108037" marT="54018" marB="54018"/>
                </a:tc>
                <a:tc>
                  <a:txBody>
                    <a:bodyPr/>
                    <a:lstStyle/>
                    <a:p>
                      <a:pPr algn="ctr"/>
                      <a:r>
                        <a:rPr lang="en-US" sz="2100" dirty="0" smtClean="0">
                          <a:latin typeface="Wingdings" panose="05000000000000000000" pitchFamily="2" charset="2"/>
                        </a:rPr>
                        <a:t>ü</a:t>
                      </a:r>
                      <a:endParaRPr lang="en-US" sz="2100" dirty="0">
                        <a:latin typeface="Wingdings" panose="05000000000000000000" pitchFamily="2" charset="2"/>
                      </a:endParaRPr>
                    </a:p>
                  </a:txBody>
                  <a:tcPr marL="108037" marR="108037" marT="54018" marB="54018"/>
                </a:tc>
                <a:tc>
                  <a:txBody>
                    <a:bodyPr/>
                    <a:lstStyle/>
                    <a:p>
                      <a:pPr algn="ctr"/>
                      <a:r>
                        <a:rPr lang="en-US" sz="2100" dirty="0" smtClean="0">
                          <a:latin typeface="Wingdings" panose="05000000000000000000" pitchFamily="2" charset="2"/>
                        </a:rPr>
                        <a:t>ü</a:t>
                      </a:r>
                      <a:endParaRPr lang="en-US" sz="2100" dirty="0">
                        <a:latin typeface="Wingdings" panose="05000000000000000000" pitchFamily="2" charset="2"/>
                      </a:endParaRPr>
                    </a:p>
                  </a:txBody>
                  <a:tcPr marL="108037" marR="108037" marT="54018" marB="54018"/>
                </a:tc>
              </a:tr>
            </a:tbl>
          </a:graphicData>
        </a:graphic>
      </p:graphicFrame>
    </p:spTree>
    <p:extLst>
      <p:ext uri="{BB962C8B-B14F-4D97-AF65-F5344CB8AC3E}">
        <p14:creationId xmlns:p14="http://schemas.microsoft.com/office/powerpoint/2010/main" val="337697793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2819400" y="6096000"/>
            <a:ext cx="3505200" cy="486509"/>
          </a:xfrm>
        </p:spPr>
        <p:txBody>
          <a:bodyPr/>
          <a:lstStyle/>
          <a:p>
            <a:r>
              <a:rPr lang="en-US" smtClean="0"/>
              <a:t>Confidential and Proprietary © SilcoTek® Corporation 2016 - All rights reserved Hard copies are uncontrolled</a:t>
            </a:r>
            <a:endParaRPr lang="en-US" dirty="0"/>
          </a:p>
        </p:txBody>
      </p:sp>
      <p:sp>
        <p:nvSpPr>
          <p:cNvPr id="3" name="Title 4"/>
          <p:cNvSpPr txBox="1">
            <a:spLocks/>
          </p:cNvSpPr>
          <p:nvPr/>
        </p:nvSpPr>
        <p:spPr>
          <a:xfrm>
            <a:off x="1" y="152400"/>
            <a:ext cx="9098762" cy="838200"/>
          </a:xfrm>
          <a:prstGeom prst="rect">
            <a:avLst/>
          </a:prstGeom>
        </p:spPr>
        <p:txBody>
          <a:bodyPr/>
          <a:lstStyle>
            <a:lvl1pPr algn="ctr" rtl="0" eaLnBrk="1" fontAlgn="base" hangingPunct="1">
              <a:spcBef>
                <a:spcPct val="0"/>
              </a:spcBef>
              <a:spcAft>
                <a:spcPct val="0"/>
              </a:spcAft>
              <a:defRPr sz="4400" b="1">
                <a:solidFill>
                  <a:schemeClr val="bg2"/>
                </a:solidFill>
                <a:latin typeface="+mj-lt"/>
                <a:ea typeface="+mj-ea"/>
                <a:cs typeface="+mj-cs"/>
              </a:defRPr>
            </a:lvl1pPr>
            <a:lvl2pPr algn="ctr" rtl="0" eaLnBrk="1" fontAlgn="base" hangingPunct="1">
              <a:spcBef>
                <a:spcPct val="0"/>
              </a:spcBef>
              <a:spcAft>
                <a:spcPct val="0"/>
              </a:spcAft>
              <a:defRPr sz="4400" b="1">
                <a:solidFill>
                  <a:schemeClr val="bg2"/>
                </a:solidFill>
                <a:latin typeface="Arial" charset="0"/>
              </a:defRPr>
            </a:lvl2pPr>
            <a:lvl3pPr algn="ctr" rtl="0" eaLnBrk="1" fontAlgn="base" hangingPunct="1">
              <a:spcBef>
                <a:spcPct val="0"/>
              </a:spcBef>
              <a:spcAft>
                <a:spcPct val="0"/>
              </a:spcAft>
              <a:defRPr sz="4400" b="1">
                <a:solidFill>
                  <a:schemeClr val="bg2"/>
                </a:solidFill>
                <a:latin typeface="Arial" charset="0"/>
              </a:defRPr>
            </a:lvl3pPr>
            <a:lvl4pPr algn="ctr" rtl="0" eaLnBrk="1" fontAlgn="base" hangingPunct="1">
              <a:spcBef>
                <a:spcPct val="0"/>
              </a:spcBef>
              <a:spcAft>
                <a:spcPct val="0"/>
              </a:spcAft>
              <a:defRPr sz="4400" b="1">
                <a:solidFill>
                  <a:schemeClr val="bg2"/>
                </a:solidFill>
                <a:latin typeface="Arial" charset="0"/>
              </a:defRPr>
            </a:lvl4pPr>
            <a:lvl5pPr algn="ctr" rtl="0" eaLnBrk="1" fontAlgn="base" hangingPunct="1">
              <a:spcBef>
                <a:spcPct val="0"/>
              </a:spcBef>
              <a:spcAft>
                <a:spcPct val="0"/>
              </a:spcAft>
              <a:defRPr sz="4400" b="1">
                <a:solidFill>
                  <a:schemeClr val="bg2"/>
                </a:solidFill>
                <a:latin typeface="Arial" charset="0"/>
              </a:defRPr>
            </a:lvl5pPr>
            <a:lvl6pPr marL="457200" algn="ctr" rtl="0" eaLnBrk="1" fontAlgn="base" hangingPunct="1">
              <a:spcBef>
                <a:spcPct val="0"/>
              </a:spcBef>
              <a:spcAft>
                <a:spcPct val="0"/>
              </a:spcAft>
              <a:defRPr sz="4400" b="1">
                <a:solidFill>
                  <a:schemeClr val="bg2"/>
                </a:solidFill>
                <a:latin typeface="Arial" charset="0"/>
              </a:defRPr>
            </a:lvl6pPr>
            <a:lvl7pPr marL="914400" algn="ctr" rtl="0" eaLnBrk="1" fontAlgn="base" hangingPunct="1">
              <a:spcBef>
                <a:spcPct val="0"/>
              </a:spcBef>
              <a:spcAft>
                <a:spcPct val="0"/>
              </a:spcAft>
              <a:defRPr sz="4400" b="1">
                <a:solidFill>
                  <a:schemeClr val="bg2"/>
                </a:solidFill>
                <a:latin typeface="Arial" charset="0"/>
              </a:defRPr>
            </a:lvl7pPr>
            <a:lvl8pPr marL="1371600" algn="ctr" rtl="0" eaLnBrk="1" fontAlgn="base" hangingPunct="1">
              <a:spcBef>
                <a:spcPct val="0"/>
              </a:spcBef>
              <a:spcAft>
                <a:spcPct val="0"/>
              </a:spcAft>
              <a:defRPr sz="4400" b="1">
                <a:solidFill>
                  <a:schemeClr val="bg2"/>
                </a:solidFill>
                <a:latin typeface="Arial" charset="0"/>
              </a:defRPr>
            </a:lvl8pPr>
            <a:lvl9pPr marL="1828800" algn="ctr" rtl="0" eaLnBrk="1" fontAlgn="base" hangingPunct="1">
              <a:spcBef>
                <a:spcPct val="0"/>
              </a:spcBef>
              <a:spcAft>
                <a:spcPct val="0"/>
              </a:spcAft>
              <a:defRPr sz="4400" b="1">
                <a:solidFill>
                  <a:schemeClr val="bg2"/>
                </a:solidFill>
                <a:latin typeface="Arial" charset="0"/>
              </a:defRPr>
            </a:lvl9pPr>
          </a:lstStyle>
          <a:p>
            <a:r>
              <a:rPr lang="en-US" sz="3200" kern="0" dirty="0" err="1" smtClean="0"/>
              <a:t>Dursan</a:t>
            </a:r>
            <a:r>
              <a:rPr lang="en-US" sz="3200" kern="0" dirty="0" smtClean="0"/>
              <a:t> resists water, increasing component lifetime and improving performance</a:t>
            </a:r>
            <a:endParaRPr lang="en-US" sz="3200" kern="0" dirty="0"/>
          </a:p>
        </p:txBody>
      </p:sp>
      <p:grpSp>
        <p:nvGrpSpPr>
          <p:cNvPr id="5" name="Group 4"/>
          <p:cNvGrpSpPr/>
          <p:nvPr/>
        </p:nvGrpSpPr>
        <p:grpSpPr>
          <a:xfrm>
            <a:off x="2374377" y="4362681"/>
            <a:ext cx="4350010" cy="1655637"/>
            <a:chOff x="1676400" y="4114800"/>
            <a:chExt cx="3504175" cy="1178112"/>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76400" y="4114800"/>
              <a:ext cx="1016000" cy="762000"/>
            </a:xfrm>
            <a:prstGeom prst="rect">
              <a:avLst/>
            </a:prstGeom>
          </p:spPr>
        </p:pic>
        <p:sp>
          <p:nvSpPr>
            <p:cNvPr id="7" name="TextBox 6"/>
            <p:cNvSpPr txBox="1"/>
            <p:nvPr/>
          </p:nvSpPr>
          <p:spPr>
            <a:xfrm>
              <a:off x="1689100" y="4876800"/>
              <a:ext cx="1082709" cy="416112"/>
            </a:xfrm>
            <a:prstGeom prst="rect">
              <a:avLst/>
            </a:prstGeom>
            <a:noFill/>
          </p:spPr>
          <p:txBody>
            <a:bodyPr wrap="square" rtlCol="0">
              <a:spAutoFit/>
            </a:bodyPr>
            <a:lstStyle/>
            <a:p>
              <a:pPr algn="ctr" fontAlgn="auto">
                <a:spcBef>
                  <a:spcPts val="0"/>
                </a:spcBef>
                <a:spcAft>
                  <a:spcPts val="0"/>
                </a:spcAft>
              </a:pPr>
              <a:r>
                <a:rPr lang="en-US" sz="1600" b="1" dirty="0" smtClean="0">
                  <a:solidFill>
                    <a:srgbClr val="008000"/>
                  </a:solidFill>
                  <a:latin typeface="Calibri"/>
                  <a:ea typeface="+mn-ea"/>
                </a:rPr>
                <a:t>SN 1000</a:t>
              </a:r>
            </a:p>
            <a:p>
              <a:pPr algn="ctr" fontAlgn="auto">
                <a:spcBef>
                  <a:spcPts val="0"/>
                </a:spcBef>
                <a:spcAft>
                  <a:spcPts val="0"/>
                </a:spcAft>
              </a:pPr>
              <a:r>
                <a:rPr lang="en-US" sz="1600" b="1" dirty="0" smtClean="0">
                  <a:solidFill>
                    <a:srgbClr val="008000"/>
                  </a:solidFill>
                  <a:latin typeface="Calibri"/>
                  <a:ea typeface="+mn-ea"/>
                </a:rPr>
                <a:t>49</a:t>
              </a:r>
              <a:r>
                <a:rPr lang="en-US" sz="1600" b="1" dirty="0" smtClean="0">
                  <a:solidFill>
                    <a:srgbClr val="008000"/>
                  </a:solidFill>
                  <a:latin typeface="Calibri"/>
                  <a:ea typeface="+mn-ea"/>
                  <a:cs typeface="Calibri"/>
                </a:rPr>
                <a:t>°</a:t>
              </a:r>
              <a:endParaRPr lang="en-US" sz="1600" b="1" dirty="0">
                <a:solidFill>
                  <a:srgbClr val="008000"/>
                </a:solidFill>
                <a:latin typeface="Calibri"/>
                <a:ea typeface="+mn-ea"/>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80783" y="4114800"/>
              <a:ext cx="1016000" cy="762000"/>
            </a:xfrm>
            <a:prstGeom prst="rect">
              <a:avLst/>
            </a:prstGeom>
          </p:spPr>
        </p:pic>
        <p:sp>
          <p:nvSpPr>
            <p:cNvPr id="9" name="TextBox 8"/>
            <p:cNvSpPr txBox="1"/>
            <p:nvPr/>
          </p:nvSpPr>
          <p:spPr>
            <a:xfrm>
              <a:off x="2849033" y="4861373"/>
              <a:ext cx="1179876" cy="416112"/>
            </a:xfrm>
            <a:prstGeom prst="rect">
              <a:avLst/>
            </a:prstGeom>
            <a:noFill/>
          </p:spPr>
          <p:txBody>
            <a:bodyPr wrap="square" rtlCol="0">
              <a:spAutoFit/>
            </a:bodyPr>
            <a:lstStyle/>
            <a:p>
              <a:pPr algn="ctr" fontAlgn="auto">
                <a:spcBef>
                  <a:spcPts val="0"/>
                </a:spcBef>
                <a:spcAft>
                  <a:spcPts val="0"/>
                </a:spcAft>
              </a:pPr>
              <a:r>
                <a:rPr lang="en-US" sz="1600" b="1" dirty="0" smtClean="0">
                  <a:solidFill>
                    <a:srgbClr val="008000"/>
                  </a:solidFill>
                  <a:latin typeface="Calibri"/>
                  <a:ea typeface="+mn-ea"/>
                </a:rPr>
                <a:t>SN 2000</a:t>
              </a:r>
            </a:p>
            <a:p>
              <a:pPr algn="ctr" fontAlgn="auto">
                <a:spcBef>
                  <a:spcPts val="0"/>
                </a:spcBef>
                <a:spcAft>
                  <a:spcPts val="0"/>
                </a:spcAft>
              </a:pPr>
              <a:r>
                <a:rPr lang="en-US" sz="1600" b="1" dirty="0" smtClean="0">
                  <a:solidFill>
                    <a:srgbClr val="008000"/>
                  </a:solidFill>
                  <a:latin typeface="Calibri"/>
                  <a:ea typeface="+mn-ea"/>
                </a:rPr>
                <a:t>101</a:t>
              </a:r>
              <a:r>
                <a:rPr lang="en-US" sz="1600" b="1" dirty="0" smtClean="0">
                  <a:solidFill>
                    <a:srgbClr val="008000"/>
                  </a:solidFill>
                  <a:latin typeface="Calibri"/>
                  <a:ea typeface="+mn-ea"/>
                  <a:cs typeface="Calibri"/>
                </a:rPr>
                <a:t>°</a:t>
              </a:r>
              <a:endParaRPr lang="en-US" sz="1600" b="1" dirty="0">
                <a:solidFill>
                  <a:srgbClr val="008000"/>
                </a:solidFill>
                <a:latin typeface="Calibri"/>
                <a:ea typeface="+mn-ea"/>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85166" y="4114800"/>
              <a:ext cx="1016000" cy="762000"/>
            </a:xfrm>
            <a:prstGeom prst="rect">
              <a:avLst/>
            </a:prstGeom>
          </p:spPr>
        </p:pic>
        <p:sp>
          <p:nvSpPr>
            <p:cNvPr id="11" name="TextBox 10"/>
            <p:cNvSpPr txBox="1"/>
            <p:nvPr/>
          </p:nvSpPr>
          <p:spPr>
            <a:xfrm>
              <a:off x="4097866" y="4861372"/>
              <a:ext cx="1082709" cy="416112"/>
            </a:xfrm>
            <a:prstGeom prst="rect">
              <a:avLst/>
            </a:prstGeom>
            <a:noFill/>
          </p:spPr>
          <p:txBody>
            <a:bodyPr wrap="square" rtlCol="0">
              <a:spAutoFit/>
            </a:bodyPr>
            <a:lstStyle/>
            <a:p>
              <a:pPr algn="ctr" fontAlgn="auto">
                <a:spcBef>
                  <a:spcPts val="0"/>
                </a:spcBef>
                <a:spcAft>
                  <a:spcPts val="0"/>
                </a:spcAft>
              </a:pPr>
              <a:r>
                <a:rPr lang="en-US" sz="1600" b="1" dirty="0" smtClean="0">
                  <a:solidFill>
                    <a:srgbClr val="008000"/>
                  </a:solidFill>
                  <a:latin typeface="Calibri"/>
                  <a:ea typeface="+mn-ea"/>
                </a:rPr>
                <a:t>Dursan</a:t>
              </a:r>
            </a:p>
            <a:p>
              <a:pPr algn="ctr" fontAlgn="auto">
                <a:spcBef>
                  <a:spcPts val="0"/>
                </a:spcBef>
                <a:spcAft>
                  <a:spcPts val="0"/>
                </a:spcAft>
              </a:pPr>
              <a:r>
                <a:rPr lang="en-US" sz="1600" b="1" dirty="0" smtClean="0">
                  <a:solidFill>
                    <a:srgbClr val="008000"/>
                  </a:solidFill>
                  <a:latin typeface="Calibri"/>
                  <a:ea typeface="+mn-ea"/>
                </a:rPr>
                <a:t>121</a:t>
              </a:r>
              <a:r>
                <a:rPr lang="en-US" sz="1600" b="1" dirty="0" smtClean="0">
                  <a:solidFill>
                    <a:srgbClr val="008000"/>
                  </a:solidFill>
                  <a:latin typeface="Calibri"/>
                  <a:ea typeface="+mn-ea"/>
                  <a:cs typeface="Calibri"/>
                </a:rPr>
                <a:t>°</a:t>
              </a:r>
              <a:endParaRPr lang="en-US" sz="1600" b="1" dirty="0">
                <a:solidFill>
                  <a:srgbClr val="008000"/>
                </a:solidFill>
                <a:latin typeface="Calibri"/>
                <a:ea typeface="+mn-ea"/>
              </a:endParaRPr>
            </a:p>
          </p:txBody>
        </p:sp>
      </p:grpSp>
      <p:sp>
        <p:nvSpPr>
          <p:cNvPr id="14" name="TextBox 13"/>
          <p:cNvSpPr txBox="1"/>
          <p:nvPr/>
        </p:nvSpPr>
        <p:spPr>
          <a:xfrm>
            <a:off x="6501210" y="6396334"/>
            <a:ext cx="2621019" cy="461665"/>
          </a:xfrm>
          <a:prstGeom prst="rect">
            <a:avLst/>
          </a:prstGeom>
          <a:noFill/>
        </p:spPr>
        <p:txBody>
          <a:bodyPr wrap="square" rtlCol="0">
            <a:spAutoFit/>
          </a:bodyPr>
          <a:lstStyle/>
          <a:p>
            <a:pPr algn="r" fontAlgn="auto">
              <a:spcBef>
                <a:spcPts val="0"/>
              </a:spcBef>
              <a:spcAft>
                <a:spcPts val="0"/>
              </a:spcAft>
            </a:pPr>
            <a:r>
              <a:rPr lang="en-US" sz="1200" dirty="0" smtClean="0">
                <a:solidFill>
                  <a:prstClr val="black"/>
                </a:solidFill>
                <a:latin typeface="Calibri"/>
              </a:rPr>
              <a:t>Rough:  120 grit; 58 </a:t>
            </a:r>
            <a:r>
              <a:rPr lang="en-US" sz="1200" dirty="0" err="1" smtClean="0">
                <a:solidFill>
                  <a:prstClr val="black"/>
                </a:solidFill>
                <a:latin typeface="Calibri" pitchFamily="34" charset="0"/>
              </a:rPr>
              <a:t>rms</a:t>
            </a:r>
            <a:r>
              <a:rPr lang="en-US" sz="1200" dirty="0" smtClean="0">
                <a:solidFill>
                  <a:prstClr val="black"/>
                </a:solidFill>
                <a:latin typeface="Calibri" pitchFamily="34" charset="0"/>
              </a:rPr>
              <a:t> (</a:t>
            </a:r>
            <a:r>
              <a:rPr lang="en-US" sz="1200" dirty="0" smtClean="0">
                <a:solidFill>
                  <a:prstClr val="black"/>
                </a:solidFill>
                <a:latin typeface="Calibri" pitchFamily="34" charset="0"/>
                <a:cs typeface="Arial"/>
              </a:rPr>
              <a:t>µin.)</a:t>
            </a:r>
            <a:endParaRPr lang="en-US" sz="1200" dirty="0" smtClean="0">
              <a:solidFill>
                <a:prstClr val="black"/>
              </a:solidFill>
              <a:latin typeface="Calibri" pitchFamily="34" charset="0"/>
            </a:endParaRPr>
          </a:p>
          <a:p>
            <a:pPr algn="r" fontAlgn="auto">
              <a:spcBef>
                <a:spcPts val="0"/>
              </a:spcBef>
              <a:spcAft>
                <a:spcPts val="0"/>
              </a:spcAft>
            </a:pPr>
            <a:r>
              <a:rPr lang="en-US" sz="1200" dirty="0" smtClean="0">
                <a:solidFill>
                  <a:prstClr val="black"/>
                </a:solidFill>
                <a:latin typeface="Calibri"/>
              </a:rPr>
              <a:t>Smooth:  mirror-like #8; 10 </a:t>
            </a:r>
            <a:r>
              <a:rPr lang="en-US" sz="1200" dirty="0" err="1" smtClean="0">
                <a:solidFill>
                  <a:prstClr val="black"/>
                </a:solidFill>
                <a:latin typeface="Calibri"/>
              </a:rPr>
              <a:t>rms</a:t>
            </a:r>
            <a:r>
              <a:rPr lang="en-US" sz="1200" dirty="0" smtClean="0">
                <a:solidFill>
                  <a:prstClr val="black"/>
                </a:solidFill>
                <a:latin typeface="Calibri"/>
              </a:rPr>
              <a:t> </a:t>
            </a:r>
            <a:r>
              <a:rPr lang="en-US" sz="1200" dirty="0" smtClean="0">
                <a:solidFill>
                  <a:prstClr val="black"/>
                </a:solidFill>
                <a:latin typeface="Calibri" pitchFamily="34" charset="0"/>
              </a:rPr>
              <a:t>(</a:t>
            </a:r>
            <a:r>
              <a:rPr lang="en-US" sz="1200" dirty="0" smtClean="0">
                <a:solidFill>
                  <a:prstClr val="black"/>
                </a:solidFill>
                <a:latin typeface="Calibri" pitchFamily="34" charset="0"/>
                <a:cs typeface="Arial"/>
              </a:rPr>
              <a:t>µin.)</a:t>
            </a:r>
            <a:endParaRPr lang="en-US" sz="1200" dirty="0">
              <a:solidFill>
                <a:prstClr val="black"/>
              </a:solidFill>
              <a:latin typeface="Calibri"/>
            </a:endParaRPr>
          </a:p>
        </p:txBody>
      </p:sp>
      <p:graphicFrame>
        <p:nvGraphicFramePr>
          <p:cNvPr id="16" name="Chart 15"/>
          <p:cNvGraphicFramePr>
            <a:graphicFrameLocks/>
          </p:cNvGraphicFramePr>
          <p:nvPr>
            <p:extLst/>
          </p:nvPr>
        </p:nvGraphicFramePr>
        <p:xfrm>
          <a:off x="1295400" y="1142691"/>
          <a:ext cx="7620000" cy="3295881"/>
        </p:xfrm>
        <a:graphic>
          <a:graphicData uri="http://schemas.openxmlformats.org/drawingml/2006/chart">
            <c:chart xmlns:c="http://schemas.openxmlformats.org/drawingml/2006/chart" xmlns:r="http://schemas.openxmlformats.org/officeDocument/2006/relationships" r:id="rId5"/>
          </a:graphicData>
        </a:graphic>
      </p:graphicFrame>
      <p:sp>
        <p:nvSpPr>
          <p:cNvPr id="17" name="TextBox 16"/>
          <p:cNvSpPr txBox="1"/>
          <p:nvPr/>
        </p:nvSpPr>
        <p:spPr>
          <a:xfrm>
            <a:off x="7913823" y="4765531"/>
            <a:ext cx="1184940" cy="646331"/>
          </a:xfrm>
          <a:prstGeom prst="rect">
            <a:avLst/>
          </a:prstGeom>
          <a:noFill/>
        </p:spPr>
        <p:txBody>
          <a:bodyPr wrap="none" rtlCol="0">
            <a:spAutoFit/>
          </a:bodyPr>
          <a:lstStyle/>
          <a:p>
            <a:r>
              <a:rPr lang="en-US" b="1" dirty="0" smtClean="0">
                <a:solidFill>
                  <a:srgbClr val="008000"/>
                </a:solidFill>
              </a:rPr>
              <a:t>Rough</a:t>
            </a:r>
          </a:p>
          <a:p>
            <a:r>
              <a:rPr lang="en-US" b="1" dirty="0" smtClean="0">
                <a:solidFill>
                  <a:srgbClr val="008000"/>
                </a:solidFill>
              </a:rPr>
              <a:t>Coupons</a:t>
            </a:r>
            <a:endParaRPr lang="en-US" b="1" dirty="0">
              <a:solidFill>
                <a:srgbClr val="008000"/>
              </a:solidFill>
            </a:endParaRPr>
          </a:p>
        </p:txBody>
      </p:sp>
      <p:sp>
        <p:nvSpPr>
          <p:cNvPr id="18" name="Right Arrow 17"/>
          <p:cNvSpPr/>
          <p:nvPr/>
        </p:nvSpPr>
        <p:spPr bwMode="auto">
          <a:xfrm rot="10800000">
            <a:off x="7532732" y="4996077"/>
            <a:ext cx="391977" cy="228600"/>
          </a:xfrm>
          <a:prstGeom prst="rightArrow">
            <a:avLst/>
          </a:prstGeom>
          <a:solidFill>
            <a:srgbClr val="008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Tx/>
              <a:buSzTx/>
              <a:buFontTx/>
              <a:buChar char="•"/>
              <a:tabLst/>
            </a:pPr>
            <a:endParaRPr kumimoji="0" lang="en-US" sz="2800" b="1" i="0" u="none" strike="noStrike" cap="none" normalizeH="0" baseline="-25000" smtClean="0">
              <a:ln>
                <a:noFill/>
              </a:ln>
              <a:solidFill>
                <a:schemeClr val="bg1">
                  <a:lumMod val="50000"/>
                </a:schemeClr>
              </a:solidFill>
              <a:effectLst/>
              <a:latin typeface="Arial" charset="0"/>
            </a:endParaRPr>
          </a:p>
        </p:txBody>
      </p:sp>
    </p:spTree>
    <p:extLst>
      <p:ext uri="{BB962C8B-B14F-4D97-AF65-F5344CB8AC3E}">
        <p14:creationId xmlns:p14="http://schemas.microsoft.com/office/powerpoint/2010/main" val="280583089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512800"/>
            <a:ext cx="8001000" cy="1143000"/>
          </a:xfrm>
        </p:spPr>
        <p:txBody>
          <a:bodyPr/>
          <a:lstStyle/>
          <a:p>
            <a:r>
              <a:rPr lang="en-US" dirty="0" smtClean="0"/>
              <a:t>How to Recommend:</a:t>
            </a:r>
            <a:br>
              <a:rPr lang="en-US" dirty="0" smtClean="0"/>
            </a:br>
            <a:r>
              <a:rPr lang="en-US" dirty="0" smtClean="0"/>
              <a:t>Advanced Surface Properties</a:t>
            </a:r>
            <a:endParaRPr lang="en-US" dirty="0"/>
          </a:p>
        </p:txBody>
      </p:sp>
      <p:sp>
        <p:nvSpPr>
          <p:cNvPr id="3" name="Content Placeholder 2"/>
          <p:cNvSpPr>
            <a:spLocks noGrp="1"/>
          </p:cNvSpPr>
          <p:nvPr>
            <p:ph idx="1"/>
          </p:nvPr>
        </p:nvSpPr>
        <p:spPr>
          <a:xfrm>
            <a:off x="76200" y="2133600"/>
            <a:ext cx="9067800" cy="3657600"/>
          </a:xfrm>
        </p:spPr>
        <p:txBody>
          <a:bodyPr/>
          <a:lstStyle/>
          <a:p>
            <a:r>
              <a:rPr lang="en-US" sz="2400" dirty="0" smtClean="0"/>
              <a:t>Always </a:t>
            </a:r>
            <a:r>
              <a:rPr lang="en-US" sz="2400" dirty="0" err="1" smtClean="0"/>
              <a:t>Dursan</a:t>
            </a:r>
            <a:r>
              <a:rPr lang="en-US" sz="2400" dirty="0" smtClean="0"/>
              <a:t> for anything involving “sticking”, hydrophobicity, varnishing, difficult cleaning, etc. at or below 450° C</a:t>
            </a:r>
          </a:p>
          <a:p>
            <a:endParaRPr lang="en-US" sz="2400" dirty="0"/>
          </a:p>
          <a:p>
            <a:r>
              <a:rPr lang="en-US" sz="2400" dirty="0" smtClean="0"/>
              <a:t>Silicon coatings (</a:t>
            </a:r>
            <a:r>
              <a:rPr lang="en-US" sz="2400" dirty="0" err="1" smtClean="0"/>
              <a:t>SilcoNert</a:t>
            </a:r>
            <a:r>
              <a:rPr lang="en-US" sz="2400" dirty="0" smtClean="0"/>
              <a:t> 1000, </a:t>
            </a:r>
            <a:r>
              <a:rPr lang="en-US" sz="2400" dirty="0" err="1" smtClean="0"/>
              <a:t>Silcolloy</a:t>
            </a:r>
            <a:r>
              <a:rPr lang="en-US" sz="2400" dirty="0" smtClean="0"/>
              <a:t>, </a:t>
            </a:r>
            <a:r>
              <a:rPr lang="en-US" sz="2400" dirty="0" err="1" smtClean="0"/>
              <a:t>SilcoGuard</a:t>
            </a:r>
            <a:r>
              <a:rPr lang="en-US" sz="2400" dirty="0" smtClean="0"/>
              <a:t>, </a:t>
            </a:r>
            <a:r>
              <a:rPr lang="en-US" sz="2400" dirty="0" err="1" smtClean="0"/>
              <a:t>SilcoKlean</a:t>
            </a:r>
            <a:r>
              <a:rPr lang="en-US" sz="2400" dirty="0" smtClean="0"/>
              <a:t>) are the only options when exceeding 450° C</a:t>
            </a:r>
          </a:p>
          <a:p>
            <a:endParaRPr lang="en-US" sz="2400" dirty="0"/>
          </a:p>
          <a:p>
            <a:r>
              <a:rPr lang="en-US" sz="2400" dirty="0" err="1" smtClean="0"/>
              <a:t>SilcoKlean</a:t>
            </a:r>
            <a:r>
              <a:rPr lang="en-US" sz="2400" dirty="0" smtClean="0"/>
              <a:t> is specially designed for preventing carbon build-up (also known as “coking”)</a:t>
            </a:r>
            <a:endParaRPr lang="en-US" sz="2400" dirty="0"/>
          </a:p>
        </p:txBody>
      </p:sp>
      <p:sp>
        <p:nvSpPr>
          <p:cNvPr id="4" name="Footer Placeholder 3"/>
          <p:cNvSpPr>
            <a:spLocks noGrp="1"/>
          </p:cNvSpPr>
          <p:nvPr>
            <p:ph type="ftr" sz="quarter" idx="10"/>
          </p:nvPr>
        </p:nvSpPr>
        <p:spPr/>
        <p:txBody>
          <a:bodyPr/>
          <a:lstStyle/>
          <a:p>
            <a:r>
              <a:rPr lang="en-US" smtClean="0"/>
              <a:t>© SilcoTek® Corporation 2016 - All rights reserved.  Hard copies are uncontrolled.</a:t>
            </a:r>
            <a:endParaRPr lang="en-US"/>
          </a:p>
        </p:txBody>
      </p:sp>
    </p:spTree>
    <p:extLst>
      <p:ext uri="{BB962C8B-B14F-4D97-AF65-F5344CB8AC3E}">
        <p14:creationId xmlns:p14="http://schemas.microsoft.com/office/powerpoint/2010/main" val="6863337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Where are we?</a:t>
            </a:r>
            <a:endParaRPr lang="en-US" dirty="0"/>
          </a:p>
        </p:txBody>
      </p:sp>
      <p:sp>
        <p:nvSpPr>
          <p:cNvPr id="4" name="Footer Placeholder 3"/>
          <p:cNvSpPr>
            <a:spLocks noGrp="1"/>
          </p:cNvSpPr>
          <p:nvPr>
            <p:ph type="ftr" sz="quarter" idx="10"/>
          </p:nvPr>
        </p:nvSpPr>
        <p:spPr/>
        <p:txBody>
          <a:bodyPr/>
          <a:lstStyle/>
          <a:p>
            <a:r>
              <a:rPr lang="en-US" smtClean="0"/>
              <a:t>© SilcoTek® Corporation 2016 - All rights reserved.  Hard copies are uncontrolled.</a:t>
            </a:r>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981200"/>
            <a:ext cx="7858093" cy="3962400"/>
          </a:xfrm>
          <a:prstGeom prst="rect">
            <a:avLst/>
          </a:prstGeom>
        </p:spPr>
      </p:pic>
    </p:spTree>
    <p:extLst>
      <p:ext uri="{BB962C8B-B14F-4D97-AF65-F5344CB8AC3E}">
        <p14:creationId xmlns:p14="http://schemas.microsoft.com/office/powerpoint/2010/main" val="9836071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438400"/>
            <a:ext cx="7772400" cy="1143000"/>
          </a:xfrm>
        </p:spPr>
        <p:txBody>
          <a:bodyPr/>
          <a:lstStyle/>
          <a:p>
            <a:r>
              <a:rPr lang="en-US" dirty="0" smtClean="0"/>
              <a:t>Applications</a:t>
            </a:r>
            <a:endParaRPr lang="en-US" dirty="0"/>
          </a:p>
        </p:txBody>
      </p:sp>
      <p:sp>
        <p:nvSpPr>
          <p:cNvPr id="3" name="Footer Placeholder 2"/>
          <p:cNvSpPr>
            <a:spLocks noGrp="1"/>
          </p:cNvSpPr>
          <p:nvPr>
            <p:ph type="ftr" sz="quarter" idx="10"/>
          </p:nvPr>
        </p:nvSpPr>
        <p:spPr/>
        <p:txBody>
          <a:bodyPr/>
          <a:lstStyle/>
          <a:p>
            <a:r>
              <a:rPr lang="en-US" smtClean="0"/>
              <a:t>© SilcoTek® Corporation 2016 - All rights reserved.  Hard copies are uncontrolled.</a:t>
            </a:r>
            <a:endParaRPr lang="en-US"/>
          </a:p>
        </p:txBody>
      </p:sp>
    </p:spTree>
    <p:extLst>
      <p:ext uri="{BB962C8B-B14F-4D97-AF65-F5344CB8AC3E}">
        <p14:creationId xmlns:p14="http://schemas.microsoft.com/office/powerpoint/2010/main" val="178781242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Applications</a:t>
            </a:r>
            <a:endParaRPr lang="en-US" dirty="0"/>
          </a:p>
        </p:txBody>
      </p:sp>
      <p:sp>
        <p:nvSpPr>
          <p:cNvPr id="3" name="Content Placeholder 2"/>
          <p:cNvSpPr>
            <a:spLocks noGrp="1"/>
          </p:cNvSpPr>
          <p:nvPr>
            <p:ph idx="1"/>
          </p:nvPr>
        </p:nvSpPr>
        <p:spPr>
          <a:xfrm>
            <a:off x="152400" y="1828800"/>
            <a:ext cx="7772400" cy="3657600"/>
          </a:xfrm>
        </p:spPr>
        <p:txBody>
          <a:bodyPr>
            <a:noAutofit/>
          </a:bodyPr>
          <a:lstStyle/>
          <a:p>
            <a:r>
              <a:rPr lang="en-US" sz="2800" b="0" dirty="0" smtClean="0">
                <a:latin typeface="Arial" panose="020B0604020202020204" pitchFamily="34" charset="0"/>
                <a:cs typeface="Arial" panose="020B0604020202020204" pitchFamily="34" charset="0"/>
              </a:rPr>
              <a:t>Subpart –Ja, refinery flare gas testing</a:t>
            </a:r>
          </a:p>
          <a:p>
            <a:r>
              <a:rPr lang="en-US" sz="2800" b="0" dirty="0" smtClean="0">
                <a:latin typeface="Arial" panose="020B0604020202020204" pitchFamily="34" charset="0"/>
                <a:cs typeface="Arial" panose="020B0604020202020204" pitchFamily="34" charset="0"/>
              </a:rPr>
              <a:t>Oil and gas well down-hole sampling</a:t>
            </a:r>
          </a:p>
          <a:p>
            <a:r>
              <a:rPr lang="en-US" sz="2800" b="0" dirty="0" smtClean="0">
                <a:latin typeface="Arial" panose="020B0604020202020204" pitchFamily="34" charset="0"/>
                <a:cs typeface="Arial" panose="020B0604020202020204" pitchFamily="34" charset="0"/>
              </a:rPr>
              <a:t>Ethylene/Propylene catalyst poisons</a:t>
            </a:r>
          </a:p>
          <a:p>
            <a:r>
              <a:rPr lang="en-US" sz="2800" b="0" dirty="0" smtClean="0">
                <a:latin typeface="Arial" panose="020B0604020202020204" pitchFamily="34" charset="0"/>
                <a:cs typeface="Arial" panose="020B0604020202020204" pitchFamily="34" charset="0"/>
              </a:rPr>
              <a:t>Coal fired boiler flue gas testing</a:t>
            </a:r>
          </a:p>
          <a:p>
            <a:r>
              <a:rPr lang="en-US" sz="2800" b="0" dirty="0" smtClean="0">
                <a:latin typeface="Arial" panose="020B0604020202020204" pitchFamily="34" charset="0"/>
                <a:cs typeface="Arial" panose="020B0604020202020204" pitchFamily="34" charset="0"/>
              </a:rPr>
              <a:t>Ammonia slip</a:t>
            </a:r>
          </a:p>
          <a:p>
            <a:r>
              <a:rPr lang="en-US" sz="2800" dirty="0" smtClean="0">
                <a:latin typeface="Arial" panose="020B0604020202020204" pitchFamily="34" charset="0"/>
                <a:cs typeface="Arial" panose="020B0604020202020204" pitchFamily="34" charset="0"/>
              </a:rPr>
              <a:t>Automotive</a:t>
            </a:r>
          </a:p>
          <a:p>
            <a:r>
              <a:rPr lang="en-US" sz="2800" b="0" dirty="0" smtClean="0">
                <a:latin typeface="Arial" panose="020B0604020202020204" pitchFamily="34" charset="0"/>
                <a:cs typeface="Arial" panose="020B0604020202020204" pitchFamily="34" charset="0"/>
              </a:rPr>
              <a:t>H</a:t>
            </a:r>
            <a:r>
              <a:rPr lang="en-US" sz="2800" b="0" baseline="-25000" dirty="0" smtClean="0">
                <a:latin typeface="Arial" panose="020B0604020202020204" pitchFamily="34" charset="0"/>
                <a:cs typeface="Arial" panose="020B0604020202020204" pitchFamily="34" charset="0"/>
              </a:rPr>
              <a:t>2</a:t>
            </a:r>
            <a:r>
              <a:rPr lang="en-US" sz="2800" b="0" dirty="0" smtClean="0">
                <a:latin typeface="Arial" panose="020B0604020202020204" pitchFamily="34" charset="0"/>
                <a:cs typeface="Arial" panose="020B0604020202020204" pitchFamily="34" charset="0"/>
              </a:rPr>
              <a:t>S to SO</a:t>
            </a:r>
            <a:r>
              <a:rPr lang="en-US" sz="2800" b="0" baseline="-25000" dirty="0" smtClean="0">
                <a:latin typeface="Arial" panose="020B0604020202020204" pitchFamily="34" charset="0"/>
                <a:cs typeface="Arial" panose="020B0604020202020204" pitchFamily="34" charset="0"/>
              </a:rPr>
              <a:t>2</a:t>
            </a:r>
            <a:r>
              <a:rPr lang="en-US" sz="2800" b="0" dirty="0" smtClean="0">
                <a:latin typeface="Arial" panose="020B0604020202020204" pitchFamily="34" charset="0"/>
                <a:cs typeface="Arial" panose="020B0604020202020204" pitchFamily="34" charset="0"/>
              </a:rPr>
              <a:t> conversion above 100°C</a:t>
            </a:r>
          </a:p>
          <a:p>
            <a:r>
              <a:rPr lang="en-US" sz="2800" dirty="0" smtClean="0">
                <a:latin typeface="Arial" panose="020B0604020202020204" pitchFamily="34" charset="0"/>
                <a:cs typeface="Arial" panose="020B0604020202020204" pitchFamily="34" charset="0"/>
              </a:rPr>
              <a:t>Tier 3 fuel standards</a:t>
            </a:r>
            <a:endParaRPr lang="en-US" sz="2800" b="0" dirty="0" smtClean="0">
              <a:latin typeface="Arial" panose="020B0604020202020204" pitchFamily="34" charset="0"/>
              <a:cs typeface="Arial" panose="020B0604020202020204" pitchFamily="34" charset="0"/>
            </a:endParaRPr>
          </a:p>
        </p:txBody>
      </p:sp>
      <p:pic>
        <p:nvPicPr>
          <p:cNvPr id="4" name="Picture 3" descr="file-1570964196-medium-jpg.jpg"/>
          <p:cNvPicPr>
            <a:picLocks noChangeAspect="1"/>
          </p:cNvPicPr>
          <p:nvPr/>
        </p:nvPicPr>
        <p:blipFill>
          <a:blip r:embed="rId3" cstate="print"/>
          <a:stretch>
            <a:fillRect/>
          </a:stretch>
        </p:blipFill>
        <p:spPr>
          <a:xfrm>
            <a:off x="6957568" y="2209799"/>
            <a:ext cx="2262632" cy="3030311"/>
          </a:xfrm>
          <a:prstGeom prst="rect">
            <a:avLst/>
          </a:prstGeom>
        </p:spPr>
      </p:pic>
    </p:spTree>
    <p:extLst>
      <p:ext uri="{BB962C8B-B14F-4D97-AF65-F5344CB8AC3E}">
        <p14:creationId xmlns:p14="http://schemas.microsoft.com/office/powerpoint/2010/main" val="401812664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Flare testing:  Sulfurs, Mercury, Ammonia</a:t>
            </a:r>
            <a:endParaRPr lang="en-US" dirty="0"/>
          </a:p>
        </p:txBody>
      </p:sp>
      <p:sp>
        <p:nvSpPr>
          <p:cNvPr id="3" name="Content Placeholder 2"/>
          <p:cNvSpPr>
            <a:spLocks noGrp="1"/>
          </p:cNvSpPr>
          <p:nvPr>
            <p:ph idx="1"/>
          </p:nvPr>
        </p:nvSpPr>
        <p:spPr>
          <a:xfrm>
            <a:off x="713342" y="2209800"/>
            <a:ext cx="7772400" cy="3657600"/>
          </a:xfrm>
        </p:spPr>
        <p:txBody>
          <a:bodyPr/>
          <a:lstStyle/>
          <a:p>
            <a:r>
              <a:rPr lang="en-US" sz="2800" b="0" dirty="0" smtClean="0">
                <a:latin typeface="Arial" panose="020B0604020202020204" pitchFamily="34" charset="0"/>
                <a:cs typeface="Arial" panose="020B0604020202020204" pitchFamily="34" charset="0"/>
              </a:rPr>
              <a:t>40 CFR 60 Subpart –</a:t>
            </a:r>
            <a:r>
              <a:rPr lang="en-US" sz="2800" b="0" dirty="0" err="1" smtClean="0">
                <a:latin typeface="Arial" panose="020B0604020202020204" pitchFamily="34" charset="0"/>
                <a:cs typeface="Arial" panose="020B0604020202020204" pitchFamily="34" charset="0"/>
              </a:rPr>
              <a:t>Ja</a:t>
            </a:r>
            <a:r>
              <a:rPr lang="en-US" sz="2800" b="0" dirty="0" smtClean="0">
                <a:latin typeface="Arial" panose="020B0604020202020204" pitchFamily="34" charset="0"/>
                <a:cs typeface="Arial" panose="020B0604020202020204" pitchFamily="34" charset="0"/>
              </a:rPr>
              <a:t> regulation</a:t>
            </a:r>
          </a:p>
          <a:p>
            <a:pPr lvl="1"/>
            <a:r>
              <a:rPr lang="en-US" b="0" dirty="0" smtClean="0">
                <a:latin typeface="Arial" panose="020B0604020202020204" pitchFamily="34" charset="0"/>
                <a:cs typeface="Arial" panose="020B0604020202020204" pitchFamily="34" charset="0"/>
              </a:rPr>
              <a:t>All new and modified refinery flares to be monitored by November 2015</a:t>
            </a:r>
          </a:p>
          <a:p>
            <a:r>
              <a:rPr lang="en-US" sz="2800" b="0" dirty="0" smtClean="0">
                <a:latin typeface="Arial" panose="020B0604020202020204" pitchFamily="34" charset="0"/>
                <a:cs typeface="Arial" panose="020B0604020202020204" pitchFamily="34" charset="0"/>
              </a:rPr>
              <a:t>Given stream compositions, inert coatings will aid with trace level analysis of total sulfurs</a:t>
            </a:r>
          </a:p>
          <a:p>
            <a:r>
              <a:rPr lang="en-US" sz="2800" b="0" dirty="0" smtClean="0">
                <a:latin typeface="Arial" panose="020B0604020202020204" pitchFamily="34" charset="0"/>
                <a:cs typeface="Arial" panose="020B0604020202020204" pitchFamily="34" charset="0"/>
              </a:rPr>
              <a:t>Stream may even have HF from Phillips Alkylation units</a:t>
            </a:r>
            <a:endParaRPr lang="en-US" sz="28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418000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Flare testing:  Sulfurs, Mercury, </a:t>
            </a:r>
            <a:r>
              <a:rPr lang="en-US" dirty="0" smtClean="0"/>
              <a:t>Ammonia</a:t>
            </a:r>
            <a:endParaRPr lang="en-US" dirty="0"/>
          </a:p>
        </p:txBody>
      </p:sp>
      <p:sp>
        <p:nvSpPr>
          <p:cNvPr id="3" name="Content Placeholder 2"/>
          <p:cNvSpPr>
            <a:spLocks noGrp="1"/>
          </p:cNvSpPr>
          <p:nvPr>
            <p:ph idx="1"/>
          </p:nvPr>
        </p:nvSpPr>
        <p:spPr>
          <a:xfrm>
            <a:off x="685800" y="2209800"/>
            <a:ext cx="7772400" cy="3657600"/>
          </a:xfrm>
        </p:spPr>
        <p:txBody>
          <a:bodyPr>
            <a:normAutofit fontScale="70000" lnSpcReduction="20000"/>
          </a:bodyPr>
          <a:lstStyle/>
          <a:p>
            <a:r>
              <a:rPr lang="en-US" b="0" dirty="0" smtClean="0">
                <a:cs typeface="Calibri" panose="020F0502020204030204" pitchFamily="34" charset="0"/>
              </a:rPr>
              <a:t>Davidson, et. al.</a:t>
            </a:r>
            <a:r>
              <a:rPr lang="en-US" baseline="30000" dirty="0">
                <a:cs typeface="Calibri" panose="020F0502020204030204" pitchFamily="34" charset="0"/>
              </a:rPr>
              <a:t>4</a:t>
            </a:r>
            <a:r>
              <a:rPr lang="en-US" b="0" dirty="0" smtClean="0">
                <a:cs typeface="Calibri" panose="020F0502020204030204" pitchFamily="34" charset="0"/>
              </a:rPr>
              <a:t> published data on refinery flare gas monitoring systems performance over </a:t>
            </a:r>
            <a:r>
              <a:rPr lang="en-US" dirty="0" smtClean="0">
                <a:cs typeface="Calibri" panose="020F0502020204030204" pitchFamily="34" charset="0"/>
              </a:rPr>
              <a:t>1 year</a:t>
            </a:r>
            <a:br>
              <a:rPr lang="en-US" dirty="0" smtClean="0">
                <a:cs typeface="Calibri" panose="020F0502020204030204" pitchFamily="34" charset="0"/>
              </a:rPr>
            </a:br>
            <a:endParaRPr lang="en-US" dirty="0" smtClean="0">
              <a:cs typeface="Calibri" panose="020F0502020204030204" pitchFamily="34" charset="0"/>
            </a:endParaRPr>
          </a:p>
          <a:p>
            <a:r>
              <a:rPr lang="en-US" dirty="0" smtClean="0">
                <a:cs typeface="Calibri" panose="020F0502020204030204" pitchFamily="34" charset="0"/>
              </a:rPr>
              <a:t>Monitoring </a:t>
            </a:r>
            <a:r>
              <a:rPr lang="en-US" dirty="0">
                <a:cs typeface="Calibri" panose="020F0502020204030204" pitchFamily="34" charset="0"/>
              </a:rPr>
              <a:t>range from 1 to 150,000 ppm total </a:t>
            </a:r>
            <a:r>
              <a:rPr lang="en-US" dirty="0" smtClean="0">
                <a:cs typeface="Calibri" panose="020F0502020204030204" pitchFamily="34" charset="0"/>
              </a:rPr>
              <a:t>sulfur</a:t>
            </a:r>
            <a:br>
              <a:rPr lang="en-US" dirty="0" smtClean="0">
                <a:cs typeface="Calibri" panose="020F0502020204030204" pitchFamily="34" charset="0"/>
              </a:rPr>
            </a:br>
            <a:endParaRPr lang="en-US" dirty="0">
              <a:cs typeface="Calibri" panose="020F0502020204030204" pitchFamily="34" charset="0"/>
            </a:endParaRPr>
          </a:p>
          <a:p>
            <a:r>
              <a:rPr lang="en-US" dirty="0">
                <a:cs typeface="Calibri" panose="020F0502020204030204" pitchFamily="34" charset="0"/>
              </a:rPr>
              <a:t>Vent gas measure at middle 50% of flare with angled coated probe to get representative </a:t>
            </a:r>
            <a:r>
              <a:rPr lang="en-US" dirty="0" smtClean="0">
                <a:cs typeface="Calibri" panose="020F0502020204030204" pitchFamily="34" charset="0"/>
              </a:rPr>
              <a:t>sample</a:t>
            </a:r>
            <a:br>
              <a:rPr lang="en-US" dirty="0" smtClean="0">
                <a:cs typeface="Calibri" panose="020F0502020204030204" pitchFamily="34" charset="0"/>
              </a:rPr>
            </a:br>
            <a:endParaRPr lang="en-US" dirty="0">
              <a:cs typeface="Calibri" panose="020F0502020204030204" pitchFamily="34" charset="0"/>
            </a:endParaRPr>
          </a:p>
          <a:p>
            <a:r>
              <a:rPr lang="en-US" dirty="0" smtClean="0">
                <a:cs typeface="Calibri" panose="020F0502020204030204" pitchFamily="34" charset="0"/>
              </a:rPr>
              <a:t>Highlighted importance of stable </a:t>
            </a:r>
            <a:r>
              <a:rPr lang="en-US" dirty="0">
                <a:cs typeface="Calibri" panose="020F0502020204030204" pitchFamily="34" charset="0"/>
              </a:rPr>
              <a:t>instrumentation, heated sample system and inert coating to entire sample pathway</a:t>
            </a:r>
          </a:p>
          <a:p>
            <a:endParaRPr lang="en-US" b="0" dirty="0" smtClean="0">
              <a:latin typeface="Calibri" panose="020F0502020204030204" pitchFamily="34" charset="0"/>
              <a:cs typeface="Calibri" panose="020F0502020204030204" pitchFamily="34" charset="0"/>
            </a:endParaRPr>
          </a:p>
        </p:txBody>
      </p:sp>
      <p:sp>
        <p:nvSpPr>
          <p:cNvPr id="4" name="Footer Placeholder 3"/>
          <p:cNvSpPr>
            <a:spLocks noGrp="1"/>
          </p:cNvSpPr>
          <p:nvPr>
            <p:ph type="ftr" sz="quarter" idx="4294967295"/>
          </p:nvPr>
        </p:nvSpPr>
        <p:spPr>
          <a:xfrm>
            <a:off x="1287137" y="5502275"/>
            <a:ext cx="7162800" cy="365125"/>
          </a:xfrm>
          <a:prstGeom prst="rect">
            <a:avLst/>
          </a:prstGeom>
        </p:spPr>
        <p:txBody>
          <a:bodyPr/>
          <a:lstStyle/>
          <a:p>
            <a:pPr algn="l"/>
            <a:r>
              <a:rPr lang="en-US" sz="1200" baseline="30000" dirty="0"/>
              <a:t>4</a:t>
            </a:r>
            <a:r>
              <a:rPr lang="en-US" sz="1200" i="0" dirty="0" smtClean="0"/>
              <a:t>Davidson, T.; et. al. “Performance of Environmental Monitor For Total Sulfur and High Heating Value of Refinery Flare Gas System.” ISA 56</a:t>
            </a:r>
            <a:r>
              <a:rPr lang="en-US" sz="1200" i="0" baseline="30000" dirty="0" smtClean="0"/>
              <a:t>th</a:t>
            </a:r>
            <a:r>
              <a:rPr lang="en-US" sz="1200" i="0" dirty="0" smtClean="0"/>
              <a:t> Analysis Division Symposium 2011, League City, TX (2011)</a:t>
            </a:r>
            <a:endParaRPr lang="en-US" sz="1200" i="0" dirty="0"/>
          </a:p>
        </p:txBody>
      </p:sp>
    </p:spTree>
    <p:extLst>
      <p:ext uri="{BB962C8B-B14F-4D97-AF65-F5344CB8AC3E}">
        <p14:creationId xmlns:p14="http://schemas.microsoft.com/office/powerpoint/2010/main" val="52555064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4388" y="228600"/>
            <a:ext cx="7772400" cy="1143000"/>
          </a:xfrm>
        </p:spPr>
        <p:txBody>
          <a:bodyPr/>
          <a:lstStyle/>
          <a:p>
            <a:r>
              <a:rPr lang="en-US" dirty="0"/>
              <a:t>Flare testing:  Sulfurs, Mercury, Ammonia</a:t>
            </a:r>
          </a:p>
        </p:txBody>
      </p:sp>
      <p:sp>
        <p:nvSpPr>
          <p:cNvPr id="3" name="Content Placeholder 2"/>
          <p:cNvSpPr>
            <a:spLocks noGrp="1"/>
          </p:cNvSpPr>
          <p:nvPr>
            <p:ph idx="1"/>
          </p:nvPr>
        </p:nvSpPr>
        <p:spPr>
          <a:xfrm>
            <a:off x="634388" y="1600200"/>
            <a:ext cx="7772400" cy="3657600"/>
          </a:xfrm>
        </p:spPr>
        <p:txBody>
          <a:bodyPr/>
          <a:lstStyle/>
          <a:p>
            <a:r>
              <a:rPr lang="en-US" b="0" dirty="0" smtClean="0">
                <a:latin typeface="+mj-lt"/>
                <a:cs typeface="Calibri" panose="020F0502020204030204" pitchFamily="34" charset="0"/>
              </a:rPr>
              <a:t>Lessons applied to Subpart –Ja demand</a:t>
            </a:r>
          </a:p>
          <a:p>
            <a:r>
              <a:rPr lang="en-US" b="0" dirty="0" smtClean="0">
                <a:latin typeface="+mj-lt"/>
                <a:cs typeface="Calibri" panose="020F0502020204030204" pitchFamily="34" charset="0"/>
              </a:rPr>
              <a:t>Sample system stability:</a:t>
            </a:r>
          </a:p>
          <a:p>
            <a:pPr lvl="1"/>
            <a:r>
              <a:rPr lang="en-US" sz="2400" b="0" dirty="0" smtClean="0">
                <a:latin typeface="+mj-lt"/>
                <a:cs typeface="Calibri" panose="020F0502020204030204" pitchFamily="34" charset="0"/>
              </a:rPr>
              <a:t>Heated transfer lines</a:t>
            </a:r>
          </a:p>
          <a:p>
            <a:pPr lvl="1"/>
            <a:r>
              <a:rPr lang="en-US" sz="2400" b="0" dirty="0" smtClean="0">
                <a:latin typeface="+mj-lt"/>
                <a:cs typeface="Calibri" panose="020F0502020204030204" pitchFamily="34" charset="0"/>
              </a:rPr>
              <a:t>Surface finish considerations</a:t>
            </a:r>
          </a:p>
          <a:p>
            <a:pPr lvl="1"/>
            <a:r>
              <a:rPr lang="en-US" sz="2400" b="0" dirty="0" smtClean="0">
                <a:latin typeface="+mj-lt"/>
                <a:cs typeface="Calibri" panose="020F0502020204030204" pitchFamily="34" charset="0"/>
              </a:rPr>
              <a:t>Metallurgy</a:t>
            </a:r>
          </a:p>
          <a:p>
            <a:pPr lvl="1"/>
            <a:r>
              <a:rPr lang="en-US" sz="2400" b="0" dirty="0" smtClean="0">
                <a:latin typeface="+mj-lt"/>
                <a:cs typeface="Calibri" panose="020F0502020204030204" pitchFamily="34" charset="0"/>
              </a:rPr>
              <a:t>HF or no HF</a:t>
            </a:r>
          </a:p>
          <a:p>
            <a:r>
              <a:rPr lang="en-US" b="0" dirty="0" smtClean="0">
                <a:latin typeface="+mj-lt"/>
                <a:cs typeface="Calibri" panose="020F0502020204030204" pitchFamily="34" charset="0"/>
              </a:rPr>
              <a:t>Can achieve the regulatory standards and provide stable performance</a:t>
            </a:r>
          </a:p>
        </p:txBody>
      </p:sp>
      <p:pic>
        <p:nvPicPr>
          <p:cNvPr id="4" name="Picture 3" descr="file-866417557-medium-jpg.jpg"/>
          <p:cNvPicPr>
            <a:picLocks noChangeAspect="1"/>
          </p:cNvPicPr>
          <p:nvPr/>
        </p:nvPicPr>
        <p:blipFill>
          <a:blip r:embed="rId3" cstate="print"/>
          <a:stretch>
            <a:fillRect/>
          </a:stretch>
        </p:blipFill>
        <p:spPr>
          <a:xfrm>
            <a:off x="6930413" y="2590800"/>
            <a:ext cx="1476375" cy="2065470"/>
          </a:xfrm>
          <a:prstGeom prst="rect">
            <a:avLst/>
          </a:prstGeom>
        </p:spPr>
      </p:pic>
    </p:spTree>
    <p:extLst>
      <p:ext uri="{BB962C8B-B14F-4D97-AF65-F5344CB8AC3E}">
        <p14:creationId xmlns:p14="http://schemas.microsoft.com/office/powerpoint/2010/main" val="167321902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9995" y="190500"/>
            <a:ext cx="7772400" cy="1143000"/>
          </a:xfrm>
        </p:spPr>
        <p:txBody>
          <a:bodyPr/>
          <a:lstStyle/>
          <a:p>
            <a:r>
              <a:rPr lang="en-US" dirty="0" smtClean="0"/>
              <a:t>Well Sampling:  Mercury and Sulfur</a:t>
            </a:r>
            <a:endParaRPr lang="en-US" dirty="0"/>
          </a:p>
        </p:txBody>
      </p:sp>
      <p:sp>
        <p:nvSpPr>
          <p:cNvPr id="3" name="Content Placeholder 2"/>
          <p:cNvSpPr>
            <a:spLocks noGrp="1"/>
          </p:cNvSpPr>
          <p:nvPr>
            <p:ph idx="1"/>
          </p:nvPr>
        </p:nvSpPr>
        <p:spPr>
          <a:xfrm>
            <a:off x="649995" y="1524000"/>
            <a:ext cx="7772400" cy="3657600"/>
          </a:xfrm>
        </p:spPr>
        <p:txBody>
          <a:bodyPr>
            <a:noAutofit/>
          </a:bodyPr>
          <a:lstStyle/>
          <a:p>
            <a:r>
              <a:rPr lang="en-US" sz="2600" b="0" dirty="0" smtClean="0">
                <a:latin typeface="Arial" panose="020B0604020202020204" pitchFamily="34" charset="0"/>
                <a:cs typeface="Arial" panose="020B0604020202020204" pitchFamily="34" charset="0"/>
              </a:rPr>
              <a:t>Need to quantify sulfur and mercury content of wells</a:t>
            </a:r>
            <a:br>
              <a:rPr lang="en-US" sz="2600" b="0" dirty="0" smtClean="0">
                <a:latin typeface="Arial" panose="020B0604020202020204" pitchFamily="34" charset="0"/>
                <a:cs typeface="Arial" panose="020B0604020202020204" pitchFamily="34" charset="0"/>
              </a:rPr>
            </a:br>
            <a:endParaRPr lang="en-US" sz="2600" b="0" dirty="0" smtClean="0">
              <a:latin typeface="Arial" panose="020B0604020202020204" pitchFamily="34" charset="0"/>
              <a:cs typeface="Arial" panose="020B0604020202020204" pitchFamily="34" charset="0"/>
            </a:endParaRPr>
          </a:p>
          <a:p>
            <a:r>
              <a:rPr lang="en-US" sz="2600" dirty="0">
                <a:latin typeface="Arial" panose="020B0604020202020204" pitchFamily="34" charset="0"/>
                <a:cs typeface="Arial" panose="020B0604020202020204" pitchFamily="34" charset="0"/>
              </a:rPr>
              <a:t>Any level of mercury (measured in µg/m</a:t>
            </a:r>
            <a:r>
              <a:rPr lang="en-US" sz="2600" baseline="30000" dirty="0">
                <a:latin typeface="Arial" panose="020B0604020202020204" pitchFamily="34" charset="0"/>
                <a:cs typeface="Arial" panose="020B0604020202020204" pitchFamily="34" charset="0"/>
              </a:rPr>
              <a:t>3</a:t>
            </a:r>
            <a:r>
              <a:rPr lang="en-US" sz="2600" dirty="0">
                <a:latin typeface="Arial" panose="020B0604020202020204" pitchFamily="34" charset="0"/>
                <a:cs typeface="Arial" panose="020B0604020202020204" pitchFamily="34" charset="0"/>
              </a:rPr>
              <a:t>) is of interest because of mass volumes being </a:t>
            </a:r>
            <a:r>
              <a:rPr lang="en-US" sz="2600" dirty="0" smtClean="0">
                <a:latin typeface="Arial" panose="020B0604020202020204" pitchFamily="34" charset="0"/>
                <a:cs typeface="Arial" panose="020B0604020202020204" pitchFamily="34" charset="0"/>
              </a:rPr>
              <a:t>pumped</a:t>
            </a:r>
            <a:br>
              <a:rPr lang="en-US" sz="2600" dirty="0" smtClean="0">
                <a:latin typeface="Arial" panose="020B0604020202020204" pitchFamily="34" charset="0"/>
                <a:cs typeface="Arial" panose="020B0604020202020204" pitchFamily="34" charset="0"/>
              </a:rPr>
            </a:br>
            <a:endParaRPr lang="en-US" sz="2600" b="0" dirty="0" smtClean="0">
              <a:latin typeface="Arial" panose="020B0604020202020204" pitchFamily="34" charset="0"/>
              <a:cs typeface="Arial" panose="020B0604020202020204" pitchFamily="34" charset="0"/>
            </a:endParaRPr>
          </a:p>
          <a:p>
            <a:r>
              <a:rPr lang="en-US" sz="2600" b="0" dirty="0" smtClean="0">
                <a:latin typeface="Arial" panose="020B0604020202020204" pitchFamily="34" charset="0"/>
                <a:cs typeface="Arial" panose="020B0604020202020204" pitchFamily="34" charset="0"/>
              </a:rPr>
              <a:t>Presentation by Schlumberger in 2007</a:t>
            </a:r>
            <a:r>
              <a:rPr lang="en-US" sz="2600" b="0" baseline="30000" dirty="0" smtClean="0">
                <a:latin typeface="Arial" panose="020B0604020202020204" pitchFamily="34" charset="0"/>
                <a:cs typeface="Arial" panose="020B0604020202020204" pitchFamily="34" charset="0"/>
              </a:rPr>
              <a:t>1</a:t>
            </a:r>
            <a:r>
              <a:rPr lang="en-US" sz="2600" b="0" dirty="0" smtClean="0">
                <a:latin typeface="Arial" panose="020B0604020202020204" pitchFamily="34" charset="0"/>
                <a:cs typeface="Arial" panose="020B0604020202020204" pitchFamily="34" charset="0"/>
              </a:rPr>
              <a:t> and 2013</a:t>
            </a:r>
            <a:r>
              <a:rPr lang="en-US" sz="2600" baseline="30000" dirty="0">
                <a:latin typeface="Arial" panose="020B0604020202020204" pitchFamily="34" charset="0"/>
                <a:cs typeface="Arial" panose="020B0604020202020204" pitchFamily="34" charset="0"/>
              </a:rPr>
              <a:t>5</a:t>
            </a:r>
            <a:r>
              <a:rPr lang="en-US" sz="2600" b="0" dirty="0" smtClean="0">
                <a:latin typeface="Arial" panose="020B0604020202020204" pitchFamily="34" charset="0"/>
                <a:cs typeface="Arial" panose="020B0604020202020204" pitchFamily="34" charset="0"/>
              </a:rPr>
              <a:t> highlight the application of coatings to </a:t>
            </a:r>
            <a:r>
              <a:rPr lang="en-US" sz="2600" dirty="0" smtClean="0">
                <a:latin typeface="Arial" panose="020B0604020202020204" pitchFamily="34" charset="0"/>
                <a:cs typeface="Arial" panose="020B0604020202020204" pitchFamily="34" charset="0"/>
              </a:rPr>
              <a:t>create</a:t>
            </a:r>
            <a:r>
              <a:rPr lang="en-US" sz="2600" b="0" dirty="0" smtClean="0">
                <a:latin typeface="Arial" panose="020B0604020202020204" pitchFamily="34" charset="0"/>
                <a:cs typeface="Arial" panose="020B0604020202020204" pitchFamily="34" charset="0"/>
              </a:rPr>
              <a:t> stable sample bottles.</a:t>
            </a:r>
          </a:p>
        </p:txBody>
      </p:sp>
      <p:sp>
        <p:nvSpPr>
          <p:cNvPr id="4" name="Footer Placeholder 3"/>
          <p:cNvSpPr>
            <a:spLocks noGrp="1"/>
          </p:cNvSpPr>
          <p:nvPr>
            <p:ph type="ftr" sz="quarter" idx="4294967295"/>
          </p:nvPr>
        </p:nvSpPr>
        <p:spPr>
          <a:xfrm>
            <a:off x="916695" y="5486400"/>
            <a:ext cx="7239000" cy="365125"/>
          </a:xfrm>
          <a:prstGeom prst="rect">
            <a:avLst/>
          </a:prstGeom>
        </p:spPr>
        <p:txBody>
          <a:bodyPr/>
          <a:lstStyle/>
          <a:p>
            <a:pPr algn="l"/>
            <a:r>
              <a:rPr lang="en-US" sz="1200" baseline="30000" dirty="0"/>
              <a:t>5</a:t>
            </a:r>
            <a:r>
              <a:rPr lang="en-US" sz="1200" i="0" baseline="30000" dirty="0" smtClean="0"/>
              <a:t> </a:t>
            </a:r>
            <a:r>
              <a:rPr lang="en-US" sz="1200" i="0" dirty="0" smtClean="0"/>
              <a:t>Harfoushian, J. “Quantification of Low Levels of Mercury in Gas Reservoirs Using Advanced Sampling and Analysis Techniques” Society of Petroleum Engineers Annual Conference, SPE166220 (2013)</a:t>
            </a:r>
            <a:endParaRPr lang="en-US" sz="1200" i="0" dirty="0"/>
          </a:p>
        </p:txBody>
      </p:sp>
    </p:spTree>
    <p:extLst>
      <p:ext uri="{BB962C8B-B14F-4D97-AF65-F5344CB8AC3E}">
        <p14:creationId xmlns:p14="http://schemas.microsoft.com/office/powerpoint/2010/main" val="287658372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dirty="0"/>
              <a:t>Well Sampling:  Mercury and Sulfur</a:t>
            </a:r>
          </a:p>
        </p:txBody>
      </p:sp>
      <p:sp>
        <p:nvSpPr>
          <p:cNvPr id="3" name="Content Placeholder 2"/>
          <p:cNvSpPr>
            <a:spLocks noGrp="1"/>
          </p:cNvSpPr>
          <p:nvPr>
            <p:ph idx="1"/>
          </p:nvPr>
        </p:nvSpPr>
        <p:spPr>
          <a:xfrm>
            <a:off x="685800" y="1828800"/>
            <a:ext cx="7772400" cy="3657600"/>
          </a:xfrm>
        </p:spPr>
        <p:txBody>
          <a:bodyPr/>
          <a:lstStyle/>
          <a:p>
            <a:r>
              <a:rPr lang="en-US" dirty="0" smtClean="0">
                <a:latin typeface="Arial" panose="020B0604020202020204" pitchFamily="34" charset="0"/>
                <a:cs typeface="Arial" panose="020B0604020202020204" pitchFamily="34" charset="0"/>
              </a:rPr>
              <a:t>Conclusions</a:t>
            </a:r>
            <a:r>
              <a:rPr lang="en-US" b="0" dirty="0" smtClean="0">
                <a:latin typeface="Arial" panose="020B0604020202020204" pitchFamily="34" charset="0"/>
                <a:cs typeface="Arial" panose="020B0604020202020204" pitchFamily="34" charset="0"/>
              </a:rPr>
              <a:t>:</a:t>
            </a:r>
          </a:p>
          <a:p>
            <a:pPr lvl="1"/>
            <a:r>
              <a:rPr lang="en-US" sz="2100" b="0" dirty="0" smtClean="0">
                <a:latin typeface="Arial" panose="020B0604020202020204" pitchFamily="34" charset="0"/>
                <a:cs typeface="Arial" panose="020B0604020202020204" pitchFamily="34" charset="0"/>
              </a:rPr>
              <a:t>Mercury necessitates clean handling and inert sample bottle or risk losing all mercury to adsorption</a:t>
            </a:r>
          </a:p>
          <a:p>
            <a:pPr lvl="1"/>
            <a:endParaRPr lang="en-US" sz="2100" b="0" dirty="0" smtClean="0">
              <a:latin typeface="Arial" panose="020B0604020202020204" pitchFamily="34" charset="0"/>
              <a:cs typeface="Arial" panose="020B0604020202020204" pitchFamily="34" charset="0"/>
            </a:endParaRPr>
          </a:p>
          <a:p>
            <a:pPr lvl="1"/>
            <a:r>
              <a:rPr lang="en-US" sz="2100" b="0" dirty="0" smtClean="0">
                <a:latin typeface="Arial" panose="020B0604020202020204" pitchFamily="34" charset="0"/>
                <a:cs typeface="Arial" panose="020B0604020202020204" pitchFamily="34" charset="0"/>
              </a:rPr>
              <a:t>Sulfur results dependent on system design down-hole and of sample bottle conditions and composition on surface</a:t>
            </a:r>
          </a:p>
          <a:p>
            <a:pPr lvl="1"/>
            <a:endParaRPr lang="en-US" sz="2100" b="0" dirty="0" smtClean="0">
              <a:latin typeface="Arial" panose="020B0604020202020204" pitchFamily="34" charset="0"/>
              <a:cs typeface="Arial" panose="020B0604020202020204" pitchFamily="34" charset="0"/>
            </a:endParaRPr>
          </a:p>
          <a:p>
            <a:pPr lvl="1"/>
            <a:r>
              <a:rPr lang="en-US" sz="2100" dirty="0" smtClean="0">
                <a:latin typeface="Arial" panose="020B0604020202020204" pitchFamily="34" charset="0"/>
                <a:cs typeface="Arial" panose="020B0604020202020204" pitchFamily="34" charset="0"/>
              </a:rPr>
              <a:t>Even 50ppm levels of Sulfur unstable in transfer unless coatings used to address adsorption created by metallurgy</a:t>
            </a:r>
            <a:endParaRPr lang="en-US" sz="2100" b="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1425797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Well Sampling:  Mercury and Sulfur</a:t>
            </a:r>
          </a:p>
        </p:txBody>
      </p:sp>
      <p:sp>
        <p:nvSpPr>
          <p:cNvPr id="3" name="Content Placeholder 2"/>
          <p:cNvSpPr>
            <a:spLocks noGrp="1"/>
          </p:cNvSpPr>
          <p:nvPr>
            <p:ph idx="1"/>
          </p:nvPr>
        </p:nvSpPr>
        <p:spPr>
          <a:xfrm>
            <a:off x="718851" y="2209800"/>
            <a:ext cx="7772400" cy="3657600"/>
          </a:xfrm>
        </p:spPr>
        <p:txBody>
          <a:bodyPr/>
          <a:lstStyle/>
          <a:p>
            <a:r>
              <a:rPr lang="en-US" sz="2800" dirty="0" smtClean="0"/>
              <a:t>Harfoushian conducted direct coated versus non-coated study using downhole sampling reservoirs</a:t>
            </a:r>
          </a:p>
          <a:p>
            <a:r>
              <a:rPr lang="en-US" sz="2800" dirty="0" smtClean="0"/>
              <a:t>Sample loaded into sample reservoirs with a certified concentration of 50µg/m</a:t>
            </a:r>
            <a:r>
              <a:rPr lang="en-US" sz="2800" baseline="30000" dirty="0" smtClean="0"/>
              <a:t>3</a:t>
            </a:r>
            <a:r>
              <a:rPr lang="en-US" sz="2800" dirty="0" smtClean="0"/>
              <a:t> mercury</a:t>
            </a:r>
          </a:p>
          <a:p>
            <a:r>
              <a:rPr lang="en-US" sz="2800" dirty="0" smtClean="0"/>
              <a:t>5000psi sample pressure</a:t>
            </a:r>
          </a:p>
          <a:p>
            <a:r>
              <a:rPr lang="en-US" sz="2800" dirty="0" smtClean="0"/>
              <a:t>Sample reservoir kept at 100°C</a:t>
            </a:r>
          </a:p>
        </p:txBody>
      </p:sp>
    </p:spTree>
    <p:extLst>
      <p:ext uri="{BB962C8B-B14F-4D97-AF65-F5344CB8AC3E}">
        <p14:creationId xmlns:p14="http://schemas.microsoft.com/office/powerpoint/2010/main" val="358333622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Well Sampling:  Mercury and Sulfur</a:t>
            </a:r>
          </a:p>
        </p:txBody>
      </p:sp>
      <p:sp>
        <p:nvSpPr>
          <p:cNvPr id="3" name="Content Placeholder 2"/>
          <p:cNvSpPr>
            <a:spLocks noGrp="1"/>
          </p:cNvSpPr>
          <p:nvPr>
            <p:ph idx="1"/>
          </p:nvPr>
        </p:nvSpPr>
        <p:spPr>
          <a:xfrm>
            <a:off x="685800" y="2057400"/>
            <a:ext cx="7772400" cy="3657600"/>
          </a:xfrm>
        </p:spPr>
        <p:txBody>
          <a:bodyPr/>
          <a:lstStyle/>
          <a:p>
            <a:r>
              <a:rPr lang="en-US" dirty="0" smtClean="0"/>
              <a:t>Uncoated Sample reservoir experienced complete loss of mercury after 60 minutes</a:t>
            </a:r>
          </a:p>
          <a:p>
            <a:pPr marL="0" indent="0">
              <a:buNone/>
            </a:pPr>
            <a:endParaRPr lang="en-US" dirty="0"/>
          </a:p>
          <a:p>
            <a:r>
              <a:rPr lang="en-US" dirty="0" smtClean="0"/>
              <a:t>No loss of mercury in </a:t>
            </a:r>
            <a:r>
              <a:rPr lang="en-US" dirty="0" err="1" smtClean="0"/>
              <a:t>SilcoNert</a:t>
            </a:r>
            <a:r>
              <a:rPr lang="en-US" dirty="0" smtClean="0"/>
              <a:t>-coated sample reservoir during study time of 210 minutes</a:t>
            </a:r>
            <a:endParaRPr lang="en-US" dirty="0"/>
          </a:p>
        </p:txBody>
      </p:sp>
    </p:spTree>
    <p:extLst>
      <p:ext uri="{BB962C8B-B14F-4D97-AF65-F5344CB8AC3E}">
        <p14:creationId xmlns:p14="http://schemas.microsoft.com/office/powerpoint/2010/main" val="23912410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00200"/>
            <a:ext cx="7772400" cy="3657600"/>
          </a:xfrm>
        </p:spPr>
        <p:txBody>
          <a:bodyPr>
            <a:noAutofit/>
          </a:bodyPr>
          <a:lstStyle/>
          <a:p>
            <a:r>
              <a:rPr lang="en-US" sz="2600" b="0" dirty="0" smtClean="0">
                <a:latin typeface="Arial" panose="020B0604020202020204" pitchFamily="34" charset="0"/>
                <a:cs typeface="Arial" panose="020B0604020202020204" pitchFamily="34" charset="0"/>
              </a:rPr>
              <a:t>Study presented by </a:t>
            </a:r>
            <a:r>
              <a:rPr lang="en-US" sz="2600" b="0" dirty="0" err="1" smtClean="0">
                <a:latin typeface="Arial" panose="020B0604020202020204" pitchFamily="34" charset="0"/>
                <a:cs typeface="Arial" panose="020B0604020202020204" pitchFamily="34" charset="0"/>
              </a:rPr>
              <a:t>Biela</a:t>
            </a:r>
            <a:r>
              <a:rPr lang="en-US" sz="2600" b="0" dirty="0" smtClean="0">
                <a:latin typeface="Arial" panose="020B0604020202020204" pitchFamily="34" charset="0"/>
                <a:cs typeface="Arial" panose="020B0604020202020204" pitchFamily="34" charset="0"/>
              </a:rPr>
              <a:t>, et. al. from Equistar and Air Liquide</a:t>
            </a:r>
            <a:r>
              <a:rPr lang="en-US" sz="2600" baseline="30000" dirty="0" smtClean="0">
                <a:latin typeface="Arial" panose="020B0604020202020204" pitchFamily="34" charset="0"/>
                <a:cs typeface="Arial" panose="020B0604020202020204" pitchFamily="34" charset="0"/>
              </a:rPr>
              <a:t>6</a:t>
            </a:r>
            <a:endParaRPr lang="en-US" sz="2600" b="0" baseline="30000" dirty="0" smtClean="0">
              <a:latin typeface="Arial" panose="020B0604020202020204" pitchFamily="34" charset="0"/>
              <a:cs typeface="Arial" panose="020B0604020202020204" pitchFamily="34" charset="0"/>
            </a:endParaRPr>
          </a:p>
          <a:p>
            <a:r>
              <a:rPr lang="en-US" sz="2600" b="0" dirty="0" smtClean="0">
                <a:latin typeface="Arial" panose="020B0604020202020204" pitchFamily="34" charset="0"/>
                <a:cs typeface="Arial" panose="020B0604020202020204" pitchFamily="34" charset="0"/>
              </a:rPr>
              <a:t>Sulfur contamination causes catalysis poisoning which directly </a:t>
            </a:r>
            <a:r>
              <a:rPr lang="en-US" sz="2600" dirty="0" smtClean="0">
                <a:latin typeface="Arial" panose="020B0604020202020204" pitchFamily="34" charset="0"/>
                <a:cs typeface="Arial" panose="020B0604020202020204" pitchFamily="34" charset="0"/>
              </a:rPr>
              <a:t>impacts </a:t>
            </a:r>
            <a:r>
              <a:rPr lang="en-US" sz="2600" b="0" dirty="0" smtClean="0">
                <a:latin typeface="Arial" panose="020B0604020202020204" pitchFamily="34" charset="0"/>
                <a:cs typeface="Arial" panose="020B0604020202020204" pitchFamily="34" charset="0"/>
              </a:rPr>
              <a:t>yield</a:t>
            </a:r>
          </a:p>
          <a:p>
            <a:r>
              <a:rPr lang="en-US" sz="2600" b="0" dirty="0" smtClean="0">
                <a:latin typeface="Arial" panose="020B0604020202020204" pitchFamily="34" charset="0"/>
                <a:cs typeface="Arial" panose="020B0604020202020204" pitchFamily="34" charset="0"/>
              </a:rPr>
              <a:t>H</a:t>
            </a:r>
            <a:r>
              <a:rPr lang="en-US" sz="2600" b="0" baseline="-25000" dirty="0" smtClean="0">
                <a:latin typeface="Arial" panose="020B0604020202020204" pitchFamily="34" charset="0"/>
                <a:cs typeface="Arial" panose="020B0604020202020204" pitchFamily="34" charset="0"/>
              </a:rPr>
              <a:t>2</a:t>
            </a:r>
            <a:r>
              <a:rPr lang="en-US" sz="2600" b="0" dirty="0" smtClean="0">
                <a:latin typeface="Arial" panose="020B0604020202020204" pitchFamily="34" charset="0"/>
                <a:cs typeface="Arial" panose="020B0604020202020204" pitchFamily="34" charset="0"/>
              </a:rPr>
              <a:t>S (hydrogen sulfide) and COS (carbonyl sulfide) coming over in polymer-grade Ethylene and Propylene</a:t>
            </a:r>
          </a:p>
          <a:p>
            <a:r>
              <a:rPr lang="en-US" sz="2600" b="0" dirty="0" smtClean="0">
                <a:latin typeface="Arial" panose="020B0604020202020204" pitchFamily="34" charset="0"/>
                <a:cs typeface="Arial" panose="020B0604020202020204" pitchFamily="34" charset="0"/>
              </a:rPr>
              <a:t>Conversion of COS in furnace to H</a:t>
            </a:r>
            <a:r>
              <a:rPr lang="en-US" sz="2600" b="0" baseline="-25000" dirty="0" smtClean="0">
                <a:latin typeface="Arial" panose="020B0604020202020204" pitchFamily="34" charset="0"/>
                <a:cs typeface="Arial" panose="020B0604020202020204" pitchFamily="34" charset="0"/>
              </a:rPr>
              <a:t>2</a:t>
            </a:r>
            <a:r>
              <a:rPr lang="en-US" sz="2600" b="0" dirty="0" smtClean="0">
                <a:latin typeface="Arial" panose="020B0604020202020204" pitchFamily="34" charset="0"/>
                <a:cs typeface="Arial" panose="020B0604020202020204" pitchFamily="34" charset="0"/>
              </a:rPr>
              <a:t>S and then contact with catalysts.</a:t>
            </a:r>
          </a:p>
        </p:txBody>
      </p:sp>
      <p:sp>
        <p:nvSpPr>
          <p:cNvPr id="4" name="Footer Placeholder 3"/>
          <p:cNvSpPr>
            <a:spLocks noGrp="1"/>
          </p:cNvSpPr>
          <p:nvPr>
            <p:ph type="ftr" sz="quarter" idx="4294967295"/>
          </p:nvPr>
        </p:nvSpPr>
        <p:spPr>
          <a:xfrm>
            <a:off x="914400" y="5562600"/>
            <a:ext cx="7924800" cy="365125"/>
          </a:xfrm>
          <a:prstGeom prst="rect">
            <a:avLst/>
          </a:prstGeom>
        </p:spPr>
        <p:txBody>
          <a:bodyPr/>
          <a:lstStyle/>
          <a:p>
            <a:pPr algn="l"/>
            <a:r>
              <a:rPr lang="en-US" sz="1200" baseline="30000" dirty="0"/>
              <a:t>6</a:t>
            </a:r>
            <a:r>
              <a:rPr lang="en-US" sz="1200" i="0" dirty="0" smtClean="0"/>
              <a:t> </a:t>
            </a:r>
            <a:r>
              <a:rPr lang="en-US" sz="1200" i="0" dirty="0" err="1" smtClean="0"/>
              <a:t>Biela</a:t>
            </a:r>
            <a:r>
              <a:rPr lang="en-US" sz="1200" i="0" dirty="0" smtClean="0"/>
              <a:t>, B.; et. al. “The Do’s and Don’ts in the Analysis of Sulfur for Polyolefin Producers”; Gulf Coast Conference, Galveston, TX, Paper 081 (2003)</a:t>
            </a:r>
            <a:endParaRPr lang="en-US" sz="1200" i="0" dirty="0"/>
          </a:p>
        </p:txBody>
      </p:sp>
      <p:sp>
        <p:nvSpPr>
          <p:cNvPr id="6" name="Title 1"/>
          <p:cNvSpPr txBox="1">
            <a:spLocks/>
          </p:cNvSpPr>
          <p:nvPr/>
        </p:nvSpPr>
        <p:spPr bwMode="auto">
          <a:xfrm>
            <a:off x="-33969" y="411756"/>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b="1">
                <a:solidFill>
                  <a:schemeClr val="bg2"/>
                </a:solidFill>
                <a:latin typeface="+mj-lt"/>
                <a:ea typeface="+mj-ea"/>
                <a:cs typeface="+mj-cs"/>
              </a:defRPr>
            </a:lvl1pPr>
            <a:lvl2pPr algn="ctr" rtl="0" eaLnBrk="1" fontAlgn="base" hangingPunct="1">
              <a:spcBef>
                <a:spcPct val="0"/>
              </a:spcBef>
              <a:spcAft>
                <a:spcPct val="0"/>
              </a:spcAft>
              <a:defRPr sz="4400" b="1">
                <a:solidFill>
                  <a:schemeClr val="bg2"/>
                </a:solidFill>
                <a:latin typeface="Arial" charset="0"/>
              </a:defRPr>
            </a:lvl2pPr>
            <a:lvl3pPr algn="ctr" rtl="0" eaLnBrk="1" fontAlgn="base" hangingPunct="1">
              <a:spcBef>
                <a:spcPct val="0"/>
              </a:spcBef>
              <a:spcAft>
                <a:spcPct val="0"/>
              </a:spcAft>
              <a:defRPr sz="4400" b="1">
                <a:solidFill>
                  <a:schemeClr val="bg2"/>
                </a:solidFill>
                <a:latin typeface="Arial" charset="0"/>
              </a:defRPr>
            </a:lvl3pPr>
            <a:lvl4pPr algn="ctr" rtl="0" eaLnBrk="1" fontAlgn="base" hangingPunct="1">
              <a:spcBef>
                <a:spcPct val="0"/>
              </a:spcBef>
              <a:spcAft>
                <a:spcPct val="0"/>
              </a:spcAft>
              <a:defRPr sz="4400" b="1">
                <a:solidFill>
                  <a:schemeClr val="bg2"/>
                </a:solidFill>
                <a:latin typeface="Arial" charset="0"/>
              </a:defRPr>
            </a:lvl4pPr>
            <a:lvl5pPr algn="ctr" rtl="0" eaLnBrk="1" fontAlgn="base" hangingPunct="1">
              <a:spcBef>
                <a:spcPct val="0"/>
              </a:spcBef>
              <a:spcAft>
                <a:spcPct val="0"/>
              </a:spcAft>
              <a:defRPr sz="4400" b="1">
                <a:solidFill>
                  <a:schemeClr val="bg2"/>
                </a:solidFill>
                <a:latin typeface="Arial" charset="0"/>
              </a:defRPr>
            </a:lvl5pPr>
            <a:lvl6pPr marL="457200" algn="ctr" rtl="0" eaLnBrk="1" fontAlgn="base" hangingPunct="1">
              <a:spcBef>
                <a:spcPct val="0"/>
              </a:spcBef>
              <a:spcAft>
                <a:spcPct val="0"/>
              </a:spcAft>
              <a:defRPr sz="4400" b="1">
                <a:solidFill>
                  <a:schemeClr val="bg2"/>
                </a:solidFill>
                <a:latin typeface="Arial" charset="0"/>
              </a:defRPr>
            </a:lvl6pPr>
            <a:lvl7pPr marL="914400" algn="ctr" rtl="0" eaLnBrk="1" fontAlgn="base" hangingPunct="1">
              <a:spcBef>
                <a:spcPct val="0"/>
              </a:spcBef>
              <a:spcAft>
                <a:spcPct val="0"/>
              </a:spcAft>
              <a:defRPr sz="4400" b="1">
                <a:solidFill>
                  <a:schemeClr val="bg2"/>
                </a:solidFill>
                <a:latin typeface="Arial" charset="0"/>
              </a:defRPr>
            </a:lvl7pPr>
            <a:lvl8pPr marL="1371600" algn="ctr" rtl="0" eaLnBrk="1" fontAlgn="base" hangingPunct="1">
              <a:spcBef>
                <a:spcPct val="0"/>
              </a:spcBef>
              <a:spcAft>
                <a:spcPct val="0"/>
              </a:spcAft>
              <a:defRPr sz="4400" b="1">
                <a:solidFill>
                  <a:schemeClr val="bg2"/>
                </a:solidFill>
                <a:latin typeface="Arial" charset="0"/>
              </a:defRPr>
            </a:lvl8pPr>
            <a:lvl9pPr marL="1828800" algn="ctr" rtl="0" eaLnBrk="1" fontAlgn="base" hangingPunct="1">
              <a:spcBef>
                <a:spcPct val="0"/>
              </a:spcBef>
              <a:spcAft>
                <a:spcPct val="0"/>
              </a:spcAft>
              <a:defRPr sz="4400" b="1">
                <a:solidFill>
                  <a:schemeClr val="bg2"/>
                </a:solidFill>
                <a:latin typeface="Arial" charset="0"/>
              </a:defRPr>
            </a:lvl9pPr>
          </a:lstStyle>
          <a:p>
            <a:r>
              <a:rPr lang="en-US" kern="0" smtClean="0"/>
              <a:t>Ethylene/Propylene: Trace Sulfur</a:t>
            </a:r>
            <a:endParaRPr lang="en-US" kern="0" dirty="0"/>
          </a:p>
        </p:txBody>
      </p:sp>
    </p:spTree>
    <p:extLst>
      <p:ext uri="{BB962C8B-B14F-4D97-AF65-F5344CB8AC3E}">
        <p14:creationId xmlns:p14="http://schemas.microsoft.com/office/powerpoint/2010/main" val="32679482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altLang="en-US" dirty="0" smtClean="0"/>
              <a:t>Our Business</a:t>
            </a:r>
          </a:p>
        </p:txBody>
      </p:sp>
      <p:sp>
        <p:nvSpPr>
          <p:cNvPr id="15363" name="Content Placeholder 2"/>
          <p:cNvSpPr>
            <a:spLocks noGrp="1"/>
          </p:cNvSpPr>
          <p:nvPr>
            <p:ph idx="1"/>
          </p:nvPr>
        </p:nvSpPr>
        <p:spPr>
          <a:xfrm>
            <a:off x="685800" y="1906954"/>
            <a:ext cx="8686800" cy="4470400"/>
          </a:xfrm>
        </p:spPr>
        <p:txBody>
          <a:bodyPr/>
          <a:lstStyle/>
          <a:p>
            <a:pPr marL="0" indent="0" eaLnBrk="1" hangingPunct="1">
              <a:buFontTx/>
              <a:buNone/>
              <a:defRPr/>
            </a:pPr>
            <a:r>
              <a:rPr lang="en-US" altLang="en-US" sz="2400" b="1" dirty="0" smtClean="0"/>
              <a:t>Strategies:</a:t>
            </a:r>
            <a:r>
              <a:rPr lang="en-US" altLang="en-US" sz="2400" dirty="0" smtClean="0"/>
              <a:t/>
            </a:r>
            <a:br>
              <a:rPr lang="en-US" altLang="en-US" sz="2400" dirty="0" smtClean="0"/>
            </a:br>
            <a:endParaRPr lang="en-US" altLang="en-US" sz="2400" dirty="0" smtClean="0"/>
          </a:p>
          <a:p>
            <a:pPr eaLnBrk="1" hangingPunct="1">
              <a:defRPr/>
            </a:pPr>
            <a:r>
              <a:rPr lang="en-US" altLang="en-US" sz="2400" i="1" dirty="0" smtClean="0"/>
              <a:t>Coatings that Expand Material Limits</a:t>
            </a:r>
          </a:p>
          <a:p>
            <a:pPr eaLnBrk="1" hangingPunct="1">
              <a:defRPr/>
            </a:pPr>
            <a:r>
              <a:rPr lang="en-US" altLang="en-US" sz="2400" dirty="0" smtClean="0"/>
              <a:t>Protect the technology</a:t>
            </a:r>
          </a:p>
          <a:p>
            <a:pPr eaLnBrk="1" hangingPunct="1">
              <a:defRPr/>
            </a:pPr>
            <a:r>
              <a:rPr lang="en-US" altLang="en-US" sz="2400" u="sng" dirty="0" smtClean="0"/>
              <a:t>Make our coatings accessible worldwide</a:t>
            </a:r>
          </a:p>
          <a:p>
            <a:pPr eaLnBrk="1" hangingPunct="1">
              <a:defRPr/>
            </a:pPr>
            <a:endParaRPr lang="en-US" altLang="en-US" sz="2400" dirty="0"/>
          </a:p>
          <a:p>
            <a:pPr marL="0" indent="0">
              <a:buNone/>
              <a:defRPr/>
            </a:pPr>
            <a:r>
              <a:rPr lang="en-US" altLang="en-US" sz="2400" b="1" dirty="0"/>
              <a:t>Business </a:t>
            </a:r>
            <a:r>
              <a:rPr lang="en-US" altLang="en-US" sz="2400" b="1" dirty="0" smtClean="0"/>
              <a:t>Models:</a:t>
            </a:r>
            <a:endParaRPr lang="en-US" altLang="en-US" sz="2400" b="1" dirty="0"/>
          </a:p>
          <a:p>
            <a:pPr>
              <a:defRPr/>
            </a:pPr>
            <a:r>
              <a:rPr lang="en-US" altLang="en-US" sz="2400" dirty="0" smtClean="0"/>
              <a:t>Coating service </a:t>
            </a:r>
          </a:p>
          <a:p>
            <a:pPr>
              <a:defRPr/>
            </a:pPr>
            <a:r>
              <a:rPr lang="en-US" altLang="en-US" sz="2400" dirty="0" smtClean="0"/>
              <a:t>Technology </a:t>
            </a:r>
            <a:r>
              <a:rPr lang="en-US" altLang="en-US" sz="2400" dirty="0"/>
              <a:t>licensing company</a:t>
            </a:r>
          </a:p>
          <a:p>
            <a:pPr marL="0" indent="0" eaLnBrk="1" hangingPunct="1">
              <a:buFontTx/>
              <a:buNone/>
              <a:defRPr/>
            </a:pPr>
            <a:r>
              <a:rPr lang="en-US" altLang="en-US" dirty="0" smtClean="0"/>
              <a:t/>
            </a:r>
            <a:br>
              <a:rPr lang="en-US" altLang="en-US" dirty="0" smtClean="0"/>
            </a:br>
            <a:endParaRPr lang="en-US" altLang="en-US" dirty="0" smtClean="0"/>
          </a:p>
        </p:txBody>
      </p:sp>
      <p:sp>
        <p:nvSpPr>
          <p:cNvPr id="3" name="Footer Placeholder 2"/>
          <p:cNvSpPr>
            <a:spLocks noGrp="1"/>
          </p:cNvSpPr>
          <p:nvPr>
            <p:ph type="ftr" sz="quarter" idx="10"/>
          </p:nvPr>
        </p:nvSpPr>
        <p:spPr>
          <a:xfrm>
            <a:off x="2819400" y="6172200"/>
            <a:ext cx="3505200" cy="410309"/>
          </a:xfrm>
        </p:spPr>
        <p:txBody>
          <a:bodyPr/>
          <a:lstStyle/>
          <a:p>
            <a:r>
              <a:rPr lang="en-US" smtClean="0"/>
              <a:t>Confidential and Proprietary © SilcoTek® Corporation 2016 - All rights reserved Hard copies are uncontrolled</a:t>
            </a:r>
            <a:endParaRPr lang="en-US" dirty="0"/>
          </a:p>
        </p:txBody>
      </p:sp>
    </p:spTree>
    <p:extLst>
      <p:ext uri="{BB962C8B-B14F-4D97-AF65-F5344CB8AC3E}">
        <p14:creationId xmlns:p14="http://schemas.microsoft.com/office/powerpoint/2010/main" val="28993329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536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536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536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36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36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363">
                                            <p:txEl>
                                              <p:pRg st="7" end="7"/>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536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H2S loss 1 Hr 11 21 13.jpg"/>
          <p:cNvPicPr>
            <a:picLocks noChangeAspect="1"/>
          </p:cNvPicPr>
          <p:nvPr/>
        </p:nvPicPr>
        <p:blipFill>
          <a:blip r:embed="rId3" cstate="print"/>
          <a:stretch>
            <a:fillRect/>
          </a:stretch>
        </p:blipFill>
        <p:spPr>
          <a:xfrm>
            <a:off x="5288096" y="2286000"/>
            <a:ext cx="3810000" cy="2296297"/>
          </a:xfrm>
          <a:prstGeom prst="rect">
            <a:avLst/>
          </a:prstGeom>
        </p:spPr>
      </p:pic>
      <p:sp>
        <p:nvSpPr>
          <p:cNvPr id="2" name="Title 1"/>
          <p:cNvSpPr>
            <a:spLocks noGrp="1"/>
          </p:cNvSpPr>
          <p:nvPr>
            <p:ph type="title"/>
          </p:nvPr>
        </p:nvSpPr>
        <p:spPr>
          <a:xfrm>
            <a:off x="-33969" y="411756"/>
            <a:ext cx="9144000" cy="1143000"/>
          </a:xfrm>
        </p:spPr>
        <p:txBody>
          <a:bodyPr/>
          <a:lstStyle/>
          <a:p>
            <a:r>
              <a:rPr lang="en-US" dirty="0"/>
              <a:t>Ethylene/Propylene</a:t>
            </a:r>
            <a:r>
              <a:rPr lang="en-US" dirty="0" smtClean="0"/>
              <a:t>: </a:t>
            </a:r>
            <a:r>
              <a:rPr lang="en-US" dirty="0"/>
              <a:t>Trace </a:t>
            </a:r>
            <a:r>
              <a:rPr lang="en-US" dirty="0" smtClean="0"/>
              <a:t>Sulfur</a:t>
            </a:r>
            <a:endParaRPr lang="en-US" dirty="0"/>
          </a:p>
        </p:txBody>
      </p:sp>
      <p:sp>
        <p:nvSpPr>
          <p:cNvPr id="3" name="Content Placeholder 2"/>
          <p:cNvSpPr>
            <a:spLocks noGrp="1"/>
          </p:cNvSpPr>
          <p:nvPr>
            <p:ph idx="1"/>
          </p:nvPr>
        </p:nvSpPr>
        <p:spPr>
          <a:xfrm>
            <a:off x="152400" y="1784733"/>
            <a:ext cx="7772400" cy="3657600"/>
          </a:xfrm>
        </p:spPr>
        <p:txBody>
          <a:bodyPr/>
          <a:lstStyle/>
          <a:p>
            <a:r>
              <a:rPr lang="en-US" sz="2800" b="0" dirty="0">
                <a:latin typeface="Arial" panose="020B0604020202020204" pitchFamily="34" charset="0"/>
                <a:cs typeface="Arial" panose="020B0604020202020204" pitchFamily="34" charset="0"/>
              </a:rPr>
              <a:t>Poison levels very low (Propylene</a:t>
            </a:r>
            <a:r>
              <a:rPr lang="en-US" sz="2800" b="0" dirty="0" smtClean="0">
                <a:latin typeface="Arial" panose="020B0604020202020204" pitchFamily="34" charset="0"/>
                <a:cs typeface="Arial" panose="020B0604020202020204" pitchFamily="34" charset="0"/>
              </a:rPr>
              <a:t>)</a:t>
            </a:r>
          </a:p>
          <a:p>
            <a:pPr>
              <a:buNone/>
            </a:pPr>
            <a:endParaRPr lang="en-US" sz="2800" b="0" dirty="0">
              <a:latin typeface="Arial" panose="020B0604020202020204" pitchFamily="34" charset="0"/>
              <a:cs typeface="Arial" panose="020B0604020202020204" pitchFamily="34" charset="0"/>
            </a:endParaRPr>
          </a:p>
          <a:p>
            <a:pPr lvl="1"/>
            <a:r>
              <a:rPr lang="en-US" sz="2000" b="0" dirty="0">
                <a:latin typeface="Arial" panose="020B0604020202020204" pitchFamily="34" charset="0"/>
                <a:cs typeface="Arial" panose="020B0604020202020204" pitchFamily="34" charset="0"/>
              </a:rPr>
              <a:t>10ppb COS</a:t>
            </a:r>
          </a:p>
          <a:p>
            <a:pPr lvl="1"/>
            <a:r>
              <a:rPr lang="en-US" sz="2000" b="0" dirty="0">
                <a:latin typeface="Arial" panose="020B0604020202020204" pitchFamily="34" charset="0"/>
                <a:cs typeface="Arial" panose="020B0604020202020204" pitchFamily="34" charset="0"/>
              </a:rPr>
              <a:t>50ppb CS</a:t>
            </a:r>
            <a:r>
              <a:rPr lang="en-US" sz="2000" b="0" baseline="-25000" dirty="0">
                <a:latin typeface="Arial" panose="020B0604020202020204" pitchFamily="34" charset="0"/>
                <a:cs typeface="Arial" panose="020B0604020202020204" pitchFamily="34" charset="0"/>
              </a:rPr>
              <a:t>2</a:t>
            </a:r>
          </a:p>
          <a:p>
            <a:pPr lvl="1"/>
            <a:r>
              <a:rPr lang="en-US" sz="2000" b="0" dirty="0">
                <a:latin typeface="Arial" panose="020B0604020202020204" pitchFamily="34" charset="0"/>
                <a:cs typeface="Arial" panose="020B0604020202020204" pitchFamily="34" charset="0"/>
              </a:rPr>
              <a:t>1ppm Dimethyl Sulfide (DMS</a:t>
            </a:r>
            <a:r>
              <a:rPr lang="en-US" sz="2000" b="0" dirty="0" smtClean="0">
                <a:latin typeface="Arial" panose="020B0604020202020204" pitchFamily="34" charset="0"/>
                <a:cs typeface="Arial" panose="020B0604020202020204" pitchFamily="34" charset="0"/>
              </a:rPr>
              <a:t>)</a:t>
            </a:r>
          </a:p>
          <a:p>
            <a:pPr lvl="1">
              <a:buNone/>
            </a:pPr>
            <a:endParaRPr lang="en-US" sz="2000" b="0" dirty="0">
              <a:latin typeface="Arial" panose="020B0604020202020204" pitchFamily="34" charset="0"/>
              <a:cs typeface="Arial" panose="020B0604020202020204" pitchFamily="34" charset="0"/>
            </a:endParaRPr>
          </a:p>
          <a:p>
            <a:pPr lvl="1"/>
            <a:r>
              <a:rPr lang="en-US" sz="2000" b="0" dirty="0">
                <a:latin typeface="Arial" panose="020B0604020202020204" pitchFamily="34" charset="0"/>
                <a:cs typeface="Arial" panose="020B0604020202020204" pitchFamily="34" charset="0"/>
              </a:rPr>
              <a:t>Manufacturing Specifications for monomers:  </a:t>
            </a:r>
            <a:endParaRPr lang="en-US" sz="2000" b="0" dirty="0" smtClean="0">
              <a:latin typeface="Arial" panose="020B0604020202020204" pitchFamily="34" charset="0"/>
              <a:cs typeface="Arial" panose="020B0604020202020204" pitchFamily="34" charset="0"/>
            </a:endParaRPr>
          </a:p>
          <a:p>
            <a:pPr lvl="3"/>
            <a:r>
              <a:rPr lang="en-US" b="0" dirty="0" smtClean="0">
                <a:latin typeface="Arial" panose="020B0604020202020204" pitchFamily="34" charset="0"/>
                <a:cs typeface="Arial" panose="020B0604020202020204" pitchFamily="34" charset="0"/>
              </a:rPr>
              <a:t>50ppb </a:t>
            </a:r>
            <a:r>
              <a:rPr lang="en-US" b="0" dirty="0">
                <a:latin typeface="Arial" panose="020B0604020202020204" pitchFamily="34" charset="0"/>
                <a:cs typeface="Arial" panose="020B0604020202020204" pitchFamily="34" charset="0"/>
              </a:rPr>
              <a:t>H</a:t>
            </a:r>
            <a:r>
              <a:rPr lang="en-US" b="0" baseline="-25000" dirty="0">
                <a:latin typeface="Arial" panose="020B0604020202020204" pitchFamily="34" charset="0"/>
                <a:cs typeface="Arial" panose="020B0604020202020204" pitchFamily="34" charset="0"/>
              </a:rPr>
              <a:t>2</a:t>
            </a:r>
            <a:r>
              <a:rPr lang="en-US" b="0" dirty="0">
                <a:latin typeface="Arial" panose="020B0604020202020204" pitchFamily="34" charset="0"/>
                <a:cs typeface="Arial" panose="020B0604020202020204" pitchFamily="34" charset="0"/>
              </a:rPr>
              <a:t>S (ethylene); 20ppb COS (propylene)</a:t>
            </a:r>
          </a:p>
          <a:p>
            <a:pPr lvl="1"/>
            <a:r>
              <a:rPr lang="en-US" sz="2000" b="0" dirty="0" smtClean="0">
                <a:latin typeface="Arial" panose="020B0604020202020204" pitchFamily="34" charset="0"/>
                <a:cs typeface="Arial" panose="020B0604020202020204" pitchFamily="34" charset="0"/>
              </a:rPr>
              <a:t>Inert Sampling </a:t>
            </a:r>
            <a:r>
              <a:rPr lang="en-US" sz="2000" b="0" dirty="0">
                <a:latin typeface="Arial" panose="020B0604020202020204" pitchFamily="34" charset="0"/>
                <a:cs typeface="Arial" panose="020B0604020202020204" pitchFamily="34" charset="0"/>
              </a:rPr>
              <a:t>systems and standards are necessary </a:t>
            </a:r>
            <a:r>
              <a:rPr lang="en-US" sz="2000" b="0" dirty="0" smtClean="0">
                <a:latin typeface="Arial" panose="020B0604020202020204" pitchFamily="34" charset="0"/>
                <a:cs typeface="Arial" panose="020B0604020202020204" pitchFamily="34" charset="0"/>
              </a:rPr>
              <a:t>for monitoring low level impurities in order to </a:t>
            </a:r>
            <a:r>
              <a:rPr lang="en-US" sz="2000" b="0" dirty="0">
                <a:latin typeface="Arial" panose="020B0604020202020204" pitchFamily="34" charset="0"/>
                <a:cs typeface="Arial" panose="020B0604020202020204" pitchFamily="34" charset="0"/>
              </a:rPr>
              <a:t>keep </a:t>
            </a:r>
            <a:r>
              <a:rPr lang="en-US" sz="2000" b="0" dirty="0" smtClean="0">
                <a:latin typeface="Arial" panose="020B0604020202020204" pitchFamily="34" charset="0"/>
                <a:cs typeface="Arial" panose="020B0604020202020204" pitchFamily="34" charset="0"/>
              </a:rPr>
              <a:t>catalyst conversion yields </a:t>
            </a:r>
            <a:r>
              <a:rPr lang="en-US" sz="2000" b="0" dirty="0">
                <a:latin typeface="Arial" panose="020B0604020202020204" pitchFamily="34" charset="0"/>
                <a:cs typeface="Arial" panose="020B0604020202020204" pitchFamily="34" charset="0"/>
              </a:rPr>
              <a:t>high</a:t>
            </a:r>
          </a:p>
          <a:p>
            <a:endParaRPr lang="en-US" sz="2800" b="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4304090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9472" y="-60593"/>
            <a:ext cx="7772400" cy="1143000"/>
          </a:xfrm>
        </p:spPr>
        <p:txBody>
          <a:bodyPr/>
          <a:lstStyle/>
          <a:p>
            <a:r>
              <a:rPr lang="en-US" dirty="0" smtClean="0"/>
              <a:t>Flue Gas</a:t>
            </a:r>
            <a:endParaRPr lang="en-US" dirty="0"/>
          </a:p>
        </p:txBody>
      </p:sp>
      <p:sp>
        <p:nvSpPr>
          <p:cNvPr id="3" name="Content Placeholder 2"/>
          <p:cNvSpPr>
            <a:spLocks noGrp="1"/>
          </p:cNvSpPr>
          <p:nvPr>
            <p:ph idx="1"/>
          </p:nvPr>
        </p:nvSpPr>
        <p:spPr>
          <a:xfrm>
            <a:off x="152400" y="1110867"/>
            <a:ext cx="7772400" cy="3657600"/>
          </a:xfrm>
        </p:spPr>
        <p:txBody>
          <a:bodyPr>
            <a:noAutofit/>
          </a:bodyPr>
          <a:lstStyle/>
          <a:p>
            <a:r>
              <a:rPr lang="en-US" sz="2400" b="0" dirty="0" smtClean="0">
                <a:latin typeface="Arial" panose="020B0604020202020204" pitchFamily="34" charset="0"/>
                <a:cs typeface="Arial" panose="020B0604020202020204" pitchFamily="34" charset="0"/>
              </a:rPr>
              <a:t>Emissions of mercury in coal flue gas from boilers is now a monitored pollutant.  Also effluent from refining/petro activities that are monitored</a:t>
            </a:r>
          </a:p>
          <a:p>
            <a:endParaRPr lang="en-US" sz="2400" b="0" dirty="0" smtClean="0">
              <a:latin typeface="Arial" panose="020B0604020202020204" pitchFamily="34" charset="0"/>
              <a:cs typeface="Arial" panose="020B0604020202020204" pitchFamily="34" charset="0"/>
            </a:endParaRPr>
          </a:p>
          <a:p>
            <a:pPr lvl="2"/>
            <a:r>
              <a:rPr lang="en-US" sz="1800" b="1" dirty="0" smtClean="0">
                <a:latin typeface="Arial" panose="020B0604020202020204" pitchFamily="34" charset="0"/>
                <a:cs typeface="Arial" panose="020B0604020202020204" pitchFamily="34" charset="0"/>
              </a:rPr>
              <a:t>Problem is the oxidation of mercury</a:t>
            </a:r>
          </a:p>
          <a:p>
            <a:pPr lvl="2">
              <a:buNone/>
            </a:pPr>
            <a:r>
              <a:rPr lang="en-US" sz="1800" b="1" dirty="0" smtClean="0">
                <a:latin typeface="Arial" panose="020B0604020202020204" pitchFamily="34" charset="0"/>
                <a:cs typeface="Arial" panose="020B0604020202020204" pitchFamily="34" charset="0"/>
              </a:rPr>
              <a:t>     and inability to analyze due to loss.  </a:t>
            </a:r>
            <a:r>
              <a:rPr lang="en-US" sz="1600" b="0" dirty="0" smtClean="0">
                <a:latin typeface="Arial" panose="020B0604020202020204" pitchFamily="34" charset="0"/>
                <a:cs typeface="Arial" panose="020B0604020202020204" pitchFamily="34" charset="0"/>
              </a:rPr>
              <a:t/>
            </a:r>
            <a:br>
              <a:rPr lang="en-US" sz="1600" b="0" dirty="0" smtClean="0">
                <a:latin typeface="Arial" panose="020B0604020202020204" pitchFamily="34" charset="0"/>
                <a:cs typeface="Arial" panose="020B0604020202020204" pitchFamily="34" charset="0"/>
              </a:rPr>
            </a:br>
            <a:endParaRPr lang="en-US" sz="1600" b="0" dirty="0" smtClean="0">
              <a:latin typeface="Arial" panose="020B0604020202020204" pitchFamily="34" charset="0"/>
              <a:cs typeface="Arial" panose="020B0604020202020204" pitchFamily="34" charset="0"/>
            </a:endParaRPr>
          </a:p>
          <a:p>
            <a:pPr lvl="1"/>
            <a:endParaRPr lang="en-US" sz="2000" dirty="0" smtClean="0">
              <a:latin typeface="Arial" panose="020B0604020202020204" pitchFamily="34" charset="0"/>
              <a:cs typeface="Arial" panose="020B0604020202020204" pitchFamily="34" charset="0"/>
            </a:endParaRPr>
          </a:p>
          <a:p>
            <a:pPr lvl="1"/>
            <a:endParaRPr lang="en-US" sz="2000" dirty="0" smtClean="0">
              <a:latin typeface="Arial" panose="020B0604020202020204" pitchFamily="34" charset="0"/>
              <a:cs typeface="Arial" panose="020B0604020202020204" pitchFamily="34" charset="0"/>
            </a:endParaRPr>
          </a:p>
          <a:p>
            <a:pPr lvl="1"/>
            <a:r>
              <a:rPr lang="en-US" sz="2000" dirty="0" smtClean="0">
                <a:latin typeface="Arial" panose="020B0604020202020204" pitchFamily="34" charset="0"/>
                <a:cs typeface="Arial" panose="020B0604020202020204" pitchFamily="34" charset="0"/>
              </a:rPr>
              <a:t>Elemental converted to </a:t>
            </a:r>
            <a:r>
              <a:rPr lang="en-US" sz="2000" b="0" dirty="0" smtClean="0">
                <a:latin typeface="Arial" panose="020B0604020202020204" pitchFamily="34" charset="0"/>
                <a:cs typeface="Arial" panose="020B0604020202020204" pitchFamily="34" charset="0"/>
              </a:rPr>
              <a:t>HgCl2; HgBr2 (easier to scrub using carbon based adsorbents)</a:t>
            </a:r>
          </a:p>
          <a:p>
            <a:pPr lvl="1"/>
            <a:r>
              <a:rPr lang="en-US" sz="2000" b="0" dirty="0" smtClean="0">
                <a:latin typeface="Arial" panose="020B0604020202020204" pitchFamily="34" charset="0"/>
                <a:cs typeface="Arial" panose="020B0604020202020204" pitchFamily="34" charset="0"/>
              </a:rPr>
              <a:t>Studies done on oxidized mercury Hg</a:t>
            </a:r>
            <a:r>
              <a:rPr lang="en-US" sz="2000" baseline="30000" dirty="0" smtClean="0">
                <a:latin typeface="Arial" panose="020B0604020202020204" pitchFamily="34" charset="0"/>
                <a:cs typeface="Arial" panose="020B0604020202020204" pitchFamily="34" charset="0"/>
              </a:rPr>
              <a:t>2+</a:t>
            </a:r>
            <a:r>
              <a:rPr lang="en-US" sz="2000" b="0" dirty="0" smtClean="0">
                <a:latin typeface="Arial" panose="020B0604020202020204" pitchFamily="34" charset="0"/>
                <a:cs typeface="Arial" panose="020B0604020202020204" pitchFamily="34" charset="0"/>
              </a:rPr>
              <a:t> demonstrate 100% transfer of these adsorptive compounds in coated transfer lines</a:t>
            </a:r>
            <a:r>
              <a:rPr lang="en-US" sz="2000" baseline="30000" dirty="0">
                <a:latin typeface="Arial" panose="020B0604020202020204" pitchFamily="34" charset="0"/>
                <a:cs typeface="Arial" panose="020B0604020202020204" pitchFamily="34" charset="0"/>
              </a:rPr>
              <a:t>7</a:t>
            </a:r>
            <a:r>
              <a:rPr lang="en-US" sz="2000" b="0" dirty="0" smtClean="0">
                <a:latin typeface="Arial" panose="020B0604020202020204" pitchFamily="34" charset="0"/>
                <a:cs typeface="Arial" panose="020B0604020202020204" pitchFamily="34" charset="0"/>
              </a:rPr>
              <a:t>.</a:t>
            </a:r>
            <a:endParaRPr lang="en-US" sz="2000" b="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4294967295"/>
          </p:nvPr>
        </p:nvSpPr>
        <p:spPr>
          <a:xfrm>
            <a:off x="2057400" y="6172200"/>
            <a:ext cx="7162800" cy="365125"/>
          </a:xfrm>
          <a:prstGeom prst="rect">
            <a:avLst/>
          </a:prstGeom>
        </p:spPr>
        <p:txBody>
          <a:bodyPr/>
          <a:lstStyle/>
          <a:p>
            <a:pPr algn="l"/>
            <a:r>
              <a:rPr lang="en-US" sz="1200" baseline="30000" dirty="0"/>
              <a:t>7</a:t>
            </a:r>
            <a:r>
              <a:rPr lang="en-US" sz="1200" i="0" dirty="0" smtClean="0"/>
              <a:t> </a:t>
            </a:r>
            <a:r>
              <a:rPr lang="en-US" sz="1200" i="0" dirty="0" err="1" smtClean="0"/>
              <a:t>Lan</a:t>
            </a:r>
            <a:r>
              <a:rPr lang="en-US" sz="1200" i="0" dirty="0" smtClean="0"/>
              <a:t>, X.; et. al. “Seasonal and Diurnal Variations of Total Gaseous Mercury in Urban Houston, TX, USA”; Atmosphere, </a:t>
            </a:r>
            <a:r>
              <a:rPr lang="en-US" sz="1200" i="0" u="sng" dirty="0" smtClean="0"/>
              <a:t>5</a:t>
            </a:r>
            <a:r>
              <a:rPr lang="en-US" sz="1200" i="0" dirty="0" smtClean="0"/>
              <a:t>, pgs. 399-419 (2014)</a:t>
            </a:r>
            <a:endParaRPr lang="en-US" sz="1200" i="0" dirty="0"/>
          </a:p>
        </p:txBody>
      </p:sp>
      <p:pic>
        <p:nvPicPr>
          <p:cNvPr id="7" name="Picture 6" descr="mercury sampling data 10 10 13.jpg"/>
          <p:cNvPicPr>
            <a:picLocks noChangeAspect="1"/>
          </p:cNvPicPr>
          <p:nvPr/>
        </p:nvPicPr>
        <p:blipFill>
          <a:blip r:embed="rId3" cstate="print"/>
          <a:stretch>
            <a:fillRect/>
          </a:stretch>
        </p:blipFill>
        <p:spPr>
          <a:xfrm>
            <a:off x="5791200" y="2286000"/>
            <a:ext cx="3074276" cy="1981200"/>
          </a:xfrm>
          <a:prstGeom prst="rect">
            <a:avLst/>
          </a:prstGeom>
        </p:spPr>
      </p:pic>
    </p:spTree>
    <p:extLst>
      <p:ext uri="{BB962C8B-B14F-4D97-AF65-F5344CB8AC3E}">
        <p14:creationId xmlns:p14="http://schemas.microsoft.com/office/powerpoint/2010/main" val="209172942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Ammonia</a:t>
            </a:r>
            <a:endParaRPr lang="en-US" dirty="0"/>
          </a:p>
        </p:txBody>
      </p:sp>
      <p:sp>
        <p:nvSpPr>
          <p:cNvPr id="3" name="Content Placeholder 2"/>
          <p:cNvSpPr>
            <a:spLocks noGrp="1"/>
          </p:cNvSpPr>
          <p:nvPr>
            <p:ph idx="1"/>
          </p:nvPr>
        </p:nvSpPr>
        <p:spPr/>
        <p:txBody>
          <a:bodyPr/>
          <a:lstStyle/>
          <a:p>
            <a:r>
              <a:rPr lang="en-US" sz="2400" b="0" dirty="0" smtClean="0">
                <a:latin typeface="Arial" panose="020B0604020202020204" pitchFamily="34" charset="0"/>
                <a:cs typeface="Arial" panose="020B0604020202020204" pitchFamily="34" charset="0"/>
              </a:rPr>
              <a:t>Ammonia slip is release of ammonia through treatment process and pollution control equipment.  </a:t>
            </a:r>
            <a:br>
              <a:rPr lang="en-US" sz="2400" b="0" dirty="0" smtClean="0">
                <a:latin typeface="Arial" panose="020B0604020202020204" pitchFamily="34" charset="0"/>
                <a:cs typeface="Arial" panose="020B0604020202020204" pitchFamily="34" charset="0"/>
              </a:rPr>
            </a:br>
            <a:endParaRPr lang="en-US" sz="2400" b="0" dirty="0" smtClean="0">
              <a:latin typeface="Arial" panose="020B0604020202020204" pitchFamily="34" charset="0"/>
              <a:cs typeface="Arial" panose="020B0604020202020204" pitchFamily="34" charset="0"/>
            </a:endParaRPr>
          </a:p>
          <a:p>
            <a:r>
              <a:rPr lang="en-US" sz="2400" b="0" dirty="0" smtClean="0">
                <a:latin typeface="Arial" panose="020B0604020202020204" pitchFamily="34" charset="0"/>
                <a:cs typeface="Arial" panose="020B0604020202020204" pitchFamily="34" charset="0"/>
              </a:rPr>
              <a:t>Necessary to accurately monitor the levels of ammonia.</a:t>
            </a:r>
            <a:br>
              <a:rPr lang="en-US" sz="2400" b="0" dirty="0" smtClean="0">
                <a:latin typeface="Arial" panose="020B0604020202020204" pitchFamily="34" charset="0"/>
                <a:cs typeface="Arial" panose="020B0604020202020204" pitchFamily="34" charset="0"/>
              </a:rPr>
            </a:br>
            <a:endParaRPr lang="en-US" sz="2400" b="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Studies demonstrate surface roughness and use of inert materials or coatings greatly impacts ammonia transfer efficiency.</a:t>
            </a:r>
            <a:endParaRPr lang="en-US" sz="2400" b="0" dirty="0" smtClean="0">
              <a:latin typeface="Arial" panose="020B0604020202020204" pitchFamily="34" charset="0"/>
              <a:cs typeface="Arial" panose="020B0604020202020204" pitchFamily="34" charset="0"/>
            </a:endParaRPr>
          </a:p>
          <a:p>
            <a:endParaRPr lang="en-US" b="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1782370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normAutofit fontScale="90000"/>
          </a:bodyPr>
          <a:lstStyle/>
          <a:p>
            <a:r>
              <a:rPr lang="en-US" dirty="0" smtClean="0"/>
              <a:t>Reducing Adsorption of Ammonia</a:t>
            </a:r>
            <a:endParaRPr lang="en-US" baseline="30000" dirty="0"/>
          </a:p>
        </p:txBody>
      </p:sp>
      <p:pic>
        <p:nvPicPr>
          <p:cNvPr id="1026" name="Picture 2" descr="SEMTECH_LASAR_-_NH3_-_SAMPLING_LINES_-_Ammonia_response-015302-edit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667757"/>
            <a:ext cx="5638800" cy="409752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930747" y="2133600"/>
            <a:ext cx="3137053" cy="2308324"/>
          </a:xfrm>
          <a:prstGeom prst="rect">
            <a:avLst/>
          </a:prstGeom>
        </p:spPr>
        <p:txBody>
          <a:bodyPr wrap="square">
            <a:spAutoFit/>
          </a:bodyPr>
          <a:lstStyle/>
          <a:p>
            <a:pPr>
              <a:buFont typeface="Arial" panose="020B0604020202020204" pitchFamily="34" charset="0"/>
              <a:buChar char="•"/>
            </a:pPr>
            <a:r>
              <a:rPr lang="en-US" dirty="0">
                <a:solidFill>
                  <a:srgbClr val="333333"/>
                </a:solidFill>
                <a:latin typeface="helvetica" panose="020B0604020202020204" pitchFamily="34" charset="0"/>
              </a:rPr>
              <a:t>32% less response with a PTFE tubing </a:t>
            </a:r>
            <a:r>
              <a:rPr lang="en-US" dirty="0" smtClean="0">
                <a:solidFill>
                  <a:srgbClr val="333333"/>
                </a:solidFill>
                <a:latin typeface="helvetica" panose="020B0604020202020204" pitchFamily="34" charset="0"/>
              </a:rPr>
              <a:t>flow path</a:t>
            </a:r>
          </a:p>
          <a:p>
            <a:pPr>
              <a:buFont typeface="Arial" panose="020B0604020202020204" pitchFamily="34" charset="0"/>
              <a:buChar char="•"/>
            </a:pPr>
            <a:endParaRPr lang="en-US" dirty="0">
              <a:solidFill>
                <a:srgbClr val="333333"/>
              </a:solidFill>
              <a:latin typeface="Tahoma" panose="020B0604030504040204" pitchFamily="34" charset="0"/>
            </a:endParaRPr>
          </a:p>
          <a:p>
            <a:pPr>
              <a:buFont typeface="Arial" panose="020B0604020202020204" pitchFamily="34" charset="0"/>
              <a:buChar char="•"/>
            </a:pPr>
            <a:r>
              <a:rPr lang="en-US" dirty="0">
                <a:solidFill>
                  <a:srgbClr val="333333"/>
                </a:solidFill>
                <a:latin typeface="helvetica" panose="020B0604020202020204" pitchFamily="34" charset="0"/>
              </a:rPr>
              <a:t>18% less with a stainless steel </a:t>
            </a:r>
            <a:r>
              <a:rPr lang="en-US" dirty="0" smtClean="0">
                <a:solidFill>
                  <a:srgbClr val="333333"/>
                </a:solidFill>
                <a:latin typeface="helvetica" panose="020B0604020202020204" pitchFamily="34" charset="0"/>
              </a:rPr>
              <a:t>flow path</a:t>
            </a:r>
          </a:p>
          <a:p>
            <a:pPr>
              <a:buFont typeface="Arial" panose="020B0604020202020204" pitchFamily="34" charset="0"/>
              <a:buChar char="•"/>
            </a:pPr>
            <a:endParaRPr lang="en-US" dirty="0">
              <a:solidFill>
                <a:srgbClr val="333333"/>
              </a:solidFill>
              <a:latin typeface="Tahoma" panose="020B0604030504040204" pitchFamily="34" charset="0"/>
            </a:endParaRPr>
          </a:p>
          <a:p>
            <a:pPr>
              <a:buFont typeface="Arial" panose="020B0604020202020204" pitchFamily="34" charset="0"/>
              <a:buChar char="•"/>
            </a:pPr>
            <a:r>
              <a:rPr lang="en-US" dirty="0">
                <a:solidFill>
                  <a:srgbClr val="333333"/>
                </a:solidFill>
                <a:latin typeface="helvetica" panose="020B0604020202020204" pitchFamily="34" charset="0"/>
              </a:rPr>
              <a:t>8% less with </a:t>
            </a:r>
            <a:r>
              <a:rPr lang="en-US" dirty="0" err="1" smtClean="0">
                <a:solidFill>
                  <a:srgbClr val="333333"/>
                </a:solidFill>
                <a:latin typeface="helvetica" panose="020B0604020202020204" pitchFamily="34" charset="0"/>
              </a:rPr>
              <a:t>SilcoNert</a:t>
            </a:r>
            <a:r>
              <a:rPr lang="en-US" dirty="0" smtClean="0">
                <a:solidFill>
                  <a:srgbClr val="333333"/>
                </a:solidFill>
                <a:latin typeface="helvetica" panose="020B0604020202020204" pitchFamily="34" charset="0"/>
              </a:rPr>
              <a:t>-coated flow path</a:t>
            </a:r>
            <a:endParaRPr lang="en-US" b="0" i="0" dirty="0">
              <a:solidFill>
                <a:srgbClr val="333333"/>
              </a:solidFill>
              <a:effectLst/>
              <a:latin typeface="Tahoma" panose="020B0604030504040204" pitchFamily="34" charset="0"/>
            </a:endParaRPr>
          </a:p>
        </p:txBody>
      </p:sp>
      <p:sp>
        <p:nvSpPr>
          <p:cNvPr id="6" name="Rectangle 5"/>
          <p:cNvSpPr/>
          <p:nvPr/>
        </p:nvSpPr>
        <p:spPr>
          <a:xfrm>
            <a:off x="6067309" y="5410200"/>
            <a:ext cx="2863928" cy="523220"/>
          </a:xfrm>
          <a:prstGeom prst="rect">
            <a:avLst/>
          </a:prstGeom>
        </p:spPr>
        <p:txBody>
          <a:bodyPr wrap="square">
            <a:spAutoFit/>
          </a:bodyPr>
          <a:lstStyle/>
          <a:p>
            <a:r>
              <a:rPr lang="en-US" sz="1400" dirty="0">
                <a:solidFill>
                  <a:schemeClr val="bg2"/>
                </a:solidFill>
                <a:latin typeface="helvetica" panose="020B0604020202020204" pitchFamily="34" charset="0"/>
              </a:rPr>
              <a:t>Bertrand S. </a:t>
            </a:r>
            <a:r>
              <a:rPr lang="en-US" sz="1400" dirty="0" err="1">
                <a:solidFill>
                  <a:schemeClr val="bg2"/>
                </a:solidFill>
                <a:latin typeface="helvetica" panose="020B0604020202020204" pitchFamily="34" charset="0"/>
              </a:rPr>
              <a:t>Lanher</a:t>
            </a:r>
            <a:r>
              <a:rPr lang="en-US" sz="1400" dirty="0">
                <a:solidFill>
                  <a:schemeClr val="bg2"/>
                </a:solidFill>
                <a:latin typeface="helvetica" panose="020B0604020202020204" pitchFamily="34" charset="0"/>
              </a:rPr>
              <a:t>, </a:t>
            </a:r>
            <a:r>
              <a:rPr lang="en-US" sz="1400" dirty="0" smtClean="0">
                <a:solidFill>
                  <a:schemeClr val="bg2"/>
                </a:solidFill>
                <a:latin typeface="helvetica" panose="020B0604020202020204" pitchFamily="34" charset="0"/>
              </a:rPr>
              <a:t>PhD.,</a:t>
            </a:r>
            <a:r>
              <a:rPr lang="en-US" sz="1400" dirty="0">
                <a:solidFill>
                  <a:schemeClr val="bg2"/>
                </a:solidFill>
                <a:latin typeface="helvetica" panose="020B0604020202020204" pitchFamily="34" charset="0"/>
              </a:rPr>
              <a:t> Sensors, Inc</a:t>
            </a:r>
            <a:r>
              <a:rPr lang="en-US" sz="1400" dirty="0" smtClean="0">
                <a:solidFill>
                  <a:schemeClr val="bg2"/>
                </a:solidFill>
                <a:latin typeface="helvetica" panose="020B0604020202020204" pitchFamily="34" charset="0"/>
              </a:rPr>
              <a:t>. 2016</a:t>
            </a:r>
            <a:endParaRPr lang="en-US" sz="1400" dirty="0">
              <a:solidFill>
                <a:schemeClr val="bg2"/>
              </a:solidFill>
            </a:endParaRPr>
          </a:p>
        </p:txBody>
      </p:sp>
    </p:spTree>
    <p:extLst>
      <p:ext uri="{BB962C8B-B14F-4D97-AF65-F5344CB8AC3E}">
        <p14:creationId xmlns:p14="http://schemas.microsoft.com/office/powerpoint/2010/main" val="91011031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NO</a:t>
            </a:r>
            <a:r>
              <a:rPr lang="en-US" baseline="-25000" dirty="0" err="1" smtClean="0"/>
              <a:t>x</a:t>
            </a:r>
            <a:r>
              <a:rPr lang="en-US" dirty="0" smtClean="0"/>
              <a:t> compounds</a:t>
            </a:r>
            <a:endParaRPr lang="en-US" dirty="0"/>
          </a:p>
        </p:txBody>
      </p:sp>
      <p:sp>
        <p:nvSpPr>
          <p:cNvPr id="3" name="Content Placeholder 2"/>
          <p:cNvSpPr>
            <a:spLocks noGrp="1"/>
          </p:cNvSpPr>
          <p:nvPr>
            <p:ph idx="1"/>
          </p:nvPr>
        </p:nvSpPr>
        <p:spPr/>
        <p:txBody>
          <a:bodyPr>
            <a:normAutofit fontScale="92500"/>
          </a:bodyPr>
          <a:lstStyle/>
          <a:p>
            <a:r>
              <a:rPr lang="en-US" sz="2800" b="0" dirty="0" smtClean="0">
                <a:latin typeface="Arial" panose="020B0604020202020204" pitchFamily="34" charset="0"/>
                <a:cs typeface="Arial" panose="020B0604020202020204" pitchFamily="34" charset="0"/>
              </a:rPr>
              <a:t>Common pollutant from combustion process</a:t>
            </a:r>
          </a:p>
          <a:p>
            <a:r>
              <a:rPr lang="en-US" sz="2800" b="0" dirty="0" smtClean="0">
                <a:latin typeface="Arial" panose="020B0604020202020204" pitchFamily="34" charset="0"/>
                <a:cs typeface="Arial" panose="020B0604020202020204" pitchFamily="34" charset="0"/>
              </a:rPr>
              <a:t>Monitoring for boilers and automotive need to look at </a:t>
            </a:r>
            <a:r>
              <a:rPr lang="en-US" sz="2800" b="0" dirty="0" err="1" smtClean="0">
                <a:latin typeface="Arial" panose="020B0604020202020204" pitchFamily="34" charset="0"/>
                <a:cs typeface="Arial" panose="020B0604020202020204" pitchFamily="34" charset="0"/>
              </a:rPr>
              <a:t>NO</a:t>
            </a:r>
            <a:r>
              <a:rPr lang="en-US" sz="2800" b="0" baseline="-25000" dirty="0" err="1" smtClean="0">
                <a:latin typeface="Arial" panose="020B0604020202020204" pitchFamily="34" charset="0"/>
                <a:cs typeface="Arial" panose="020B0604020202020204" pitchFamily="34" charset="0"/>
              </a:rPr>
              <a:t>x</a:t>
            </a:r>
            <a:r>
              <a:rPr lang="en-US" sz="2800" b="0" dirty="0" smtClean="0">
                <a:latin typeface="Arial" panose="020B0604020202020204" pitchFamily="34" charset="0"/>
                <a:cs typeface="Arial" panose="020B0604020202020204" pitchFamily="34" charset="0"/>
              </a:rPr>
              <a:t> emissions.</a:t>
            </a:r>
          </a:p>
          <a:p>
            <a:r>
              <a:rPr lang="en-US" sz="2800" b="0" dirty="0" smtClean="0">
                <a:latin typeface="Arial" panose="020B0604020202020204" pitchFamily="34" charset="0"/>
                <a:cs typeface="Arial" panose="020B0604020202020204" pitchFamily="34" charset="0"/>
              </a:rPr>
              <a:t>Mixed samples of NO</a:t>
            </a:r>
            <a:r>
              <a:rPr lang="en-US" sz="2800" b="0" baseline="-25000" dirty="0" smtClean="0">
                <a:latin typeface="Arial" panose="020B0604020202020204" pitchFamily="34" charset="0"/>
                <a:cs typeface="Arial" panose="020B0604020202020204" pitchFamily="34" charset="0"/>
              </a:rPr>
              <a:t>x</a:t>
            </a:r>
            <a:r>
              <a:rPr lang="en-US" sz="2800" b="0" dirty="0" smtClean="0">
                <a:latin typeface="Arial" panose="020B0604020202020204" pitchFamily="34" charset="0"/>
                <a:cs typeface="Arial" panose="020B0604020202020204" pitchFamily="34" charset="0"/>
              </a:rPr>
              <a:t> compounds along with ammonia and moisture common for automotive exhaust = very difficult application</a:t>
            </a:r>
          </a:p>
          <a:p>
            <a:r>
              <a:rPr lang="en-US" sz="2800" b="0" dirty="0" err="1" smtClean="0">
                <a:latin typeface="Arial" panose="020B0604020202020204" pitchFamily="34" charset="0"/>
                <a:cs typeface="Arial" panose="020B0604020202020204" pitchFamily="34" charset="0"/>
              </a:rPr>
              <a:t>Silco</a:t>
            </a:r>
            <a:r>
              <a:rPr lang="en-US" sz="2800" b="0" dirty="0">
                <a:latin typeface="Arial" panose="020B0604020202020204" pitchFamily="34" charset="0"/>
                <a:cs typeface="Arial" panose="020B0604020202020204" pitchFamily="34" charset="0"/>
              </a:rPr>
              <a:t>-</a:t>
            </a:r>
            <a:r>
              <a:rPr lang="en-US" sz="2800" b="0" dirty="0" smtClean="0">
                <a:latin typeface="Arial" panose="020B0604020202020204" pitchFamily="34" charset="0"/>
                <a:cs typeface="Arial" panose="020B0604020202020204" pitchFamily="34" charset="0"/>
              </a:rPr>
              <a:t>based coating performing as well as PTFE-lined with no adsorption, change or loss</a:t>
            </a:r>
            <a:r>
              <a:rPr lang="en-US" sz="2800" baseline="30000" dirty="0">
                <a:latin typeface="Arial" panose="020B0604020202020204" pitchFamily="34" charset="0"/>
                <a:cs typeface="Arial" panose="020B0604020202020204" pitchFamily="34" charset="0"/>
              </a:rPr>
              <a:t>9</a:t>
            </a:r>
            <a:endParaRPr lang="en-US" sz="2800" b="0" baseline="30000" dirty="0" smtClean="0">
              <a:latin typeface="Arial" panose="020B0604020202020204" pitchFamily="34" charset="0"/>
              <a:cs typeface="Arial" panose="020B0604020202020204" pitchFamily="34" charset="0"/>
            </a:endParaRPr>
          </a:p>
          <a:p>
            <a:endParaRPr lang="en-US" b="0" dirty="0" smtClean="0">
              <a:latin typeface="Calibri" panose="020F0502020204030204" pitchFamily="34" charset="0"/>
              <a:cs typeface="Calibri" panose="020F0502020204030204" pitchFamily="34" charset="0"/>
            </a:endParaRPr>
          </a:p>
          <a:p>
            <a:endParaRPr lang="en-US" b="0" dirty="0">
              <a:latin typeface="Calibri" panose="020F0502020204030204" pitchFamily="34" charset="0"/>
              <a:cs typeface="Calibri" panose="020F0502020204030204" pitchFamily="34" charset="0"/>
            </a:endParaRPr>
          </a:p>
        </p:txBody>
      </p:sp>
      <p:sp>
        <p:nvSpPr>
          <p:cNvPr id="4" name="Footer Placeholder 3"/>
          <p:cNvSpPr>
            <a:spLocks noGrp="1"/>
          </p:cNvSpPr>
          <p:nvPr>
            <p:ph type="ftr" sz="quarter" idx="4294967295"/>
          </p:nvPr>
        </p:nvSpPr>
        <p:spPr>
          <a:xfrm>
            <a:off x="914400" y="5570863"/>
            <a:ext cx="7772400" cy="365125"/>
          </a:xfrm>
          <a:prstGeom prst="rect">
            <a:avLst/>
          </a:prstGeom>
        </p:spPr>
        <p:txBody>
          <a:bodyPr/>
          <a:lstStyle/>
          <a:p>
            <a:pPr algn="l"/>
            <a:r>
              <a:rPr lang="en-US" sz="1200" baseline="30000" dirty="0"/>
              <a:t>9</a:t>
            </a:r>
            <a:r>
              <a:rPr lang="en-US" sz="1200" i="0" dirty="0" smtClean="0"/>
              <a:t> </a:t>
            </a:r>
            <a:r>
              <a:rPr lang="en-US" sz="1200" i="0" dirty="0" err="1" smtClean="0"/>
              <a:t>Fitz,D</a:t>
            </a:r>
            <a:r>
              <a:rPr lang="en-US" sz="1200" i="0" dirty="0" smtClean="0"/>
              <a:t>.; et. al. “Quantification </a:t>
            </a:r>
            <a:r>
              <a:rPr lang="en-US" sz="1200" i="0" dirty="0"/>
              <a:t>Of Uncertainties </a:t>
            </a:r>
            <a:r>
              <a:rPr lang="en-US" sz="1200" i="0" dirty="0" smtClean="0"/>
              <a:t>In Continuous </a:t>
            </a:r>
            <a:r>
              <a:rPr lang="en-US" sz="1200" i="0" dirty="0"/>
              <a:t>Measurement </a:t>
            </a:r>
            <a:r>
              <a:rPr lang="en-US" sz="1200" i="0" dirty="0" smtClean="0"/>
              <a:t>Systems For </a:t>
            </a:r>
            <a:r>
              <a:rPr lang="en-US" sz="1200" i="0" dirty="0"/>
              <a:t>Low-NO</a:t>
            </a:r>
            <a:r>
              <a:rPr lang="en-US" sz="1200" i="0" baseline="-25000" dirty="0"/>
              <a:t>X</a:t>
            </a:r>
            <a:r>
              <a:rPr lang="en-US" sz="1200" i="0" dirty="0"/>
              <a:t> Emissions </a:t>
            </a:r>
            <a:r>
              <a:rPr lang="en-US" sz="1200" i="0" dirty="0" smtClean="0"/>
              <a:t>From Stationary Sources” California Energy Commission; Consultant Report P500-01-018F; 2003</a:t>
            </a:r>
            <a:endParaRPr lang="en-US" sz="1200" i="0" dirty="0"/>
          </a:p>
        </p:txBody>
      </p:sp>
    </p:spTree>
    <p:extLst>
      <p:ext uri="{BB962C8B-B14F-4D97-AF65-F5344CB8AC3E}">
        <p14:creationId xmlns:p14="http://schemas.microsoft.com/office/powerpoint/2010/main" val="18773015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t>
            </a:r>
            <a:r>
              <a:rPr lang="en-US" baseline="-25000" dirty="0" smtClean="0"/>
              <a:t>2</a:t>
            </a:r>
            <a:r>
              <a:rPr lang="en-US" dirty="0" smtClean="0"/>
              <a:t>S Conversion above 100°C</a:t>
            </a:r>
            <a:endParaRPr lang="en-US" dirty="0"/>
          </a:p>
        </p:txBody>
      </p:sp>
      <p:sp>
        <p:nvSpPr>
          <p:cNvPr id="3" name="Content Placeholder 2"/>
          <p:cNvSpPr>
            <a:spLocks noGrp="1"/>
          </p:cNvSpPr>
          <p:nvPr>
            <p:ph idx="1"/>
          </p:nvPr>
        </p:nvSpPr>
        <p:spPr/>
        <p:txBody>
          <a:bodyPr/>
          <a:lstStyle/>
          <a:p>
            <a:r>
              <a:rPr lang="en-US" sz="2400" dirty="0" smtClean="0"/>
              <a:t>H</a:t>
            </a:r>
            <a:r>
              <a:rPr lang="en-US" sz="2400" baseline="-25000" dirty="0" smtClean="0"/>
              <a:t>2</a:t>
            </a:r>
            <a:r>
              <a:rPr lang="en-US" sz="2400" dirty="0" smtClean="0"/>
              <a:t>S decomposing on hot stainless steel as demonstrated by </a:t>
            </a:r>
            <a:r>
              <a:rPr lang="en-US" sz="2400" dirty="0" err="1" smtClean="0"/>
              <a:t>Biela</a:t>
            </a:r>
            <a:r>
              <a:rPr lang="en-US" sz="2400" dirty="0" smtClean="0"/>
              <a:t>, et. al.</a:t>
            </a:r>
            <a:r>
              <a:rPr lang="en-US" sz="2400" baseline="30000" dirty="0" smtClean="0">
                <a:latin typeface="Calibri" panose="020F0502020204030204" pitchFamily="34" charset="0"/>
                <a:cs typeface="Calibri" panose="020F0502020204030204" pitchFamily="34" charset="0"/>
              </a:rPr>
              <a:t>6</a:t>
            </a:r>
            <a:r>
              <a:rPr lang="en-US" sz="2400" dirty="0" smtClean="0"/>
              <a:t> and Reese, et. al.</a:t>
            </a:r>
            <a:r>
              <a:rPr lang="en-US" sz="2400" baseline="30000" dirty="0" smtClean="0"/>
              <a:t>10</a:t>
            </a:r>
          </a:p>
          <a:p>
            <a:r>
              <a:rPr lang="en-US" sz="2400" dirty="0" smtClean="0"/>
              <a:t>Mechanism presented by Reese.</a:t>
            </a:r>
          </a:p>
          <a:p>
            <a:pPr lvl="1"/>
            <a:r>
              <a:rPr lang="en-US" sz="2000" dirty="0"/>
              <a:t>O</a:t>
            </a:r>
            <a:r>
              <a:rPr lang="en-US" sz="2000" dirty="0" smtClean="0"/>
              <a:t>xidation to SO</a:t>
            </a:r>
            <a:r>
              <a:rPr lang="en-US" sz="2000" baseline="-25000" dirty="0" smtClean="0"/>
              <a:t>2</a:t>
            </a:r>
            <a:r>
              <a:rPr lang="en-US" sz="2000" dirty="0" smtClean="0"/>
              <a:t> above 100°C in contact with Stainless steel</a:t>
            </a:r>
          </a:p>
          <a:p>
            <a:r>
              <a:rPr lang="en-US" sz="2400" dirty="0" smtClean="0"/>
              <a:t>Biela demonstrated complete loss of H</a:t>
            </a:r>
            <a:r>
              <a:rPr lang="en-US" sz="2400" baseline="-25000" dirty="0" smtClean="0"/>
              <a:t>2</a:t>
            </a:r>
            <a:r>
              <a:rPr lang="en-US" sz="2400" dirty="0" smtClean="0"/>
              <a:t>S, 100ppb, at temperatures above 100°C</a:t>
            </a:r>
          </a:p>
          <a:p>
            <a:r>
              <a:rPr lang="en-US" sz="2400" dirty="0" err="1" smtClean="0"/>
              <a:t>Biela</a:t>
            </a:r>
            <a:r>
              <a:rPr lang="en-US" sz="2400" dirty="0" smtClean="0"/>
              <a:t> demonstrated when inert coating applied over stainless steel, H</a:t>
            </a:r>
            <a:r>
              <a:rPr lang="en-US" sz="2400" baseline="-25000" dirty="0" smtClean="0"/>
              <a:t>2</a:t>
            </a:r>
            <a:r>
              <a:rPr lang="en-US" sz="2400" dirty="0" smtClean="0"/>
              <a:t>S loss is eliminated.  Testing conducted from 50°C to 225°C</a:t>
            </a:r>
            <a:endParaRPr lang="en-US" sz="2400" dirty="0"/>
          </a:p>
        </p:txBody>
      </p:sp>
      <p:sp>
        <p:nvSpPr>
          <p:cNvPr id="5" name="TextBox 4"/>
          <p:cNvSpPr txBox="1"/>
          <p:nvPr/>
        </p:nvSpPr>
        <p:spPr>
          <a:xfrm>
            <a:off x="1981200" y="6019800"/>
            <a:ext cx="6858000" cy="646331"/>
          </a:xfrm>
          <a:prstGeom prst="rect">
            <a:avLst/>
          </a:prstGeom>
          <a:noFill/>
        </p:spPr>
        <p:txBody>
          <a:bodyPr wrap="square" rtlCol="0">
            <a:spAutoFit/>
          </a:bodyPr>
          <a:lstStyle/>
          <a:p>
            <a:pPr lvl="0"/>
            <a:r>
              <a:rPr lang="en-US" sz="1200" baseline="30000" dirty="0" smtClean="0">
                <a:solidFill>
                  <a:schemeClr val="bg2"/>
                </a:solidFill>
              </a:rPr>
              <a:t>10</a:t>
            </a:r>
            <a:r>
              <a:rPr lang="en-US" sz="1200" dirty="0" smtClean="0">
                <a:solidFill>
                  <a:schemeClr val="bg2"/>
                </a:solidFill>
              </a:rPr>
              <a:t> Reese</a:t>
            </a:r>
            <a:r>
              <a:rPr lang="en-US" sz="1200" dirty="0">
                <a:solidFill>
                  <a:schemeClr val="bg2"/>
                </a:solidFill>
              </a:rPr>
              <a:t>, G.; Mason, A.; Cuthbert, D.,”A Novel Solution for the Analysis of </a:t>
            </a:r>
            <a:r>
              <a:rPr lang="en-US" sz="1200" dirty="0" err="1">
                <a:solidFill>
                  <a:schemeClr val="bg2"/>
                </a:solidFill>
              </a:rPr>
              <a:t>Speciated</a:t>
            </a:r>
            <a:r>
              <a:rPr lang="en-US" sz="1200" dirty="0">
                <a:solidFill>
                  <a:schemeClr val="bg2"/>
                </a:solidFill>
              </a:rPr>
              <a:t> Sulfurs and Nitriles in Various Hydrocarbon Streams”; Gulf Coast Conference, Galveston, TX, Paper 36 (2014) </a:t>
            </a:r>
          </a:p>
          <a:p>
            <a:endParaRPr lang="en-US" sz="1200" dirty="0"/>
          </a:p>
        </p:txBody>
      </p:sp>
    </p:spTree>
    <p:extLst>
      <p:ext uri="{BB962C8B-B14F-4D97-AF65-F5344CB8AC3E}">
        <p14:creationId xmlns:p14="http://schemas.microsoft.com/office/powerpoint/2010/main" val="106119384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1143000"/>
          </a:xfrm>
        </p:spPr>
        <p:txBody>
          <a:bodyPr>
            <a:normAutofit/>
          </a:bodyPr>
          <a:lstStyle/>
          <a:p>
            <a:r>
              <a:rPr lang="en-US" dirty="0" smtClean="0"/>
              <a:t>Tier 3 Fuel Standards</a:t>
            </a:r>
            <a:endParaRPr lang="en-US" dirty="0"/>
          </a:p>
        </p:txBody>
      </p:sp>
      <p:sp>
        <p:nvSpPr>
          <p:cNvPr id="3" name="Content Placeholder 2"/>
          <p:cNvSpPr>
            <a:spLocks noGrp="1"/>
          </p:cNvSpPr>
          <p:nvPr>
            <p:ph idx="1"/>
          </p:nvPr>
        </p:nvSpPr>
        <p:spPr>
          <a:xfrm>
            <a:off x="685800" y="1447800"/>
            <a:ext cx="7772400" cy="3657600"/>
          </a:xfrm>
        </p:spPr>
        <p:txBody>
          <a:bodyPr>
            <a:noAutofit/>
          </a:bodyPr>
          <a:lstStyle/>
          <a:p>
            <a:r>
              <a:rPr lang="en-US" sz="2000" b="0" dirty="0" smtClean="0">
                <a:latin typeface="Arial" panose="020B0604020202020204" pitchFamily="34" charset="0"/>
                <a:cs typeface="Arial" panose="020B0604020202020204" pitchFamily="34" charset="0"/>
              </a:rPr>
              <a:t>Sulfur in Gasoline from 30ppm to 10ppm starting 2017</a:t>
            </a:r>
          </a:p>
          <a:p>
            <a:r>
              <a:rPr lang="en-US" sz="2000" b="0" dirty="0" smtClean="0">
                <a:latin typeface="Arial" panose="020B0604020202020204" pitchFamily="34" charset="0"/>
                <a:cs typeface="Arial" panose="020B0604020202020204" pitchFamily="34" charset="0"/>
              </a:rPr>
              <a:t>Old tricks of priming sample system will not work </a:t>
            </a:r>
          </a:p>
          <a:p>
            <a:r>
              <a:rPr lang="en-US" sz="2000" b="0" dirty="0" smtClean="0">
                <a:latin typeface="Arial" panose="020B0604020202020204" pitchFamily="34" charset="0"/>
                <a:cs typeface="Arial" panose="020B0604020202020204" pitchFamily="34" charset="0"/>
              </a:rPr>
              <a:t>Common sources of sulfur adsorption:</a:t>
            </a:r>
          </a:p>
          <a:p>
            <a:pPr lvl="1"/>
            <a:r>
              <a:rPr lang="en-US" sz="2000" b="0" dirty="0" smtClean="0">
                <a:latin typeface="Arial" panose="020B0604020202020204" pitchFamily="34" charset="0"/>
                <a:cs typeface="Arial" panose="020B0604020202020204" pitchFamily="34" charset="0"/>
              </a:rPr>
              <a:t>Probes</a:t>
            </a:r>
          </a:p>
          <a:p>
            <a:pPr lvl="1"/>
            <a:r>
              <a:rPr lang="en-US" sz="2000" b="0" dirty="0" smtClean="0">
                <a:latin typeface="Arial" panose="020B0604020202020204" pitchFamily="34" charset="0"/>
                <a:cs typeface="Arial" panose="020B0604020202020204" pitchFamily="34" charset="0"/>
              </a:rPr>
              <a:t>Tubing</a:t>
            </a:r>
            <a:endParaRPr lang="en-US" sz="2000" b="0" dirty="0">
              <a:latin typeface="Arial" panose="020B0604020202020204" pitchFamily="34" charset="0"/>
              <a:cs typeface="Arial" panose="020B0604020202020204" pitchFamily="34" charset="0"/>
            </a:endParaRPr>
          </a:p>
          <a:p>
            <a:pPr lvl="1"/>
            <a:r>
              <a:rPr lang="en-US" sz="2000" b="0" dirty="0">
                <a:latin typeface="Arial" panose="020B0604020202020204" pitchFamily="34" charset="0"/>
                <a:cs typeface="Arial" panose="020B0604020202020204" pitchFamily="34" charset="0"/>
              </a:rPr>
              <a:t>Metal filters</a:t>
            </a:r>
          </a:p>
          <a:p>
            <a:pPr lvl="1"/>
            <a:r>
              <a:rPr lang="en-US" sz="2000" b="0" dirty="0">
                <a:latin typeface="Arial" panose="020B0604020202020204" pitchFamily="34" charset="0"/>
                <a:cs typeface="Arial" panose="020B0604020202020204" pitchFamily="34" charset="0"/>
              </a:rPr>
              <a:t>Sample Cylinders</a:t>
            </a:r>
          </a:p>
          <a:p>
            <a:pPr lvl="1"/>
            <a:r>
              <a:rPr lang="en-US" sz="2000" b="0" dirty="0">
                <a:latin typeface="Arial" panose="020B0604020202020204" pitchFamily="34" charset="0"/>
                <a:cs typeface="Arial" panose="020B0604020202020204" pitchFamily="34" charset="0"/>
              </a:rPr>
              <a:t>Regulators</a:t>
            </a:r>
          </a:p>
          <a:p>
            <a:pPr lvl="1"/>
            <a:r>
              <a:rPr lang="en-US" sz="2000" b="0" dirty="0">
                <a:latin typeface="Arial" panose="020B0604020202020204" pitchFamily="34" charset="0"/>
                <a:cs typeface="Arial" panose="020B0604020202020204" pitchFamily="34" charset="0"/>
              </a:rPr>
              <a:t>Fittings</a:t>
            </a:r>
          </a:p>
          <a:p>
            <a:pPr lvl="1"/>
            <a:r>
              <a:rPr lang="en-US" sz="2000" b="0" dirty="0" smtClean="0">
                <a:latin typeface="Arial" panose="020B0604020202020204" pitchFamily="34" charset="0"/>
                <a:cs typeface="Arial" panose="020B0604020202020204" pitchFamily="34" charset="0"/>
              </a:rPr>
              <a:t>Valves</a:t>
            </a:r>
            <a:br>
              <a:rPr lang="en-US" sz="2000" b="0" dirty="0" smtClean="0">
                <a:latin typeface="Arial" panose="020B0604020202020204" pitchFamily="34" charset="0"/>
                <a:cs typeface="Arial" panose="020B0604020202020204" pitchFamily="34" charset="0"/>
              </a:rPr>
            </a:br>
            <a:endParaRPr lang="en-US" sz="2000" b="0" dirty="0" smtClean="0">
              <a:latin typeface="Arial" panose="020B0604020202020204" pitchFamily="34" charset="0"/>
              <a:cs typeface="Arial" panose="020B0604020202020204" pitchFamily="34" charset="0"/>
            </a:endParaRPr>
          </a:p>
          <a:p>
            <a:r>
              <a:rPr lang="en-US" sz="2000" b="0" dirty="0" smtClean="0">
                <a:latin typeface="Arial" panose="020B0604020202020204" pitchFamily="34" charset="0"/>
                <a:cs typeface="Arial" panose="020B0604020202020204" pitchFamily="34" charset="0"/>
              </a:rPr>
              <a:t>Get testing systems ready now.</a:t>
            </a:r>
            <a:endParaRPr lang="en-US" sz="2000" b="0" dirty="0">
              <a:latin typeface="Arial" panose="020B0604020202020204" pitchFamily="34" charset="0"/>
              <a:cs typeface="Arial" panose="020B0604020202020204" pitchFamily="34" charset="0"/>
            </a:endParaRPr>
          </a:p>
          <a:p>
            <a:endParaRPr lang="en-US" sz="2000" b="0" dirty="0">
              <a:latin typeface="Calibri" panose="020F0502020204030204" pitchFamily="34" charset="0"/>
              <a:cs typeface="Calibri" panose="020F050202020403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0600" y="2807504"/>
            <a:ext cx="3844758" cy="2538431"/>
          </a:xfrm>
          <a:prstGeom prst="rect">
            <a:avLst/>
          </a:prstGeom>
        </p:spPr>
      </p:pic>
    </p:spTree>
    <p:extLst>
      <p:ext uri="{BB962C8B-B14F-4D97-AF65-F5344CB8AC3E}">
        <p14:creationId xmlns:p14="http://schemas.microsoft.com/office/powerpoint/2010/main" val="91016080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0" y="214898"/>
            <a:ext cx="9144000" cy="1143000"/>
          </a:xfrm>
        </p:spPr>
        <p:txBody>
          <a:bodyPr/>
          <a:lstStyle/>
          <a:p>
            <a:r>
              <a:rPr lang="en-US" altLang="en-US" dirty="0" smtClean="0"/>
              <a:t>Summary – Why SilcoTek?</a:t>
            </a:r>
          </a:p>
        </p:txBody>
      </p:sp>
      <p:sp>
        <p:nvSpPr>
          <p:cNvPr id="35843" name="Content Placeholder 2"/>
          <p:cNvSpPr>
            <a:spLocks noGrp="1"/>
          </p:cNvSpPr>
          <p:nvPr>
            <p:ph idx="1"/>
          </p:nvPr>
        </p:nvSpPr>
        <p:spPr>
          <a:xfrm>
            <a:off x="762000" y="1600200"/>
            <a:ext cx="7772400" cy="3657600"/>
          </a:xfrm>
        </p:spPr>
        <p:txBody>
          <a:bodyPr/>
          <a:lstStyle/>
          <a:p>
            <a:r>
              <a:rPr lang="en-US" altLang="en-US" dirty="0" smtClean="0"/>
              <a:t>Get faster, more reliable analytical results that you can trust</a:t>
            </a:r>
          </a:p>
          <a:p>
            <a:endParaRPr lang="en-US" altLang="en-US" dirty="0"/>
          </a:p>
          <a:p>
            <a:r>
              <a:rPr lang="en-US" altLang="en-US" dirty="0" smtClean="0"/>
              <a:t>Save money with parts that last longer</a:t>
            </a:r>
          </a:p>
          <a:p>
            <a:endParaRPr lang="en-US" altLang="en-US" dirty="0"/>
          </a:p>
          <a:p>
            <a:r>
              <a:rPr lang="en-US" altLang="en-US" b="1" dirty="0" smtClean="0"/>
              <a:t>Use preferred base materials, but get the surface properties required for the application</a:t>
            </a:r>
          </a:p>
        </p:txBody>
      </p:sp>
      <p:sp>
        <p:nvSpPr>
          <p:cNvPr id="3584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C9136"/>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C9136"/>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5C9136"/>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5C9136"/>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5C9136"/>
                </a:solidFill>
                <a:latin typeface="Arial" panose="020B0604020202020204" pitchFamily="34" charset="0"/>
                <a:ea typeface="ＭＳ Ｐゴシック" panose="020B0600070205080204" pitchFamily="34" charset="-128"/>
              </a:defRPr>
            </a:lvl5pPr>
            <a:lvl6pPr marL="25146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6pPr>
            <a:lvl7pPr marL="29718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7pPr>
            <a:lvl8pPr marL="34290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8pPr>
            <a:lvl9pPr marL="3886200" indent="-228600" fontAlgn="base">
              <a:spcBef>
                <a:spcPct val="20000"/>
              </a:spcBef>
              <a:spcAft>
                <a:spcPct val="0"/>
              </a:spcAft>
              <a:buChar char="»"/>
              <a:defRPr sz="2000">
                <a:solidFill>
                  <a:srgbClr val="5C9136"/>
                </a:solidFill>
                <a:latin typeface="Arial" panose="020B0604020202020204" pitchFamily="34" charset="0"/>
                <a:ea typeface="ＭＳ Ｐゴシック" panose="020B0600070205080204" pitchFamily="34" charset="-128"/>
              </a:defRPr>
            </a:lvl9pPr>
          </a:lstStyle>
          <a:p>
            <a:pPr>
              <a:spcBef>
                <a:spcPct val="0"/>
              </a:spcBef>
              <a:buFontTx/>
              <a:buNone/>
            </a:pPr>
            <a:fld id="{A34B6FB4-845E-41B1-ADEA-C81E1118029A}" type="slidenum">
              <a:rPr lang="en-US" altLang="en-US" sz="1400" smtClean="0">
                <a:solidFill>
                  <a:schemeClr val="tx1"/>
                </a:solidFill>
              </a:rPr>
              <a:pPr>
                <a:spcBef>
                  <a:spcPct val="0"/>
                </a:spcBef>
                <a:buFontTx/>
                <a:buNone/>
              </a:pPr>
              <a:t>77</a:t>
            </a:fld>
            <a:endParaRPr lang="en-US" altLang="en-US" sz="1400" dirty="0" smtClean="0">
              <a:solidFill>
                <a:schemeClr val="tx1"/>
              </a:solidFill>
            </a:endParaRPr>
          </a:p>
        </p:txBody>
      </p:sp>
    </p:spTree>
    <p:extLst>
      <p:ext uri="{BB962C8B-B14F-4D97-AF65-F5344CB8AC3E}">
        <p14:creationId xmlns:p14="http://schemas.microsoft.com/office/powerpoint/2010/main" val="181390441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dirty="0" smtClean="0"/>
              <a:t>Collaboration</a:t>
            </a:r>
            <a:endParaRPr lang="en-US" dirty="0"/>
          </a:p>
        </p:txBody>
      </p:sp>
      <p:sp>
        <p:nvSpPr>
          <p:cNvPr id="3" name="Content Placeholder 2"/>
          <p:cNvSpPr>
            <a:spLocks noGrp="1"/>
          </p:cNvSpPr>
          <p:nvPr>
            <p:ph idx="1"/>
          </p:nvPr>
        </p:nvSpPr>
        <p:spPr>
          <a:xfrm>
            <a:off x="593271" y="1524000"/>
            <a:ext cx="7957457" cy="4191000"/>
          </a:xfrm>
        </p:spPr>
        <p:txBody>
          <a:bodyPr/>
          <a:lstStyle/>
          <a:p>
            <a:r>
              <a:rPr lang="en-US" dirty="0" smtClean="0"/>
              <a:t>Consider SilcoTek your “coating consultants”</a:t>
            </a:r>
          </a:p>
          <a:p>
            <a:endParaRPr lang="en-US" dirty="0"/>
          </a:p>
          <a:p>
            <a:r>
              <a:rPr lang="en-US" dirty="0" smtClean="0"/>
              <a:t>Very flexible with visits and creating custom sales/marketing materials</a:t>
            </a:r>
          </a:p>
          <a:p>
            <a:endParaRPr lang="en-US" dirty="0"/>
          </a:p>
          <a:p>
            <a:r>
              <a:rPr lang="en-US" dirty="0" smtClean="0"/>
              <a:t>Coatings give our partners differentiation and upsell opportunities</a:t>
            </a:r>
            <a:endParaRPr lang="en-US" dirty="0"/>
          </a:p>
        </p:txBody>
      </p:sp>
      <p:sp>
        <p:nvSpPr>
          <p:cNvPr id="4" name="Footer Placeholder 3"/>
          <p:cNvSpPr>
            <a:spLocks noGrp="1"/>
          </p:cNvSpPr>
          <p:nvPr>
            <p:ph type="ftr" sz="quarter" idx="10"/>
          </p:nvPr>
        </p:nvSpPr>
        <p:spPr/>
        <p:txBody>
          <a:bodyPr/>
          <a:lstStyle/>
          <a:p>
            <a:r>
              <a:rPr lang="en-US" smtClean="0"/>
              <a:t>© SilcoTek® Corporation 2016 - All rights reserved.  Hard copies are uncontrolled.</a:t>
            </a:r>
            <a:endParaRPr lang="en-US"/>
          </a:p>
        </p:txBody>
      </p:sp>
    </p:spTree>
    <p:extLst>
      <p:ext uri="{BB962C8B-B14F-4D97-AF65-F5344CB8AC3E}">
        <p14:creationId xmlns:p14="http://schemas.microsoft.com/office/powerpoint/2010/main" val="2676872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dirty="0" smtClean="0"/>
              <a:t>Resources</a:t>
            </a:r>
            <a:endParaRPr lang="en-US" dirty="0"/>
          </a:p>
        </p:txBody>
      </p:sp>
      <p:sp>
        <p:nvSpPr>
          <p:cNvPr id="3" name="Content Placeholder 2"/>
          <p:cNvSpPr>
            <a:spLocks noGrp="1"/>
          </p:cNvSpPr>
          <p:nvPr>
            <p:ph idx="1"/>
          </p:nvPr>
        </p:nvSpPr>
        <p:spPr>
          <a:xfrm>
            <a:off x="653142" y="1600200"/>
            <a:ext cx="7957457" cy="4191000"/>
          </a:xfrm>
        </p:spPr>
        <p:txBody>
          <a:bodyPr/>
          <a:lstStyle/>
          <a:p>
            <a:r>
              <a:rPr lang="en-US" dirty="0">
                <a:hlinkClick r:id="rId2"/>
              </a:rPr>
              <a:t>Overview Brochure </a:t>
            </a:r>
            <a:r>
              <a:rPr lang="en-US" dirty="0"/>
              <a:t>(hard copies for you</a:t>
            </a:r>
            <a:r>
              <a:rPr lang="en-US" dirty="0" smtClean="0"/>
              <a:t>)</a:t>
            </a:r>
            <a:endParaRPr lang="en-US" dirty="0" smtClean="0">
              <a:hlinkClick r:id="rId3"/>
            </a:endParaRPr>
          </a:p>
          <a:p>
            <a:r>
              <a:rPr lang="en-US" dirty="0" smtClean="0">
                <a:hlinkClick r:id="rId3"/>
              </a:rPr>
              <a:t>FAQs</a:t>
            </a:r>
            <a:endParaRPr lang="en-US" dirty="0" smtClean="0"/>
          </a:p>
          <a:p>
            <a:r>
              <a:rPr lang="en-US" dirty="0" smtClean="0">
                <a:hlinkClick r:id="rId4"/>
              </a:rPr>
              <a:t>Material Compatibility Guide</a:t>
            </a:r>
            <a:endParaRPr lang="en-US" dirty="0" smtClean="0"/>
          </a:p>
          <a:p>
            <a:r>
              <a:rPr lang="en-US" dirty="0" smtClean="0">
                <a:hlinkClick r:id="rId5"/>
              </a:rPr>
              <a:t>Coating Care Guide</a:t>
            </a:r>
            <a:endParaRPr lang="en-US" dirty="0" smtClean="0"/>
          </a:p>
          <a:p>
            <a:r>
              <a:rPr lang="en-US" dirty="0" smtClean="0">
                <a:hlinkClick r:id="rId6"/>
              </a:rPr>
              <a:t>Process Overview</a:t>
            </a:r>
            <a:endParaRPr lang="en-US" dirty="0" smtClean="0"/>
          </a:p>
          <a:p>
            <a:r>
              <a:rPr lang="en-US" dirty="0" smtClean="0"/>
              <a:t>Blog, whitepapers, application notes, and a lot more: </a:t>
            </a:r>
            <a:r>
              <a:rPr lang="en-US" dirty="0" smtClean="0">
                <a:hlinkClick r:id="rId7"/>
              </a:rPr>
              <a:t>www.SilcoTek.com</a:t>
            </a:r>
            <a:r>
              <a:rPr lang="en-US" dirty="0" smtClean="0"/>
              <a:t> </a:t>
            </a:r>
            <a:endParaRPr lang="en-US" dirty="0"/>
          </a:p>
        </p:txBody>
      </p:sp>
      <p:sp>
        <p:nvSpPr>
          <p:cNvPr id="4" name="Footer Placeholder 3"/>
          <p:cNvSpPr>
            <a:spLocks noGrp="1"/>
          </p:cNvSpPr>
          <p:nvPr>
            <p:ph type="ftr" sz="quarter" idx="10"/>
          </p:nvPr>
        </p:nvSpPr>
        <p:spPr/>
        <p:txBody>
          <a:bodyPr/>
          <a:lstStyle/>
          <a:p>
            <a:r>
              <a:rPr lang="en-US" smtClean="0"/>
              <a:t>© SilcoTek® Corporation 2016 - All rights reserved.  Hard copies are uncontrolled.</a:t>
            </a:r>
            <a:endParaRPr lang="en-US"/>
          </a:p>
        </p:txBody>
      </p:sp>
    </p:spTree>
    <p:extLst>
      <p:ext uri="{BB962C8B-B14F-4D97-AF65-F5344CB8AC3E}">
        <p14:creationId xmlns:p14="http://schemas.microsoft.com/office/powerpoint/2010/main" val="1003391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00"/>
            <a:ext cx="7772400" cy="1470025"/>
          </a:xfrm>
        </p:spPr>
        <p:txBody>
          <a:bodyPr/>
          <a:lstStyle/>
          <a:p>
            <a:r>
              <a:rPr lang="en-US" dirty="0" smtClean="0"/>
              <a:t>What are SilcoTek Coatings?</a:t>
            </a:r>
            <a:endParaRPr lang="en-US" dirty="0"/>
          </a:p>
        </p:txBody>
      </p:sp>
    </p:spTree>
    <p:extLst>
      <p:ext uri="{BB962C8B-B14F-4D97-AF65-F5344CB8AC3E}">
        <p14:creationId xmlns:p14="http://schemas.microsoft.com/office/powerpoint/2010/main" val="323883651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00"/>
            <a:ext cx="7772400" cy="1470025"/>
          </a:xfrm>
        </p:spPr>
        <p:txBody>
          <a:bodyPr/>
          <a:lstStyle/>
          <a:p>
            <a:r>
              <a:rPr lang="en-US" dirty="0" smtClean="0"/>
              <a:t>Questions?</a:t>
            </a:r>
            <a:endParaRPr lang="en-US" dirty="0"/>
          </a:p>
        </p:txBody>
      </p:sp>
    </p:spTree>
    <p:extLst>
      <p:ext uri="{BB962C8B-B14F-4D97-AF65-F5344CB8AC3E}">
        <p14:creationId xmlns:p14="http://schemas.microsoft.com/office/powerpoint/2010/main" val="120726129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smtClean="0"/>
              <a:t>© SilcoTek® Corporation 2016 - All rights reserved.  Hard copies are uncontrolled.</a:t>
            </a:r>
            <a:endParaRPr lang="en-US"/>
          </a:p>
        </p:txBody>
      </p:sp>
      <p:sp>
        <p:nvSpPr>
          <p:cNvPr id="4" name="TextBox 3"/>
          <p:cNvSpPr txBox="1"/>
          <p:nvPr/>
        </p:nvSpPr>
        <p:spPr>
          <a:xfrm>
            <a:off x="3286125" y="4234290"/>
            <a:ext cx="2286000" cy="584775"/>
          </a:xfrm>
          <a:prstGeom prst="rect">
            <a:avLst/>
          </a:prstGeom>
          <a:noFill/>
        </p:spPr>
        <p:txBody>
          <a:bodyPr wrap="square" rtlCol="0">
            <a:spAutoFit/>
          </a:bodyPr>
          <a:lstStyle/>
          <a:p>
            <a:r>
              <a:rPr lang="en-US" sz="3200" dirty="0" smtClean="0">
                <a:solidFill>
                  <a:srgbClr val="005392"/>
                </a:solidFill>
              </a:rPr>
              <a:t>Thank you!</a:t>
            </a:r>
            <a:endParaRPr lang="en-US" dirty="0"/>
          </a:p>
        </p:txBody>
      </p:sp>
      <p:sp>
        <p:nvSpPr>
          <p:cNvPr id="5" name="TextBox 4"/>
          <p:cNvSpPr txBox="1"/>
          <p:nvPr/>
        </p:nvSpPr>
        <p:spPr>
          <a:xfrm>
            <a:off x="1114425" y="5494248"/>
            <a:ext cx="6915150" cy="523220"/>
          </a:xfrm>
          <a:prstGeom prst="rect">
            <a:avLst/>
          </a:prstGeom>
          <a:noFill/>
        </p:spPr>
        <p:txBody>
          <a:bodyPr wrap="square" rtlCol="0">
            <a:spAutoFit/>
          </a:bodyPr>
          <a:lstStyle/>
          <a:p>
            <a:r>
              <a:rPr lang="en-US" sz="2800" b="1" dirty="0" smtClean="0">
                <a:solidFill>
                  <a:schemeClr val="bg2"/>
                </a:solidFill>
              </a:rPr>
              <a:t>SilcoD@SilcoTek.com or (814) 353-1778</a:t>
            </a:r>
            <a:endParaRPr lang="en-US" sz="2800" b="1" dirty="0">
              <a:solidFill>
                <a:schemeClr val="bg2"/>
              </a:solidFill>
            </a:endParaRPr>
          </a:p>
        </p:txBody>
      </p:sp>
      <p:sp>
        <p:nvSpPr>
          <p:cNvPr id="6" name="TextBox 5"/>
          <p:cNvSpPr txBox="1"/>
          <p:nvPr/>
        </p:nvSpPr>
        <p:spPr>
          <a:xfrm>
            <a:off x="1685925" y="4894233"/>
            <a:ext cx="5486400" cy="584775"/>
          </a:xfrm>
          <a:prstGeom prst="rect">
            <a:avLst/>
          </a:prstGeom>
          <a:noFill/>
        </p:spPr>
        <p:txBody>
          <a:bodyPr wrap="square" rtlCol="0">
            <a:spAutoFit/>
          </a:bodyPr>
          <a:lstStyle/>
          <a:p>
            <a:pPr algn="ctr"/>
            <a:r>
              <a:rPr lang="en-US" sz="3200" dirty="0" smtClean="0">
                <a:solidFill>
                  <a:schemeClr val="bg2"/>
                </a:solidFill>
              </a:rPr>
              <a:t>For quotes or tech. service:</a:t>
            </a:r>
            <a:endParaRPr lang="en-US" dirty="0">
              <a:solidFill>
                <a:schemeClr val="bg2"/>
              </a:solidFill>
            </a:endParaRPr>
          </a:p>
        </p:txBody>
      </p:sp>
      <p:pic>
        <p:nvPicPr>
          <p:cNvPr id="7"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28725" y="16109"/>
            <a:ext cx="6400800" cy="409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91982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What are SilcoTek Coatings?</a:t>
            </a:r>
            <a:endParaRPr lang="en-US" sz="3600" dirty="0"/>
          </a:p>
        </p:txBody>
      </p:sp>
      <p:sp>
        <p:nvSpPr>
          <p:cNvPr id="3" name="Content Placeholder 2"/>
          <p:cNvSpPr>
            <a:spLocks noGrp="1"/>
          </p:cNvSpPr>
          <p:nvPr>
            <p:ph idx="1"/>
          </p:nvPr>
        </p:nvSpPr>
        <p:spPr>
          <a:xfrm>
            <a:off x="685800" y="1905000"/>
            <a:ext cx="7772400" cy="3962400"/>
          </a:xfrm>
        </p:spPr>
        <p:txBody>
          <a:bodyPr/>
          <a:lstStyle/>
          <a:p>
            <a:r>
              <a:rPr lang="en-US" dirty="0" smtClean="0"/>
              <a:t>Barrier coatings- prevent chemical interaction with the surface of a part</a:t>
            </a:r>
          </a:p>
          <a:p>
            <a:pPr lvl="1"/>
            <a:r>
              <a:rPr lang="en-US" dirty="0" smtClean="0"/>
              <a:t>Inertness, corrosion resistance, etc.</a:t>
            </a:r>
            <a:br>
              <a:rPr lang="en-US" dirty="0" smtClean="0"/>
            </a:br>
            <a:endParaRPr lang="en-US" dirty="0" smtClean="0"/>
          </a:p>
          <a:p>
            <a:r>
              <a:rPr lang="en-US" dirty="0" smtClean="0"/>
              <a:t>Why?</a:t>
            </a:r>
            <a:br>
              <a:rPr lang="en-US" dirty="0" smtClean="0"/>
            </a:br>
            <a:endParaRPr lang="en-US" dirty="0" smtClean="0"/>
          </a:p>
          <a:p>
            <a:pPr marL="457200" lvl="1" indent="0">
              <a:buNone/>
            </a:pPr>
            <a:r>
              <a:rPr lang="en-US" dirty="0" smtClean="0">
                <a:solidFill>
                  <a:srgbClr val="FF0000"/>
                </a:solidFill>
                <a:sym typeface="Wingdings" panose="05000000000000000000" pitchFamily="2" charset="2"/>
              </a:rPr>
              <a:t> Improve the surface properties of </a:t>
            </a:r>
            <a:r>
              <a:rPr lang="en-US" b="1" dirty="0" smtClean="0">
                <a:solidFill>
                  <a:srgbClr val="FF0000"/>
                </a:solidFill>
                <a:sym typeface="Wingdings" panose="05000000000000000000" pitchFamily="2" charset="2"/>
              </a:rPr>
              <a:t>preferred</a:t>
            </a:r>
            <a:r>
              <a:rPr lang="en-US" dirty="0" smtClean="0">
                <a:solidFill>
                  <a:srgbClr val="FF0000"/>
                </a:solidFill>
                <a:sym typeface="Wingdings" panose="05000000000000000000" pitchFamily="2" charset="2"/>
              </a:rPr>
              <a:t> base materials e.g. stainless steel</a:t>
            </a:r>
            <a:r>
              <a:rPr lang="en-US" sz="2400" dirty="0" smtClean="0"/>
              <a:t/>
            </a:r>
            <a:br>
              <a:rPr lang="en-US" sz="2400" dirty="0" smtClean="0"/>
            </a:br>
            <a:endParaRPr lang="en-US" sz="2400" dirty="0" smtClean="0"/>
          </a:p>
          <a:p>
            <a:pPr lvl="1"/>
            <a:endParaRPr lang="en-US" dirty="0" smtClean="0"/>
          </a:p>
          <a:p>
            <a:pPr lvl="1"/>
            <a:endParaRPr lang="en-US" dirty="0"/>
          </a:p>
        </p:txBody>
      </p:sp>
      <p:sp>
        <p:nvSpPr>
          <p:cNvPr id="4" name="Footer Placeholder 3"/>
          <p:cNvSpPr>
            <a:spLocks noGrp="1"/>
          </p:cNvSpPr>
          <p:nvPr>
            <p:ph type="ftr" sz="quarter" idx="10"/>
          </p:nvPr>
        </p:nvSpPr>
        <p:spPr/>
        <p:txBody>
          <a:bodyPr/>
          <a:lstStyle/>
          <a:p>
            <a:r>
              <a:rPr lang="en-US" smtClean="0"/>
              <a:t>© SilcoTek® Corporation 2016 - All rights reserved.  Hard copies are uncontrolled.</a:t>
            </a:r>
            <a:endParaRPr lang="en-US"/>
          </a:p>
        </p:txBody>
      </p:sp>
    </p:spTree>
    <p:extLst>
      <p:ext uri="{BB962C8B-B14F-4D97-AF65-F5344CB8AC3E}">
        <p14:creationId xmlns:p14="http://schemas.microsoft.com/office/powerpoint/2010/main" val="312004105"/>
      </p:ext>
    </p:extLst>
  </p:cSld>
  <p:clrMapOvr>
    <a:masterClrMapping/>
  </p:clrMapOvr>
  <p:timing>
    <p:tnLst>
      <p:par>
        <p:cTn id="1" dur="indefinite" restart="never" nodeType="tmRoot"/>
      </p:par>
    </p:tnLst>
  </p:timing>
</p:sld>
</file>

<file path=ppt/theme/theme1.xml><?xml version="1.0" encoding="utf-8"?>
<a:theme xmlns:a="http://schemas.openxmlformats.org/drawingml/2006/main" name="silcotek design">
  <a:themeElements>
    <a:clrScheme name="">
      <a:dk1>
        <a:srgbClr val="000000"/>
      </a:dk1>
      <a:lt1>
        <a:srgbClr val="FFFFFF"/>
      </a:lt1>
      <a:dk2>
        <a:srgbClr val="0000CC"/>
      </a:dk2>
      <a:lt2>
        <a:srgbClr val="FFFF00"/>
      </a:lt2>
      <a:accent1>
        <a:srgbClr val="FF9900"/>
      </a:accent1>
      <a:accent2>
        <a:srgbClr val="00FFFF"/>
      </a:accent2>
      <a:accent3>
        <a:srgbClr val="AAAAE2"/>
      </a:accent3>
      <a:accent4>
        <a:srgbClr val="DADADA"/>
      </a:accent4>
      <a:accent5>
        <a:srgbClr val="FFCAAA"/>
      </a:accent5>
      <a:accent6>
        <a:srgbClr val="00E7E7"/>
      </a:accent6>
      <a:hlink>
        <a:srgbClr val="FF0000"/>
      </a:hlink>
      <a:folHlink>
        <a:srgbClr val="969696"/>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0" fontAlgn="base" latinLnBrk="0" hangingPunct="0">
          <a:lnSpc>
            <a:spcPct val="100000"/>
          </a:lnSpc>
          <a:spcBef>
            <a:spcPct val="20000"/>
          </a:spcBef>
          <a:spcAft>
            <a:spcPct val="0"/>
          </a:spcAft>
          <a:buClrTx/>
          <a:buSzTx/>
          <a:buFontTx/>
          <a:buChar char="•"/>
          <a:tabLst/>
          <a:defRPr kumimoji="0" lang="en-US" sz="2800" b="1" i="0" u="none" strike="noStrike" cap="none" normalizeH="0" baseline="-2500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0" fontAlgn="base" latinLnBrk="0" hangingPunct="0">
          <a:lnSpc>
            <a:spcPct val="100000"/>
          </a:lnSpc>
          <a:spcBef>
            <a:spcPct val="20000"/>
          </a:spcBef>
          <a:spcAft>
            <a:spcPct val="0"/>
          </a:spcAft>
          <a:buClrTx/>
          <a:buSzTx/>
          <a:buFontTx/>
          <a:buChar char="•"/>
          <a:tabLst/>
          <a:defRPr kumimoji="0" lang="en-US" sz="2800" b="1" i="0" u="none" strike="noStrike" cap="none" normalizeH="0" baseline="-2500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0" fontAlgn="base" latinLnBrk="0" hangingPunct="0">
          <a:lnSpc>
            <a:spcPct val="100000"/>
          </a:lnSpc>
          <a:spcBef>
            <a:spcPct val="20000"/>
          </a:spcBef>
          <a:spcAft>
            <a:spcPct val="0"/>
          </a:spcAft>
          <a:buClrTx/>
          <a:buSzTx/>
          <a:buFontTx/>
          <a:buChar char="•"/>
          <a:tabLst/>
          <a:defRPr kumimoji="0" lang="en-US" sz="2800" b="1" i="0" u="none" strike="noStrike" cap="none" normalizeH="0" baseline="-2500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0" fontAlgn="base" latinLnBrk="0" hangingPunct="0">
          <a:lnSpc>
            <a:spcPct val="100000"/>
          </a:lnSpc>
          <a:spcBef>
            <a:spcPct val="20000"/>
          </a:spcBef>
          <a:spcAft>
            <a:spcPct val="0"/>
          </a:spcAft>
          <a:buClrTx/>
          <a:buSzTx/>
          <a:buFontTx/>
          <a:buChar char="•"/>
          <a:tabLst/>
          <a:defRPr kumimoji="0" lang="en-US" sz="2800" b="1" i="0" u="none" strike="noStrike" cap="none" normalizeH="0" baseline="-2500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F4964409AB37549B23018363F8CD8CD" ma:contentTypeVersion="2" ma:contentTypeDescription="Create a new document." ma:contentTypeScope="" ma:versionID="e1004878342bcfd30260a95bb2aa5e6f">
  <xsd:schema xmlns:xsd="http://www.w3.org/2001/XMLSchema" xmlns:xs="http://www.w3.org/2001/XMLSchema" xmlns:p="http://schemas.microsoft.com/office/2006/metadata/properties" xmlns:ns2="325e0356-29ae-4920-b33a-12984873bc69" targetNamespace="http://schemas.microsoft.com/office/2006/metadata/properties" ma:root="true" ma:fieldsID="f04d0a37bb0dd246aa0b665181995119" ns2:_="">
    <xsd:import namespace="325e0356-29ae-4920-b33a-12984873bc69"/>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5e0356-29ae-4920-b33a-12984873bc69"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8376CE4-0AD8-4E99-BF44-0AD9FA8C7751}"/>
</file>

<file path=customXml/itemProps2.xml><?xml version="1.0" encoding="utf-8"?>
<ds:datastoreItem xmlns:ds="http://schemas.openxmlformats.org/officeDocument/2006/customXml" ds:itemID="{87E3E182-FFBF-4466-B1A6-39B693834F0F}"/>
</file>

<file path=customXml/itemProps3.xml><?xml version="1.0" encoding="utf-8"?>
<ds:datastoreItem xmlns:ds="http://schemas.openxmlformats.org/officeDocument/2006/customXml" ds:itemID="{CBA587C4-18E9-4DD9-A26A-8DDAC2D06A4E}"/>
</file>

<file path=docProps/app.xml><?xml version="1.0" encoding="utf-8"?>
<Properties xmlns="http://schemas.openxmlformats.org/officeDocument/2006/extended-properties" xmlns:vt="http://schemas.openxmlformats.org/officeDocument/2006/docPropsVTypes">
  <Template>silcotek design</Template>
  <TotalTime>3406</TotalTime>
  <Words>3520</Words>
  <Application>Microsoft Office PowerPoint</Application>
  <PresentationFormat>On-screen Show (4:3)</PresentationFormat>
  <Paragraphs>744</Paragraphs>
  <Slides>81</Slides>
  <Notes>21</Notes>
  <HiddenSlides>19</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81</vt:i4>
      </vt:variant>
    </vt:vector>
  </HeadingPairs>
  <TitlesOfParts>
    <vt:vector size="90" baseType="lpstr">
      <vt:lpstr>ＭＳ Ｐゴシック</vt:lpstr>
      <vt:lpstr>Arial</vt:lpstr>
      <vt:lpstr>Calibri</vt:lpstr>
      <vt:lpstr>helvetica</vt:lpstr>
      <vt:lpstr>Tahoma</vt:lpstr>
      <vt:lpstr>Times New Roman</vt:lpstr>
      <vt:lpstr>Wingdings</vt:lpstr>
      <vt:lpstr>silcotek design</vt:lpstr>
      <vt:lpstr>Custom Design</vt:lpstr>
      <vt:lpstr>SilcoTek® Coatings</vt:lpstr>
      <vt:lpstr>Outline</vt:lpstr>
      <vt:lpstr>Brief History</vt:lpstr>
      <vt:lpstr>PowerPoint Presentation</vt:lpstr>
      <vt:lpstr>PowerPoint Presentation</vt:lpstr>
      <vt:lpstr>Where are we?</vt:lpstr>
      <vt:lpstr>Our Business</vt:lpstr>
      <vt:lpstr>What are SilcoTek Coatings?</vt:lpstr>
      <vt:lpstr>What are SilcoTek Coatings?</vt:lpstr>
      <vt:lpstr>SilcoTek’s Coating Process</vt:lpstr>
      <vt:lpstr>PowerPoint Presentation</vt:lpstr>
      <vt:lpstr>PowerPoint Presentation</vt:lpstr>
      <vt:lpstr>3. Vessel Loading</vt:lpstr>
      <vt:lpstr>PowerPoint Presentation</vt:lpstr>
      <vt:lpstr>The Coating Process</vt:lpstr>
      <vt:lpstr>PowerPoint Presentation</vt:lpstr>
      <vt:lpstr>PowerPoint Presentation</vt:lpstr>
      <vt:lpstr>PowerPoint Presentation</vt:lpstr>
      <vt:lpstr>Chemical Vapor Deposition</vt:lpstr>
      <vt:lpstr>Market Driven Focus</vt:lpstr>
      <vt:lpstr>2020 Goals</vt:lpstr>
      <vt:lpstr>SilcoTek  Z I P  Code</vt:lpstr>
      <vt:lpstr>Non-negotiable Core Values of a SilcoTek Employee</vt:lpstr>
      <vt:lpstr>Coating Properties</vt:lpstr>
      <vt:lpstr>1. Non-Reactivity (Inertness)</vt:lpstr>
      <vt:lpstr>2. Corrosion Resistance</vt:lpstr>
      <vt:lpstr>3. Low Surface Energy</vt:lpstr>
      <vt:lpstr>Why?</vt:lpstr>
      <vt:lpstr>Common Applications</vt:lpstr>
      <vt:lpstr>Examples of Parts We Coat*</vt:lpstr>
      <vt:lpstr>Benefits</vt:lpstr>
      <vt:lpstr>Benefits: Inertness</vt:lpstr>
      <vt:lpstr>PowerPoint Presentation</vt:lpstr>
      <vt:lpstr>Barrier Stops Reactivity</vt:lpstr>
      <vt:lpstr>Inertness</vt:lpstr>
      <vt:lpstr>PowerPoint Presentation</vt:lpstr>
      <vt:lpstr>Coatings vs. High Performance Alloys</vt:lpstr>
      <vt:lpstr>PowerPoint Presentation</vt:lpstr>
      <vt:lpstr>PowerPoint Presentation</vt:lpstr>
      <vt:lpstr>50% faster response</vt:lpstr>
      <vt:lpstr>How to Recommend Coatings</vt:lpstr>
      <vt:lpstr>SilcoTek’s Primary Coatings</vt:lpstr>
      <vt:lpstr>Auger Depth Profile: Silco-</vt:lpstr>
      <vt:lpstr>Auger Depth Profile: Dursan</vt:lpstr>
      <vt:lpstr>                  (Sulfinert)</vt:lpstr>
      <vt:lpstr> </vt:lpstr>
      <vt:lpstr> </vt:lpstr>
      <vt:lpstr>Dursan and SilcoNert 2000  Physical Comparison</vt:lpstr>
      <vt:lpstr>When to Use Dursan® vs. when to use SilcoNert®</vt:lpstr>
      <vt:lpstr>Analytical and Sampling :</vt:lpstr>
      <vt:lpstr>Dursan provides stable inertness for reliable analysis, even days after sampling</vt:lpstr>
      <vt:lpstr>How to Recommend: Analytical and Sampling</vt:lpstr>
      <vt:lpstr>How to Recommend: Analytical and Sampling</vt:lpstr>
      <vt:lpstr>Corrosion:</vt:lpstr>
      <vt:lpstr>Sulfuric Acid 85% - 24hr</vt:lpstr>
      <vt:lpstr>How to Recommend: Corrosion</vt:lpstr>
      <vt:lpstr>Advanced Surface Properties:</vt:lpstr>
      <vt:lpstr>PowerPoint Presentation</vt:lpstr>
      <vt:lpstr>How to Recommend: Advanced Surface Properties</vt:lpstr>
      <vt:lpstr>Applications</vt:lpstr>
      <vt:lpstr>Applications</vt:lpstr>
      <vt:lpstr>Flare testing:  Sulfurs, Mercury, Ammonia</vt:lpstr>
      <vt:lpstr>Flare testing:  Sulfurs, Mercury, Ammonia</vt:lpstr>
      <vt:lpstr>Flare testing:  Sulfurs, Mercury, Ammonia</vt:lpstr>
      <vt:lpstr>Well Sampling:  Mercury and Sulfur</vt:lpstr>
      <vt:lpstr>Well Sampling:  Mercury and Sulfur</vt:lpstr>
      <vt:lpstr>Well Sampling:  Mercury and Sulfur</vt:lpstr>
      <vt:lpstr>Well Sampling:  Mercury and Sulfur</vt:lpstr>
      <vt:lpstr>PowerPoint Presentation</vt:lpstr>
      <vt:lpstr>Ethylene/Propylene: Trace Sulfur</vt:lpstr>
      <vt:lpstr>Flue Gas</vt:lpstr>
      <vt:lpstr>Ammonia</vt:lpstr>
      <vt:lpstr>Reducing Adsorption of Ammonia</vt:lpstr>
      <vt:lpstr>NOx compounds</vt:lpstr>
      <vt:lpstr>H2S Conversion above 100°C</vt:lpstr>
      <vt:lpstr>Tier 3 Fuel Standards</vt:lpstr>
      <vt:lpstr>Summary – Why SilcoTek?</vt:lpstr>
      <vt:lpstr>Collaboration</vt:lpstr>
      <vt:lpstr>Resources</vt:lpstr>
      <vt:lpstr>Questions?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SilcoTek Coatings</dc:title>
  <dc:creator>luke.patterson@SilcoTek.com</dc:creator>
  <cp:lastModifiedBy>Luke Patterson</cp:lastModifiedBy>
  <cp:revision>195</cp:revision>
  <dcterms:created xsi:type="dcterms:W3CDTF">2014-09-30T12:43:22Z</dcterms:created>
  <dcterms:modified xsi:type="dcterms:W3CDTF">2016-09-19T19:38:53Z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0x010100EF4964409AB37549B23018363F8CD8CD</vt:lpwstr>
  </property>
</Properties>
</file>