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46"/>
  </p:notesMasterIdLst>
  <p:sldIdLst>
    <p:sldId id="260" r:id="rId3"/>
    <p:sldId id="259" r:id="rId4"/>
    <p:sldId id="315" r:id="rId5"/>
    <p:sldId id="314" r:id="rId6"/>
    <p:sldId id="346" r:id="rId7"/>
    <p:sldId id="347" r:id="rId8"/>
    <p:sldId id="348" r:id="rId9"/>
    <p:sldId id="349" r:id="rId10"/>
    <p:sldId id="350" r:id="rId11"/>
    <p:sldId id="35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82" r:id="rId24"/>
    <p:sldId id="373" r:id="rId25"/>
    <p:sldId id="380" r:id="rId26"/>
    <p:sldId id="374" r:id="rId27"/>
    <p:sldId id="375" r:id="rId28"/>
    <p:sldId id="381" r:id="rId29"/>
    <p:sldId id="376" r:id="rId30"/>
    <p:sldId id="377" r:id="rId31"/>
    <p:sldId id="378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83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.patterson" initials="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3CD71-3545-43B8-9FCE-FDBCE141D0BA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2B4F-21C1-4999-BE5F-B396F000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2B4F-21C1-4999-BE5F-B396F0008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3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Tube bending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2B4F-21C1-4999-BE5F-B396F0008F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1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0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24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6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5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1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64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717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7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4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77709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300" b="0" i="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© SilcoTek® Corporation 2016 - All rights reserved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9436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19800"/>
            <a:ext cx="1174809" cy="726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346809"/>
            <a:ext cx="9144000" cy="62357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5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KugyL0WXg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OnZC7K3bM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Lc6DpMPG8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43800" y="6464471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</a:rPr>
              <a:t>F-TM-001 rev A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28900" y="6275087"/>
            <a:ext cx="3886200" cy="304800"/>
          </a:xfrm>
        </p:spPr>
        <p:txBody>
          <a:bodyPr/>
          <a:lstStyle/>
          <a:p>
            <a:r>
              <a:rPr lang="en-US" dirty="0" smtClean="0"/>
              <a:t>© SilcoTek® Corporation 2016 - All rights reserved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43303" y="266700"/>
            <a:ext cx="3080657" cy="5410200"/>
            <a:chOff x="5867400" y="257556"/>
            <a:chExt cx="3080657" cy="5410200"/>
          </a:xfrm>
        </p:grpSpPr>
        <p:grpSp>
          <p:nvGrpSpPr>
            <p:cNvPr id="20" name="Group 19"/>
            <p:cNvGrpSpPr/>
            <p:nvPr/>
          </p:nvGrpSpPr>
          <p:grpSpPr>
            <a:xfrm>
              <a:off x="5867400" y="257556"/>
              <a:ext cx="3048000" cy="5410200"/>
              <a:chOff x="5638800" y="304800"/>
              <a:chExt cx="3048000" cy="541020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5638800" y="304800"/>
                <a:ext cx="3048000" cy="5410200"/>
              </a:xfrm>
              <a:prstGeom prst="roundRect">
                <a:avLst/>
              </a:prstGeom>
              <a:solidFill>
                <a:srgbClr val="00277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359E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10646" y="914400"/>
                <a:ext cx="13716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Your</a:t>
                </a:r>
              </a:p>
              <a:p>
                <a:r>
                  <a:rPr lang="en-US" sz="2000" dirty="0" smtClean="0"/>
                  <a:t>Presenter:</a:t>
                </a:r>
              </a:p>
              <a:p>
                <a:endParaRPr lang="en-US" b="1" dirty="0"/>
              </a:p>
              <a:p>
                <a:pPr algn="ctr"/>
                <a:r>
                  <a:rPr lang="en-US" b="1" dirty="0" smtClean="0"/>
                  <a:t>Gary Barone</a:t>
                </a:r>
                <a:endParaRPr lang="en-US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971903" y="3028287"/>
              <a:ext cx="297615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Gary is SilcoTek’s Business </a:t>
              </a:r>
              <a:r>
                <a:rPr lang="en-US" sz="1400" dirty="0"/>
                <a:t>U</a:t>
              </a:r>
              <a:r>
                <a:rPr lang="en-US" sz="1400" dirty="0" smtClean="0"/>
                <a:t>nit Manager in charge of sales, marketing, and engineering efforts.</a:t>
              </a:r>
            </a:p>
            <a:p>
              <a:endParaRPr lang="en-US" sz="1400" dirty="0"/>
            </a:p>
            <a:p>
              <a:r>
                <a:rPr lang="en-US" sz="1400" dirty="0" smtClean="0"/>
                <a:t>Today, he will give you expert tips and best practices for proper care and maintenance of SilcoTek-coated products, helping you achieve peak performance for longer usable life.</a:t>
              </a:r>
              <a:endParaRPr lang="en-US" sz="1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31" y="2828402"/>
            <a:ext cx="3289723" cy="3065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63966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Welcome to the Webinar!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359E"/>
                </a:solidFill>
              </a:rPr>
              <a:t>A Step-by-Step Guide to SilcoTek</a:t>
            </a:r>
            <a:r>
              <a:rPr lang="en-US" sz="1000" b="1" dirty="0" smtClean="0">
                <a:solidFill>
                  <a:srgbClr val="00359E"/>
                </a:solidFill>
              </a:rPr>
              <a:t>®</a:t>
            </a:r>
            <a:r>
              <a:rPr lang="en-US" sz="3200" b="1" dirty="0" smtClean="0">
                <a:solidFill>
                  <a:srgbClr val="00359E"/>
                </a:solidFill>
              </a:rPr>
              <a:t> Coating Care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903" y="3857386"/>
            <a:ext cx="2649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We will begin 2 minutes past the hour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94" y="386636"/>
            <a:ext cx="1535218" cy="2149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92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3657600"/>
          </a:xfrm>
        </p:spPr>
        <p:txBody>
          <a:bodyPr/>
          <a:lstStyle/>
          <a:p>
            <a:r>
              <a:rPr lang="en-US" dirty="0" smtClean="0"/>
              <a:t>SilcoTek can produce a good coating on TIG and MIG welds, or vacuum nickel brazes</a:t>
            </a:r>
          </a:p>
          <a:p>
            <a:endParaRPr lang="en-US" dirty="0"/>
          </a:p>
          <a:p>
            <a:r>
              <a:rPr lang="en-US" dirty="0" smtClean="0"/>
              <a:t>Welding after coating will remove the coating ~4mm from the heat affected zone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dirty="0" smtClean="0"/>
              <a:t>Do’s and Don’ts of SilcoTek Coating Care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Don’t</a:t>
            </a:r>
            <a:r>
              <a:rPr lang="en-US" dirty="0" smtClean="0"/>
              <a:t> use basic solutions or soaps with pH &gt; 8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SilcoNert</a:t>
            </a:r>
            <a:r>
              <a:rPr lang="en-US" dirty="0" smtClean="0"/>
              <a:t>, </a:t>
            </a:r>
            <a:r>
              <a:rPr lang="en-US" dirty="0" err="1" smtClean="0"/>
              <a:t>Silcolloy</a:t>
            </a:r>
            <a:r>
              <a:rPr lang="en-US" dirty="0" smtClean="0"/>
              <a:t>, etc. will be damaged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Dursan</a:t>
            </a:r>
            <a:r>
              <a:rPr lang="en-US" dirty="0" smtClean="0"/>
              <a:t> OK with bases, should still avoid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2166"/>
            <a:ext cx="7772400" cy="1143000"/>
          </a:xfrm>
        </p:spPr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657600"/>
          </a:xfrm>
        </p:spPr>
        <p:txBody>
          <a:bodyPr/>
          <a:lstStyle/>
          <a:p>
            <a:r>
              <a:rPr lang="en-US" b="1" dirty="0" smtClean="0"/>
              <a:t>Do</a:t>
            </a:r>
            <a:r>
              <a:rPr lang="en-US" dirty="0" smtClean="0"/>
              <a:t> clean as part of regular maintenance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Contaminants can accumulate and lead to issues, especially in analytical applications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2818618" cy="182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2667000" cy="2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Don’t</a:t>
            </a:r>
            <a:r>
              <a:rPr lang="en-US" dirty="0" smtClean="0"/>
              <a:t> steam clean a </a:t>
            </a:r>
            <a:r>
              <a:rPr lang="en-US" dirty="0" err="1" smtClean="0"/>
              <a:t>Silco</a:t>
            </a:r>
            <a:r>
              <a:rPr lang="en-US" dirty="0" smtClean="0"/>
              <a:t>- coating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Layer is not physically destroyed, but surface chemistry changes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Steam cleaning will drastically reduce inertness to active compounds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</a:t>
            </a:r>
            <a:r>
              <a:rPr lang="en-US" dirty="0" smtClean="0"/>
              <a:t> send your treated parts in for re-coating as needed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We can strip the old coating, deposit a fresh one, and get your used parts back to peak performance without replacement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3291"/>
            <a:ext cx="1905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36" y="1905000"/>
            <a:ext cx="7772400" cy="3657600"/>
          </a:xfrm>
        </p:spPr>
        <p:txBody>
          <a:bodyPr/>
          <a:lstStyle/>
          <a:p>
            <a:r>
              <a:rPr lang="en-US" b="1" dirty="0" smtClean="0"/>
              <a:t>Don’t</a:t>
            </a:r>
            <a:r>
              <a:rPr lang="en-US" dirty="0" smtClean="0"/>
              <a:t> abrade a SilcoTek coating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Scotch-Brite™</a:t>
            </a:r>
            <a:r>
              <a:rPr lang="en-US" sz="800" dirty="0" smtClean="0"/>
              <a:t>  </a:t>
            </a:r>
            <a:r>
              <a:rPr lang="en-US" dirty="0" smtClean="0"/>
              <a:t>pad with light hand pressure will remove </a:t>
            </a:r>
            <a:r>
              <a:rPr lang="en-US" dirty="0" err="1" smtClean="0"/>
              <a:t>Silco</a:t>
            </a:r>
            <a:r>
              <a:rPr lang="en-US" dirty="0" smtClean="0"/>
              <a:t>-coatings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Dursan</a:t>
            </a:r>
            <a:r>
              <a:rPr lang="en-US" dirty="0" smtClean="0"/>
              <a:t> is abrasion resistant, but still use caution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4100" name="Picture 4" descr="http://www.foodlecompany.com/wp-content/uploads/2015/04/3m_228_8_Count_Scotch-Brite_Heavy_Duty_Scour_P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736" y="762000"/>
            <a:ext cx="20852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Don’t</a:t>
            </a:r>
            <a:r>
              <a:rPr lang="en-US" dirty="0" smtClean="0"/>
              <a:t> let connections gall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Coated-on-coated connections can gall, or “cold weld,” parts together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PTFE tape or simply remove the coating from one of the threads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5122" name="Picture 2" descr="https://www.boltdepot.com/Images/Fastener-information/Galling/Galled-bolt-with-removed-n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81842"/>
            <a:ext cx="2306296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dirty="0" smtClean="0"/>
              <a:t>When to Clean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inspection clues</a:t>
            </a:r>
          </a:p>
          <a:p>
            <a:endParaRPr lang="en-US" dirty="0"/>
          </a:p>
          <a:p>
            <a:r>
              <a:rPr lang="en-US" dirty="0" smtClean="0"/>
              <a:t>Declining/Poor analytical results</a:t>
            </a:r>
          </a:p>
          <a:p>
            <a:endParaRPr lang="en-US" dirty="0" smtClean="0"/>
          </a:p>
          <a:p>
            <a:r>
              <a:rPr lang="en-US" dirty="0" smtClean="0"/>
              <a:t>Process Upset in stream being sampled</a:t>
            </a:r>
          </a:p>
          <a:p>
            <a:endParaRPr lang="en-US" dirty="0"/>
          </a:p>
          <a:p>
            <a:r>
              <a:rPr lang="en-US" dirty="0" smtClean="0"/>
              <a:t>Sitting on the shelf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017" y="1905000"/>
            <a:ext cx="7772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Webinar will be recorded and emailed to you</a:t>
            </a:r>
          </a:p>
          <a:p>
            <a:pPr lvl="1"/>
            <a:r>
              <a:rPr lang="en-US" dirty="0"/>
              <a:t>You can find it any time on SilcoTek.com</a:t>
            </a:r>
          </a:p>
        </p:txBody>
      </p:sp>
      <p:pic>
        <p:nvPicPr>
          <p:cNvPr id="2056" name="Picture 8" descr="http://www.free-icons-download.net/images/camera-symbols-1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938213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ketchappsources.com/resources/source-image/twitterlogo_1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" y="3848100"/>
            <a:ext cx="965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206" y="4861339"/>
            <a:ext cx="53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?</a:t>
            </a:r>
            <a:endParaRPr lang="en-US" sz="54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194" y="3848100"/>
            <a:ext cx="745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#</a:t>
            </a:r>
            <a:r>
              <a:rPr lang="en-US" sz="3200" dirty="0" err="1" smtClean="0">
                <a:solidFill>
                  <a:schemeClr val="bg2"/>
                </a:solidFill>
              </a:rPr>
              <a:t>AskSilcoTek</a:t>
            </a:r>
            <a:r>
              <a:rPr lang="en-US" sz="3200" dirty="0" smtClean="0">
                <a:solidFill>
                  <a:schemeClr val="bg2"/>
                </a:solidFill>
              </a:rPr>
              <a:t> on Twitter (@SilcoTek)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3371" y="5030616"/>
            <a:ext cx="752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Send questions via message bar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89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25456"/>
            <a:ext cx="7772400" cy="1143000"/>
          </a:xfrm>
        </p:spPr>
        <p:txBody>
          <a:bodyPr/>
          <a:lstStyle/>
          <a:p>
            <a:r>
              <a:rPr lang="en-US" dirty="0" smtClean="0"/>
              <a:t>Visual:  </a:t>
            </a:r>
            <a:r>
              <a:rPr lang="en-US" dirty="0"/>
              <a:t>T</a:t>
            </a:r>
            <a:r>
              <a:rPr lang="en-US" dirty="0" smtClean="0"/>
              <a:t>he “rainbow?”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5" y="1264102"/>
            <a:ext cx="7772400" cy="2590800"/>
          </a:xfrm>
        </p:spPr>
        <p:txBody>
          <a:bodyPr/>
          <a:lstStyle/>
          <a:p>
            <a:r>
              <a:rPr lang="en-US" dirty="0" smtClean="0"/>
              <a:t>Color is indicative of thickness</a:t>
            </a:r>
          </a:p>
          <a:p>
            <a:pPr lvl="1"/>
            <a:r>
              <a:rPr lang="en-US" dirty="0" smtClean="0"/>
              <a:t>Like oil on water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Colors can vary substantially even at </a:t>
            </a:r>
            <a:r>
              <a:rPr lang="en-US" dirty="0" err="1" smtClean="0"/>
              <a:t>nano</a:t>
            </a:r>
            <a:r>
              <a:rPr lang="en-US" dirty="0" smtClean="0"/>
              <a:t>-scale thickness variation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32" y="4202295"/>
            <a:ext cx="7058025" cy="16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if there’s no rainbow?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r>
              <a:rPr lang="en-US" sz="2400" dirty="0" smtClean="0"/>
              <a:t>Is the coating the thick </a:t>
            </a:r>
            <a:r>
              <a:rPr lang="en-US" sz="2400" dirty="0" err="1" smtClean="0"/>
              <a:t>Silcolloy</a:t>
            </a:r>
            <a:r>
              <a:rPr lang="en-US" sz="2400" dirty="0" smtClean="0"/>
              <a:t>?</a:t>
            </a:r>
          </a:p>
          <a:p>
            <a:pPr lvl="1"/>
            <a:r>
              <a:rPr lang="en-US" sz="2200" dirty="0" smtClean="0"/>
              <a:t>If not, possible loss of coating</a:t>
            </a:r>
          </a:p>
          <a:p>
            <a:pPr lvl="1"/>
            <a:r>
              <a:rPr lang="en-US" sz="2200" dirty="0" smtClean="0"/>
              <a:t>Or if </a:t>
            </a:r>
            <a:r>
              <a:rPr lang="en-US" sz="2200" dirty="0" err="1" smtClean="0"/>
              <a:t>Dursan</a:t>
            </a:r>
            <a:r>
              <a:rPr lang="en-US" sz="2200" dirty="0" smtClean="0"/>
              <a:t>, it can visibly change during oil contamination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Change in appearance over time or vs new parts?</a:t>
            </a:r>
          </a:p>
          <a:p>
            <a:pPr lvl="1"/>
            <a:r>
              <a:rPr lang="en-US" sz="2200" dirty="0" smtClean="0"/>
              <a:t>Visible Buildup tars/particles inside vs. outside?</a:t>
            </a:r>
          </a:p>
          <a:p>
            <a:pPr lvl="1"/>
            <a:r>
              <a:rPr lang="en-US" sz="2200" dirty="0" smtClean="0"/>
              <a:t>Is one end different?  Dark vs. light? Matte vs. glossy?</a:t>
            </a:r>
          </a:p>
          <a:p>
            <a:endParaRPr lang="en-US" sz="2400" dirty="0"/>
          </a:p>
          <a:p>
            <a:r>
              <a:rPr lang="en-US" sz="2400" dirty="0" smtClean="0"/>
              <a:t>Localized areas of loss due to corrosion or wear?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Disappearing Coating</a:t>
            </a:r>
            <a:endParaRPr lang="en-US" dirty="0"/>
          </a:p>
        </p:txBody>
      </p:sp>
      <p:pic>
        <p:nvPicPr>
          <p:cNvPr id="5" name="ZKugyL0WXg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828800"/>
            <a:ext cx="7179733" cy="4038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dirty="0" smtClean="0"/>
              <a:t>Cleaning 101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 How to Clean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in field or process</a:t>
            </a:r>
          </a:p>
          <a:p>
            <a:endParaRPr lang="en-US" dirty="0" smtClean="0"/>
          </a:p>
          <a:p>
            <a:r>
              <a:rPr lang="en-US" dirty="0" smtClean="0"/>
              <a:t>Build up of inorganics and heavy organics cause problems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SilcoTek</a:t>
            </a:r>
            <a:r>
              <a:rPr lang="en-US" dirty="0" smtClean="0"/>
              <a:t> coated components can be “new” again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17" y="2209800"/>
            <a:ext cx="7772400" cy="3657600"/>
          </a:xfrm>
        </p:spPr>
        <p:txBody>
          <a:bodyPr/>
          <a:lstStyle/>
          <a:p>
            <a:r>
              <a:rPr lang="en-US" dirty="0" smtClean="0"/>
              <a:t>Rinse with a solvent that will dissolve contaminants from the application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Nonpolar solvent for hydrocarbons</a:t>
            </a:r>
          </a:p>
          <a:p>
            <a:pPr lvl="1"/>
            <a:r>
              <a:rPr lang="en-US" dirty="0" smtClean="0"/>
              <a:t>Polar solvent for more active contaminants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1026" name="Picture 2" descr="https://images-na.ssl-images-amazon.com/images/I/21fzD7n%2Bx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0218"/>
            <a:ext cx="2141764" cy="21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17" y="2209800"/>
            <a:ext cx="7772400" cy="3657600"/>
          </a:xfrm>
        </p:spPr>
        <p:txBody>
          <a:bodyPr/>
          <a:lstStyle/>
          <a:p>
            <a:r>
              <a:rPr lang="en-US" dirty="0" smtClean="0"/>
              <a:t>Mild sonication is okay, but don’t over-sonicate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Solids can be removed with a soft nylon bristle brush using </a:t>
            </a:r>
            <a:r>
              <a:rPr lang="en-US" i="1" dirty="0" smtClean="0"/>
              <a:t>light</a:t>
            </a:r>
            <a:r>
              <a:rPr lang="en-US" dirty="0" smtClean="0"/>
              <a:t> pressure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Sonication Video</a:t>
            </a:r>
            <a:endParaRPr lang="en-US" dirty="0"/>
          </a:p>
        </p:txBody>
      </p:sp>
      <p:pic>
        <p:nvPicPr>
          <p:cNvPr id="5" name="4OnZC7K3bM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752600"/>
            <a:ext cx="7315200" cy="4114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17" y="2209800"/>
            <a:ext cx="7772400" cy="3657600"/>
          </a:xfrm>
        </p:spPr>
        <p:txBody>
          <a:bodyPr/>
          <a:lstStyle/>
          <a:p>
            <a:r>
              <a:rPr lang="en-US" dirty="0" smtClean="0"/>
              <a:t>Water based cleaning system</a:t>
            </a:r>
          </a:p>
          <a:p>
            <a:pPr lvl="1"/>
            <a:r>
              <a:rPr lang="en-US" dirty="0" smtClean="0"/>
              <a:t>Use Neutral pH surfactants and detergents</a:t>
            </a:r>
          </a:p>
          <a:p>
            <a:pPr lvl="1"/>
            <a:r>
              <a:rPr lang="en-US" dirty="0" smtClean="0"/>
              <a:t>Know what’s in off the shelf cleaners</a:t>
            </a:r>
          </a:p>
          <a:p>
            <a:pPr lvl="1"/>
            <a:r>
              <a:rPr lang="en-US" dirty="0" smtClean="0"/>
              <a:t>Mild acidic cleaning at room temperature (except HF)</a:t>
            </a:r>
          </a:p>
          <a:p>
            <a:r>
              <a:rPr lang="en-US" dirty="0" smtClean="0"/>
              <a:t>Do not use basic solutions or soaps with pH&gt;8! rule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17" y="2209800"/>
            <a:ext cx="7772400" cy="3657600"/>
          </a:xfrm>
        </p:spPr>
        <p:txBody>
          <a:bodyPr/>
          <a:lstStyle/>
          <a:p>
            <a:r>
              <a:rPr lang="en-US" dirty="0" smtClean="0"/>
              <a:t>Do not steam clean any SilcoTek-treated components!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2050" name="Picture 2" descr="http://a.fastcompany.net/multisite_files/coexist/imagecache/1280/poster/2013/08/1682787-poster-1280-s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632201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772400" cy="3657600"/>
          </a:xfrm>
        </p:spPr>
        <p:txBody>
          <a:bodyPr/>
          <a:lstStyle/>
          <a:p>
            <a:r>
              <a:rPr lang="en-US" dirty="0" smtClean="0"/>
              <a:t>A general overview inspection and proper cleaning techniques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Application-specific tips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Do’s and don’ts of SilcoTek coating 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1634"/>
            <a:ext cx="7907383" cy="3657600"/>
          </a:xfrm>
        </p:spPr>
        <p:txBody>
          <a:bodyPr/>
          <a:lstStyle/>
          <a:p>
            <a:r>
              <a:rPr lang="en-US" sz="2800" dirty="0" smtClean="0"/>
              <a:t>Commonly recommended solvents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dirty="0" smtClean="0"/>
              <a:t>Acetone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Methanol/IPA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Dichloromethane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Water for inorganics and particulate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3074" name="Picture 2" descr="https://www.spectrumchemical.com/OA_MEDIA/solvents_chromatograp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5241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dirty="0" smtClean="0"/>
              <a:t>Application-Specific Tips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Challenge is different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Largest application uses: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Laboratory/Medical test equipment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Petro/Refining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Natural Gas/LNG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Stack Gas Sampling/CEMS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Semiconductor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657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Chromatographs, Diagnostic equipment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Often clean environment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non-volatiles or heavy organic buildup</a:t>
            </a:r>
          </a:p>
          <a:p>
            <a:endParaRPr lang="en-US" dirty="0" smtClean="0"/>
          </a:p>
          <a:p>
            <a:r>
              <a:rPr lang="en-US" dirty="0" smtClean="0"/>
              <a:t>Bake and purge with Nitrogen.</a:t>
            </a:r>
          </a:p>
          <a:p>
            <a:endParaRPr lang="en-US" dirty="0" smtClean="0"/>
          </a:p>
          <a:p>
            <a:r>
              <a:rPr lang="en-US" dirty="0" smtClean="0"/>
              <a:t>Solvent cleaning great for renewing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SilcoTek</a:t>
            </a:r>
            <a:r>
              <a:rPr lang="en-US" dirty="0" smtClean="0"/>
              <a:t>® Corporation 2016 -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Petro/Refining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Sampling equipment and process analyzers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Heavy organics a problem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Particulate a problem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Upsets, could be anything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Petro/Refining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657600"/>
          </a:xfrm>
        </p:spPr>
        <p:txBody>
          <a:bodyPr/>
          <a:lstStyle/>
          <a:p>
            <a:r>
              <a:rPr lang="en-US" dirty="0" smtClean="0"/>
              <a:t>Use coated particulate filters!</a:t>
            </a:r>
          </a:p>
          <a:p>
            <a:endParaRPr lang="en-US" dirty="0" smtClean="0"/>
          </a:p>
          <a:p>
            <a:r>
              <a:rPr lang="en-US" dirty="0" smtClean="0"/>
              <a:t>Solvent cleaning, if can be done</a:t>
            </a:r>
          </a:p>
          <a:p>
            <a:endParaRPr lang="en-US" dirty="0" smtClean="0"/>
          </a:p>
          <a:p>
            <a:r>
              <a:rPr lang="en-US" dirty="0" smtClean="0"/>
              <a:t>If you get water use IPA, Acetone.</a:t>
            </a:r>
          </a:p>
          <a:p>
            <a:endParaRPr lang="en-US" dirty="0" smtClean="0"/>
          </a:p>
          <a:p>
            <a:r>
              <a:rPr lang="en-US" dirty="0" smtClean="0"/>
              <a:t>Do NOT use plant steam!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Gas/LNG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Pipeline probes, sample cylinders, transfer tubing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Largest challenge is moisture and particulate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If samples taken near wall of pipeline, all kinds of possible contamination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Gas/LNG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Use Filters!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Particulate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Water drop outs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If sample probes are showing particulate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wipe off with solvents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run through soft brushes with solvent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Water contamination; IPA, Acetone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Stack/CEMS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Very tough environment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Hot, acidic exhaust gases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Massive soot and particulate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Use filtration systems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Particulate can be cleaned from probes through wiping and soft brushing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SilcoTek</a:t>
            </a:r>
            <a:r>
              <a:rPr lang="en-US" dirty="0" smtClean="0"/>
              <a:t>® Corporation 2016 -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Stack/CEMS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Inspect for corrosion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Inspect for coating loss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Primary attack areas will be outside of stack probe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If coating loss identified, re-coat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516"/>
            <a:ext cx="4724400" cy="1143000"/>
          </a:xfrm>
        </p:spPr>
        <p:txBody>
          <a:bodyPr/>
          <a:lstStyle/>
          <a:p>
            <a:r>
              <a:rPr lang="en-US" dirty="0" smtClean="0"/>
              <a:t>Your Presenter: Gary Barone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362200"/>
            <a:ext cx="8462554" cy="32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 smtClean="0"/>
              <a:t>B.S. Chemical Engineering; MBA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R&amp;D with Restek since ’90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Been working on coatings since ’94 from R&amp;D/Tech. Service/Marketing/Sales</a:t>
            </a:r>
            <a:endParaRPr lang="en-US" dirty="0"/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6818"/>
            <a:ext cx="1535218" cy="2149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90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Very clean environment, too clean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May require pre-install cleaning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Trace particulate possible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Source </a:t>
            </a:r>
            <a:r>
              <a:rPr lang="en-US" dirty="0" err="1" smtClean="0"/>
              <a:t>SemiCon</a:t>
            </a:r>
            <a:r>
              <a:rPr lang="en-US" dirty="0" smtClean="0"/>
              <a:t> approved Cleaning firms.  Make sure they know the Do’s and Don’ts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Coatings will last a long time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Every application different, what is unique about yours?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Clean the dirt coating off the coating!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Measure of last resort, re-coat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0" dirty="0" smtClean="0"/>
              <a:t>Submit via the Webinar app., </a:t>
            </a:r>
            <a:r>
              <a:rPr lang="en-US" sz="3600" dirty="0" smtClean="0"/>
              <a:t>#</a:t>
            </a:r>
            <a:r>
              <a:rPr lang="en-US" sz="3600" dirty="0" err="1" smtClean="0"/>
              <a:t>AskSilcoTek</a:t>
            </a:r>
            <a:r>
              <a:rPr lang="en-US" sz="3600" dirty="0" smtClean="0"/>
              <a:t> </a:t>
            </a:r>
            <a:r>
              <a:rPr lang="en-US" sz="3600" b="0" dirty="0" smtClean="0"/>
              <a:t>on Twitter, or by emailing </a:t>
            </a:r>
            <a:r>
              <a:rPr lang="en-US" sz="3600" dirty="0" smtClean="0"/>
              <a:t>SilcoD@SilcoTek.com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58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797300"/>
            <a:ext cx="3276600" cy="5334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470477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E: SilcoD@SilcoTek.com | P: +1 (814) 353-1778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1300" y="537123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59E"/>
                </a:solidFill>
              </a:rPr>
              <a:t>www.SilcoTek.com</a:t>
            </a:r>
          </a:p>
        </p:txBody>
      </p:sp>
    </p:spTree>
    <p:extLst>
      <p:ext uri="{BB962C8B-B14F-4D97-AF65-F5344CB8AC3E}">
        <p14:creationId xmlns:p14="http://schemas.microsoft.com/office/powerpoint/2010/main" val="16109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3657600"/>
          </a:xfrm>
        </p:spPr>
        <p:txBody>
          <a:bodyPr/>
          <a:lstStyle/>
          <a:p>
            <a:r>
              <a:rPr lang="en-US" sz="2800" dirty="0" err="1" smtClean="0"/>
              <a:t>SilcoTek</a:t>
            </a:r>
            <a:r>
              <a:rPr lang="en-US" sz="2800" dirty="0" smtClean="0"/>
              <a:t> coatings are rugged, durable and are used in a lot of applications</a:t>
            </a:r>
          </a:p>
          <a:p>
            <a:endParaRPr lang="en-US" sz="2800" dirty="0" smtClean="0"/>
          </a:p>
          <a:p>
            <a:r>
              <a:rPr lang="en-US" sz="2800" dirty="0"/>
              <a:t>P</a:t>
            </a:r>
            <a:r>
              <a:rPr lang="en-US" sz="2800" dirty="0" smtClean="0"/>
              <a:t>erformance will be impacted by contamination and poor environment</a:t>
            </a:r>
          </a:p>
          <a:p>
            <a:endParaRPr lang="en-US" sz="2800" dirty="0" smtClean="0"/>
          </a:p>
          <a:p>
            <a:r>
              <a:rPr lang="en-US" sz="2800" dirty="0" smtClean="0"/>
              <a:t>Good news:  </a:t>
            </a:r>
            <a:r>
              <a:rPr lang="en-US" sz="2800" dirty="0"/>
              <a:t>P</a:t>
            </a:r>
            <a:r>
              <a:rPr lang="en-US" sz="2800" dirty="0" smtClean="0"/>
              <a:t>erformance can be maintained if not completely restored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438400"/>
            <a:ext cx="5029200" cy="1143000"/>
          </a:xfrm>
        </p:spPr>
        <p:txBody>
          <a:bodyPr/>
          <a:lstStyle/>
          <a:p>
            <a:r>
              <a:rPr lang="en-US" dirty="0" smtClean="0"/>
              <a:t>Coating Care Tips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Can I bend the coating?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267200"/>
          </a:xfrm>
        </p:spPr>
        <p:txBody>
          <a:bodyPr/>
          <a:lstStyle/>
          <a:p>
            <a:r>
              <a:rPr lang="en-US" dirty="0" smtClean="0"/>
              <a:t>Yes – SilcoTek coatings can be flexed without cracking or flaking</a:t>
            </a:r>
          </a:p>
          <a:p>
            <a:endParaRPr lang="en-US" dirty="0"/>
          </a:p>
          <a:p>
            <a:r>
              <a:rPr lang="en-US" dirty="0" smtClean="0"/>
              <a:t>Be careful not to expose new, uncoated surface area (especially in analytical applications)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Minimum bend radius of 16x OD of tubing is recommended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  <p:pic>
        <p:nvPicPr>
          <p:cNvPr id="5" name="elLc6DpMPG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" y="1295400"/>
            <a:ext cx="8001000" cy="45005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0886"/>
            <a:ext cx="7772400" cy="1143000"/>
          </a:xfrm>
        </p:spPr>
        <p:txBody>
          <a:bodyPr/>
          <a:lstStyle/>
          <a:p>
            <a:r>
              <a:rPr lang="en-US" dirty="0" smtClean="0"/>
              <a:t>Flexibility Demo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and Ferrules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r>
              <a:rPr lang="en-US" dirty="0" smtClean="0"/>
              <a:t>Nuts and ferrules should not be coated</a:t>
            </a:r>
          </a:p>
          <a:p>
            <a:endParaRPr lang="en-US" dirty="0"/>
          </a:p>
          <a:p>
            <a:r>
              <a:rPr lang="en-US" dirty="0" smtClean="0"/>
              <a:t>Nuts are not in the flow path, coated ferrules have potential to leak</a:t>
            </a:r>
          </a:p>
          <a:p>
            <a:endParaRPr lang="en-US" dirty="0"/>
          </a:p>
          <a:p>
            <a:r>
              <a:rPr lang="en-US" dirty="0" smtClean="0"/>
              <a:t>A proper connection will ensure minimal active surface area on ferrules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SilcoTek® Corporation 2016 -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cotek design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277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silcotek design</Template>
  <TotalTime>5974</TotalTime>
  <Words>1317</Words>
  <Application>Microsoft Office PowerPoint</Application>
  <PresentationFormat>On-screen Show (4:3)</PresentationFormat>
  <Paragraphs>247</Paragraphs>
  <Slides>43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silcotek design</vt:lpstr>
      <vt:lpstr>Custom Design</vt:lpstr>
      <vt:lpstr>PowerPoint Presentation</vt:lpstr>
      <vt:lpstr>Welcome!</vt:lpstr>
      <vt:lpstr>What We’ll Cover</vt:lpstr>
      <vt:lpstr>Your Presenter: Gary Barone</vt:lpstr>
      <vt:lpstr>Introduction</vt:lpstr>
      <vt:lpstr>Coating Care Tips</vt:lpstr>
      <vt:lpstr>Can I bend the coating?</vt:lpstr>
      <vt:lpstr>Flexibility Demo Video</vt:lpstr>
      <vt:lpstr>Nuts and Ferrules</vt:lpstr>
      <vt:lpstr>Welding</vt:lpstr>
      <vt:lpstr>Do’s and Don’ts of SilcoTek Coating Care</vt:lpstr>
      <vt:lpstr>Do’s and Don’ts</vt:lpstr>
      <vt:lpstr>Do’s and Don’ts</vt:lpstr>
      <vt:lpstr>Do’s and Don’ts</vt:lpstr>
      <vt:lpstr>Do’s and Don’ts</vt:lpstr>
      <vt:lpstr>Do’s and Don’ts</vt:lpstr>
      <vt:lpstr>Do’s and Don’ts</vt:lpstr>
      <vt:lpstr>When to Clean</vt:lpstr>
      <vt:lpstr>Some Indicators</vt:lpstr>
      <vt:lpstr>Visual:  The “rainbow?”</vt:lpstr>
      <vt:lpstr>What if there’s no rainbow?</vt:lpstr>
      <vt:lpstr>Disappearing Coating</vt:lpstr>
      <vt:lpstr>Cleaning 101</vt:lpstr>
      <vt:lpstr>Why and How to Clean</vt:lpstr>
      <vt:lpstr>Cleaning Tips</vt:lpstr>
      <vt:lpstr>Cleaning Tips</vt:lpstr>
      <vt:lpstr>Sonication Video</vt:lpstr>
      <vt:lpstr>Cleaning Tips</vt:lpstr>
      <vt:lpstr>Cleaning Tips</vt:lpstr>
      <vt:lpstr>Cleaning Tips</vt:lpstr>
      <vt:lpstr>Application-Specific Tips</vt:lpstr>
      <vt:lpstr>Every Challenge is different</vt:lpstr>
      <vt:lpstr>Laboratory Equipment</vt:lpstr>
      <vt:lpstr>Petro/Refining</vt:lpstr>
      <vt:lpstr>Petro/Refining</vt:lpstr>
      <vt:lpstr>Natural Gas/LNG</vt:lpstr>
      <vt:lpstr>Natural Gas/LNG</vt:lpstr>
      <vt:lpstr>Stack/CEMS</vt:lpstr>
      <vt:lpstr>Stack/CEMS</vt:lpstr>
      <vt:lpstr>Semiconductor</vt:lpstr>
      <vt:lpstr>Conclusion</vt:lpstr>
      <vt:lpstr>Questions?  Submit via the Webinar app., #AskSilcoTek on Twitter, or by emailing SilcoD@SilcoTek.com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update and review of coatings used to improve reliability and accuracy of sulfur, mercury and NOx sampling and analysis equipment.</dc:title>
  <dc:creator>Gary Barone</dc:creator>
  <cp:lastModifiedBy>marty.higgins</cp:lastModifiedBy>
  <cp:revision>235</cp:revision>
  <dcterms:created xsi:type="dcterms:W3CDTF">2014-09-30T12:43:22Z</dcterms:created>
  <dcterms:modified xsi:type="dcterms:W3CDTF">2017-03-23T13:27:54Z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